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C3B7-A7CD-407C-AD5A-7BE1EDDA0B0D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4DD8-4A76-41AE-98A6-9BDB57EE84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7071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http://cs.wikipedia.org/wiki/Soubor:LocationEurope.png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8142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http://cs.wikipedia.org/wiki/Soubor:Europe_topography_map.png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6003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http://cs.wikipedia.org/wiki/Evropa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9289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http://cs.wikipedia.org/wiki/Soubor:Europe_countries_map_cs.png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759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http://cs.wikipedia.org/wiki/Evropa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8698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http://cs.wikipedia.org/wiki/Soubor:Map_of_Europe_%28political%29.png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4DD8-4A76-41AE-98A6-9BDB57EE84F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313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7" y="6172200"/>
            <a:ext cx="8352928" cy="365125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CCBC-B958-4443-A27F-B44580EB91EB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D909-69AB-4760-97FB-7FAB928E43CE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91265" cy="365125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5E88-6E81-4C41-A58B-C476316901B7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91265" cy="365125"/>
          </a:xfrm>
        </p:spPr>
        <p:txBody>
          <a:bodyPr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91265" cy="365125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507289" cy="365125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EAC2-55D9-4E9F-85EA-8604E80EC0B6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58B-AF42-43DC-B16E-C2221BC335C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17B5-5299-4FC9-8F53-C74FBCF034A4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04DE94-AAA0-4FDB-B39B-A685613BC520}" type="datetime1">
              <a:rPr lang="cs-CZ" smtClean="0"/>
              <a:pPr/>
              <a:t>29.9.2012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E43146-1896-469F-ADD5-1484F7F2DA7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9/LocationEurop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8/8d/Europe_countries_map_cs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ser:Alinor" TargetMode="External"/><Relationship Id="rId3" Type="http://schemas.openxmlformats.org/officeDocument/2006/relationships/hyperlink" Target="http://cs.wikipedia.org/wiki/Soubor:LocationEurope.png" TargetMode="External"/><Relationship Id="rId7" Type="http://schemas.openxmlformats.org/officeDocument/2006/relationships/hyperlink" Target="http://cs.wikipedia.org/wiki/Soubor:Europe_countries_map_cs.png" TargetMode="External"/><Relationship Id="rId2" Type="http://schemas.openxmlformats.org/officeDocument/2006/relationships/hyperlink" Target="http://commons.wikimedia.org/w/index.php?title=User:Cumhur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User:J_budissin" TargetMode="External"/><Relationship Id="rId5" Type="http://schemas.openxmlformats.org/officeDocument/2006/relationships/hyperlink" Target="http://cs.wikipedia.org/wiki/Soubor:Europe_topography_map.png" TargetMode="External"/><Relationship Id="rId4" Type="http://schemas.openxmlformats.org/officeDocument/2006/relationships/hyperlink" Target="http://commons.wikimedia.org/wiki/User:San_Jose" TargetMode="External"/><Relationship Id="rId9" Type="http://schemas.openxmlformats.org/officeDocument/2006/relationships/hyperlink" Target="http://cs.wikipedia.org/wiki/Soubor:Map_of_Europe_(political)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800" y="5229200"/>
            <a:ext cx="8534400" cy="1171600"/>
          </a:xfrm>
        </p:spPr>
        <p:txBody>
          <a:bodyPr>
            <a:normAutofit lnSpcReduction="10000"/>
          </a:bodyPr>
          <a:lstStyle/>
          <a:p>
            <a:pPr algn="r"/>
            <a:r>
              <a:rPr lang="cs-CZ" sz="2000" dirty="0"/>
              <a:t>Romana Zabořilová</a:t>
            </a:r>
          </a:p>
          <a:p>
            <a:pPr algn="r"/>
            <a:r>
              <a:rPr lang="cs-CZ" sz="2000" dirty="0"/>
              <a:t>ZŠ Jenišovice</a:t>
            </a:r>
          </a:p>
          <a:p>
            <a:pPr algn="r"/>
            <a:r>
              <a:rPr lang="cs-CZ" sz="2000"/>
              <a:t> </a:t>
            </a:r>
            <a:r>
              <a:rPr lang="cs-CZ" sz="2000" smtClean="0"/>
              <a:t>VY_32_INOVACE_001</a:t>
            </a:r>
            <a:endParaRPr lang="cs-CZ" sz="20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1916832"/>
            <a:ext cx="7175351" cy="3024336"/>
          </a:xfrm>
        </p:spPr>
        <p:txBody>
          <a:bodyPr>
            <a:normAutofit/>
          </a:bodyPr>
          <a:lstStyle/>
          <a:p>
            <a:r>
              <a:rPr lang="cs-CZ" sz="9600" dirty="0" smtClean="0"/>
              <a:t>Evropa</a:t>
            </a:r>
            <a:br>
              <a:rPr lang="cs-CZ" sz="9600" dirty="0" smtClean="0"/>
            </a:br>
            <a:r>
              <a:rPr lang="cs-CZ" sz="3600" dirty="0" smtClean="0"/>
              <a:t> </a:t>
            </a:r>
            <a:r>
              <a:rPr lang="cs-CZ" sz="8800" dirty="0" smtClean="0"/>
              <a:t/>
            </a:r>
            <a:br>
              <a:rPr lang="cs-CZ" sz="8800" dirty="0" smtClean="0"/>
            </a:br>
            <a:r>
              <a:rPr lang="cs-CZ" sz="4000" dirty="0" smtClean="0"/>
              <a:t>Poloha, Rozloha</a:t>
            </a:r>
            <a:endParaRPr lang="cs-CZ" sz="4000" dirty="0"/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4" y="332656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bor:LocationEurop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7" y="836712"/>
            <a:ext cx="7620000" cy="3876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496945" cy="1143000"/>
          </a:xfrm>
        </p:spPr>
        <p:txBody>
          <a:bodyPr/>
          <a:lstStyle/>
          <a:p>
            <a:pPr algn="l"/>
            <a:r>
              <a:rPr lang="cs-CZ" dirty="0" smtClean="0"/>
              <a:t>Poloha Evropy na mapě světa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812360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524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030242" cy="49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4521" y="260648"/>
            <a:ext cx="6512511" cy="782960"/>
          </a:xfrm>
        </p:spPr>
        <p:txBody>
          <a:bodyPr/>
          <a:lstStyle/>
          <a:p>
            <a:pPr algn="ctr"/>
            <a:r>
              <a:rPr lang="cs-CZ" dirty="0" smtClean="0"/>
              <a:t>Mapa Evropy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812360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706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512511" cy="1296144"/>
          </a:xfrm>
        </p:spPr>
        <p:txBody>
          <a:bodyPr/>
          <a:lstStyle/>
          <a:p>
            <a:pPr algn="ctr"/>
            <a:r>
              <a:rPr lang="cs-CZ" dirty="0" smtClean="0"/>
              <a:t> Původ slova Evropa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2492897"/>
            <a:ext cx="7344816" cy="2736304"/>
          </a:xfrm>
        </p:spPr>
        <p:txBody>
          <a:bodyPr>
            <a:normAutofit/>
          </a:bodyPr>
          <a:lstStyle/>
          <a:p>
            <a:r>
              <a:rPr lang="cs-CZ" dirty="0"/>
              <a:t>Název světadílu je odvozen od </a:t>
            </a:r>
            <a:r>
              <a:rPr lang="cs-CZ" dirty="0" smtClean="0"/>
              <a:t>slova „</a:t>
            </a:r>
            <a:r>
              <a:rPr lang="cs-CZ" dirty="0" err="1" smtClean="0"/>
              <a:t>ereb</a:t>
            </a:r>
            <a:r>
              <a:rPr lang="cs-CZ" dirty="0"/>
              <a:t>“ = západ </a:t>
            </a:r>
            <a:r>
              <a:rPr lang="cs-CZ" dirty="0" smtClean="0"/>
              <a:t>Slunce</a:t>
            </a:r>
          </a:p>
          <a:p>
            <a:r>
              <a:rPr lang="cs-CZ" dirty="0" smtClean="0"/>
              <a:t>Slovo je asyrského původu </a:t>
            </a:r>
            <a:r>
              <a:rPr lang="cs-CZ" dirty="0"/>
              <a:t>t</a:t>
            </a:r>
            <a:r>
              <a:rPr lang="cs-CZ" dirty="0" smtClean="0"/>
              <a:t>j. ze země, která existovala na území dnešního Iráku v době před více jak 4000 lety.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794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52128"/>
          </a:xfrm>
        </p:spPr>
        <p:txBody>
          <a:bodyPr/>
          <a:lstStyle/>
          <a:p>
            <a:pPr algn="l"/>
            <a:r>
              <a:rPr lang="cs-CZ" dirty="0" smtClean="0"/>
              <a:t>Poloha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772816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světadíl Evropa je </a:t>
            </a:r>
            <a:r>
              <a:rPr lang="cs-CZ" sz="2000" dirty="0" err="1" smtClean="0"/>
              <a:t>součastí</a:t>
            </a:r>
            <a:r>
              <a:rPr lang="cs-CZ" sz="2000" dirty="0" smtClean="0"/>
              <a:t> kontinentu Eurasie – </a:t>
            </a:r>
            <a:r>
              <a:rPr lang="cs-CZ" sz="2000" dirty="0" err="1" smtClean="0"/>
              <a:t>litosferické</a:t>
            </a:r>
            <a:r>
              <a:rPr lang="cs-CZ" sz="2000" dirty="0" smtClean="0"/>
              <a:t> desky Eurasie.</a:t>
            </a:r>
          </a:p>
          <a:p>
            <a:r>
              <a:rPr lang="cs-CZ" sz="2000" u="sng" dirty="0" smtClean="0"/>
              <a:t>Krajní body na pevnině jsou</a:t>
            </a:r>
            <a:r>
              <a:rPr lang="cs-CZ" sz="2000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severu mys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Nordkinn</a:t>
            </a:r>
            <a:r>
              <a:rPr lang="cs-CZ" sz="2000" dirty="0" smtClean="0"/>
              <a:t> (71°08' </a:t>
            </a:r>
            <a:r>
              <a:rPr lang="cs-CZ" sz="2000" dirty="0" err="1" smtClean="0"/>
              <a:t>s.š</a:t>
            </a:r>
            <a:r>
              <a:rPr lang="cs-CZ" sz="2000" dirty="0" smtClean="0"/>
              <a:t>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jihu mys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Punta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Marroqui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2000" dirty="0" smtClean="0"/>
              <a:t>(35°59' </a:t>
            </a:r>
            <a:r>
              <a:rPr lang="cs-CZ" sz="2000" dirty="0" err="1" smtClean="0"/>
              <a:t>s.š</a:t>
            </a:r>
            <a:r>
              <a:rPr lang="cs-CZ" sz="2000" dirty="0" smtClean="0"/>
              <a:t>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západě mys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Cabo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 da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Roca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2000" dirty="0" smtClean="0"/>
              <a:t>(9°29' </a:t>
            </a:r>
            <a:r>
              <a:rPr lang="cs-CZ" sz="2000" dirty="0" err="1" smtClean="0"/>
              <a:t>z.d</a:t>
            </a:r>
            <a:r>
              <a:rPr lang="cs-CZ" sz="2000" dirty="0" smtClean="0"/>
              <a:t>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východě východní úpatí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Polárního Uralu </a:t>
            </a:r>
            <a:r>
              <a:rPr lang="cs-CZ" sz="2000" dirty="0" smtClean="0"/>
              <a:t>(67°20' </a:t>
            </a:r>
            <a:r>
              <a:rPr lang="cs-CZ" sz="2000" dirty="0" err="1" smtClean="0"/>
              <a:t>v.d</a:t>
            </a:r>
            <a:r>
              <a:rPr lang="cs-CZ" sz="2000" dirty="0" smtClean="0"/>
              <a:t>.) 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Absolutní krajní body Evropy (včetně ostrovů) jsou</a:t>
            </a:r>
            <a:r>
              <a:rPr lang="cs-CZ" sz="2000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severu mys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Fligeli</a:t>
            </a:r>
            <a:r>
              <a:rPr lang="cs-CZ" sz="2000" dirty="0" smtClean="0"/>
              <a:t> v 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Zemi Františka Josefa</a:t>
            </a:r>
            <a:r>
              <a:rPr lang="cs-CZ" sz="2000" dirty="0" smtClean="0"/>
              <a:t> (81°51' </a:t>
            </a:r>
            <a:r>
              <a:rPr lang="cs-CZ" sz="2000" dirty="0" err="1" smtClean="0"/>
              <a:t>s.š</a:t>
            </a:r>
            <a:r>
              <a:rPr lang="cs-CZ" sz="2000" dirty="0" smtClean="0"/>
              <a:t>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jihu ostrov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Gavdhos</a:t>
            </a:r>
            <a:r>
              <a:rPr lang="cs-CZ" sz="2000" dirty="0" smtClean="0"/>
              <a:t> u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Kréty</a:t>
            </a:r>
            <a:r>
              <a:rPr lang="cs-CZ" sz="2000" dirty="0" smtClean="0"/>
              <a:t> (34°48' </a:t>
            </a:r>
            <a:r>
              <a:rPr lang="cs-CZ" sz="2000" dirty="0" err="1" smtClean="0"/>
              <a:t>s.š</a:t>
            </a:r>
            <a:r>
              <a:rPr lang="cs-CZ" sz="2000" dirty="0" smtClean="0"/>
              <a:t>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západě </a:t>
            </a:r>
            <a:r>
              <a:rPr lang="cs-CZ" sz="2000" dirty="0" err="1" smtClean="0">
                <a:solidFill>
                  <a:schemeClr val="accent4">
                    <a:lumMod val="50000"/>
                  </a:schemeClr>
                </a:solidFill>
              </a:rPr>
              <a:t>Faj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 Grande</a:t>
            </a:r>
            <a:r>
              <a:rPr lang="cs-CZ" sz="2000" dirty="0" smtClean="0"/>
              <a:t> na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Azorách</a:t>
            </a:r>
            <a:r>
              <a:rPr lang="cs-CZ" sz="2000" dirty="0" smtClean="0"/>
              <a:t> (přes 30° </a:t>
            </a:r>
            <a:r>
              <a:rPr lang="cs-CZ" sz="2000" dirty="0" err="1" smtClean="0"/>
              <a:t>z.d</a:t>
            </a:r>
            <a:r>
              <a:rPr lang="cs-CZ" sz="2000" dirty="0" smtClean="0"/>
              <a:t>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 dirty="0" smtClean="0"/>
              <a:t>na východě východní úpatí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Polárního Uralu </a:t>
            </a:r>
            <a:r>
              <a:rPr lang="cs-CZ" sz="2000" dirty="0" smtClean="0"/>
              <a:t>(67°20' </a:t>
            </a:r>
            <a:r>
              <a:rPr lang="cs-CZ" sz="2000" dirty="0" err="1" smtClean="0"/>
              <a:t>v.d</a:t>
            </a:r>
            <a:r>
              <a:rPr lang="cs-CZ" sz="2000" dirty="0" smtClean="0"/>
              <a:t>.)</a:t>
            </a:r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3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Europe countries map c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7" y="404664"/>
            <a:ext cx="7920880" cy="6209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508104" y="404664"/>
            <a:ext cx="2767481" cy="3816424"/>
          </a:xfrm>
        </p:spPr>
        <p:txBody>
          <a:bodyPr>
            <a:noAutofit/>
          </a:bodyPr>
          <a:lstStyle/>
          <a:p>
            <a:r>
              <a:rPr lang="cs-CZ" sz="2400" dirty="0"/>
              <a:t>Rozloha Evropy činí 10,5 mil. km², tj. 7 % světové souše. Je to druhý nejmenší </a:t>
            </a:r>
            <a:r>
              <a:rPr lang="cs-CZ" sz="2400" dirty="0" smtClean="0"/>
              <a:t>světadíl </a:t>
            </a:r>
            <a:r>
              <a:rPr lang="cs-CZ" sz="2400" dirty="0"/>
              <a:t>po </a:t>
            </a:r>
            <a:r>
              <a:rPr lang="cs-CZ" sz="2400" dirty="0" smtClean="0"/>
              <a:t>Austrálii a Oceánii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720423" cy="1008112"/>
          </a:xfrm>
        </p:spPr>
        <p:txBody>
          <a:bodyPr/>
          <a:lstStyle/>
          <a:p>
            <a:pPr algn="l"/>
            <a:r>
              <a:rPr lang="cs-CZ" sz="4800" dirty="0" smtClean="0"/>
              <a:t>Rozloha</a:t>
            </a:r>
            <a:endParaRPr lang="cs-CZ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47097" y="116632"/>
            <a:ext cx="277756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9904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2604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Hranice Evropy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68760"/>
            <a:ext cx="79928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Evropa se za samostatný světadíl považuje z historických, kulturních a politických důvodů. Hranice mezi Evropou a Asií není v přírodě zjevná a zeměpisci se odedávna přou, kudy má přesně vést. </a:t>
            </a:r>
          </a:p>
          <a:p>
            <a:r>
              <a:rPr lang="cs-CZ" dirty="0" smtClean="0"/>
              <a:t>Méně problematická je severní část hranice, kde se všeobecně přijímá role pohoří Ural </a:t>
            </a:r>
            <a:r>
              <a:rPr lang="cs-CZ" sz="1400" dirty="0" smtClean="0"/>
              <a:t>(vzniklo v permu nárazem tehdejšího kontinentu Sibiř do Pangey)</a:t>
            </a:r>
            <a:r>
              <a:rPr lang="cs-CZ" dirty="0" smtClean="0"/>
              <a:t>. Za rozhraní kontinentů se ovšem nepovažuje hlavní hřeben pohoří, ale jeho východní úpatí, Ural tedy leží celý v Evropě.</a:t>
            </a:r>
          </a:p>
          <a:p>
            <a:r>
              <a:rPr lang="cs-CZ" dirty="0" smtClean="0"/>
              <a:t>Rozšířená a na českých školách vyučovaná</a:t>
            </a:r>
            <a:r>
              <a:rPr lang="cs-CZ" baseline="30000" dirty="0"/>
              <a:t> </a:t>
            </a:r>
            <a:r>
              <a:rPr lang="cs-CZ" dirty="0" smtClean="0"/>
              <a:t>verze dalšího průběhu hranice je po řece </a:t>
            </a:r>
            <a:r>
              <a:rPr lang="cs-CZ" dirty="0" err="1" smtClean="0"/>
              <a:t>Embě</a:t>
            </a:r>
            <a:r>
              <a:rPr lang="cs-CZ" dirty="0" smtClean="0"/>
              <a:t> do Kaspického moře, odtud </a:t>
            </a:r>
            <a:r>
              <a:rPr lang="cs-CZ" dirty="0" err="1" smtClean="0"/>
              <a:t>Kumomanyčskou</a:t>
            </a:r>
            <a:r>
              <a:rPr lang="cs-CZ" dirty="0" smtClean="0"/>
              <a:t> sníženinou podél řek </a:t>
            </a:r>
            <a:r>
              <a:rPr lang="cs-CZ" dirty="0" err="1" smtClean="0"/>
              <a:t>Kuma</a:t>
            </a:r>
            <a:r>
              <a:rPr lang="cs-CZ" dirty="0" smtClean="0"/>
              <a:t> a </a:t>
            </a:r>
            <a:r>
              <a:rPr lang="cs-CZ" dirty="0" err="1" smtClean="0"/>
              <a:t>Manyč</a:t>
            </a:r>
            <a:r>
              <a:rPr lang="cs-CZ" dirty="0" smtClean="0"/>
              <a:t> a Don do Azovského moře. Dále </a:t>
            </a:r>
            <a:r>
              <a:rPr lang="cs-CZ" dirty="0" err="1" smtClean="0"/>
              <a:t>Kerčským</a:t>
            </a:r>
            <a:r>
              <a:rPr lang="cs-CZ" dirty="0" smtClean="0"/>
              <a:t> průplavem, Černým mořem, Bospor a Dardanely a Středozemním mořem, Gibraltarským průlivem do Atlantického oceánu.</a:t>
            </a:r>
          </a:p>
          <a:p>
            <a:r>
              <a:rPr lang="cs-CZ" sz="1400" dirty="0" smtClean="0"/>
              <a:t>Alternativ k takto stanovené hranici Evropy se objevuje celá řada.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hranice po hřebeni Uralu, dále po řece Ural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mezi Kaspickým a Černým mořem pak nikoli korytem řek, ale až po severním úpatí Kavkazu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posun hranice z úpatí Kavkazu na jeho hlavní hřeben, který by připravil o post nejvyšší evropské hory západoevropský </a:t>
            </a:r>
            <a:r>
              <a:rPr lang="cs-CZ" sz="1400" dirty="0" err="1" smtClean="0"/>
              <a:t>Mont</a:t>
            </a:r>
            <a:r>
              <a:rPr lang="cs-CZ" sz="1400" dirty="0" smtClean="0"/>
              <a:t> </a:t>
            </a:r>
            <a:r>
              <a:rPr lang="cs-CZ" sz="1400" dirty="0" err="1" smtClean="0"/>
              <a:t>Blanc</a:t>
            </a:r>
            <a:r>
              <a:rPr lang="cs-CZ" sz="1400" dirty="0" smtClean="0"/>
              <a:t> a přidělil jej nejvyšší ruské hoře Elbrusu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hranice až na severní hranice Turecka a Iránu. Pouze v tomto případě by evropskými zeměmi byly i zakavkazské státy Gruzie, Arménie a Ázerbájdžán.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18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632848" cy="498813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172" y="188640"/>
            <a:ext cx="7776864" cy="1143000"/>
          </a:xfrm>
        </p:spPr>
        <p:txBody>
          <a:bodyPr/>
          <a:lstStyle/>
          <a:p>
            <a:r>
              <a:rPr lang="cs-CZ" dirty="0" smtClean="0"/>
              <a:t>Územní vymezení Evropy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03648" y="2103319"/>
            <a:ext cx="3906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Územní vymezení </a:t>
            </a:r>
            <a:r>
              <a:rPr lang="cs-CZ" dirty="0" smtClean="0"/>
              <a:t>Evropy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Georgia" pitchFamily="18" charset="0"/>
              </a:rPr>
              <a:t>evropské </a:t>
            </a:r>
            <a:r>
              <a:rPr lang="cs-CZ" dirty="0">
                <a:latin typeface="Georgia" pitchFamily="18" charset="0"/>
              </a:rPr>
              <a:t>území     </a:t>
            </a:r>
            <a:endParaRPr lang="cs-CZ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Georgia" pitchFamily="18" charset="0"/>
              </a:rPr>
              <a:t>asijské </a:t>
            </a:r>
            <a:r>
              <a:rPr lang="cs-CZ" dirty="0">
                <a:latin typeface="Georgia" pitchFamily="18" charset="0"/>
              </a:rPr>
              <a:t>území evropských států     </a:t>
            </a:r>
            <a:endParaRPr lang="cs-CZ" dirty="0" smtClean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Georgia" pitchFamily="18" charset="0"/>
              </a:rPr>
              <a:t>státy </a:t>
            </a:r>
            <a:r>
              <a:rPr lang="cs-CZ" dirty="0">
                <a:latin typeface="Georgia" pitchFamily="18" charset="0"/>
              </a:rPr>
              <a:t>kulturně a historicky zařazované do Evropy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12360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491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8632" y="192054"/>
            <a:ext cx="6512511" cy="1143000"/>
          </a:xfrm>
        </p:spPr>
        <p:txBody>
          <a:bodyPr/>
          <a:lstStyle/>
          <a:p>
            <a:r>
              <a:rPr lang="cs-CZ" dirty="0" smtClean="0"/>
              <a:t>Zdroje informací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1556792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Obr.1: </a:t>
            </a:r>
            <a:r>
              <a:rPr lang="cs-CZ" dirty="0" err="1">
                <a:hlinkClick r:id="rId2" tooltip="User:Cumhur (stránka neexistuje)"/>
              </a:rPr>
              <a:t>user:Cumhur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err="1" smtClean="0"/>
              <a:t>LocationEurope.png,Wikimedia</a:t>
            </a:r>
            <a:r>
              <a:rPr lang="cs-CZ" dirty="0" smtClean="0"/>
              <a:t> </a:t>
            </a:r>
            <a:r>
              <a:rPr lang="cs-CZ" dirty="0" err="1"/>
              <a:t>Commons</a:t>
            </a:r>
            <a:r>
              <a:rPr lang="cs-CZ" dirty="0"/>
              <a:t>.</a:t>
            </a:r>
            <a:r>
              <a:rPr lang="en-US" dirty="0"/>
              <a:t> 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 smtClean="0"/>
              <a:t>].</a:t>
            </a:r>
            <a:r>
              <a:rPr lang="cs-CZ" dirty="0" smtClean="0"/>
              <a:t> Dostupné </a:t>
            </a:r>
            <a:r>
              <a:rPr lang="cs-CZ" dirty="0"/>
              <a:t>na WWW</a:t>
            </a:r>
            <a:r>
              <a:rPr lang="en-US" dirty="0"/>
              <a:t> : </a:t>
            </a:r>
            <a:r>
              <a:rPr lang="en-US" dirty="0" smtClean="0"/>
              <a:t>&lt;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cs.wikipedia.org/wiki/Soubor:LocationEurope.png</a:t>
            </a:r>
            <a:r>
              <a:rPr lang="cs-CZ" dirty="0" smtClean="0"/>
              <a:t> </a:t>
            </a:r>
            <a:r>
              <a:rPr lang="en-US" dirty="0"/>
              <a:t>&gt;.</a:t>
            </a:r>
            <a:endParaRPr lang="cs-CZ" dirty="0"/>
          </a:p>
          <a:p>
            <a:r>
              <a:rPr lang="cs-CZ" dirty="0" smtClean="0"/>
              <a:t>Obr.2: </a:t>
            </a:r>
            <a:r>
              <a:rPr lang="en-US" dirty="0">
                <a:hlinkClick r:id="rId4" tooltip="User:San Jose"/>
              </a:rPr>
              <a:t>San Jose</a:t>
            </a:r>
            <a:r>
              <a:rPr lang="en-US" dirty="0"/>
              <a:t>, 2 April </a:t>
            </a:r>
            <a:r>
              <a:rPr lang="en-US" dirty="0" smtClean="0"/>
              <a:t>2006</a:t>
            </a:r>
            <a:r>
              <a:rPr lang="cs-CZ" dirty="0" smtClean="0"/>
              <a:t>,</a:t>
            </a:r>
            <a:r>
              <a:rPr lang="en-US" dirty="0"/>
              <a:t> 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&lt; 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cs.wikipedia.org/wiki/Soubor:Europe_topography_map.png</a:t>
            </a:r>
            <a:r>
              <a:rPr lang="en-US" dirty="0"/>
              <a:t>&gt;.</a:t>
            </a:r>
            <a:endParaRPr lang="cs-CZ" dirty="0"/>
          </a:p>
          <a:p>
            <a:r>
              <a:rPr lang="cs-CZ" dirty="0" smtClean="0"/>
              <a:t>Obr.3: </a:t>
            </a:r>
            <a:r>
              <a:rPr lang="cs-CZ" dirty="0">
                <a:hlinkClick r:id="rId4" tooltip="User:San Jose"/>
              </a:rPr>
              <a:t>San Jose</a:t>
            </a:r>
            <a:r>
              <a:rPr lang="cs-CZ" dirty="0"/>
              <a:t> (map), </a:t>
            </a:r>
            <a:r>
              <a:rPr lang="cs-CZ" dirty="0" err="1">
                <a:hlinkClick r:id="rId6" tooltip="User:J budissin"/>
              </a:rPr>
              <a:t>j.budissin</a:t>
            </a:r>
            <a:r>
              <a:rPr lang="cs-CZ" dirty="0"/>
              <a:t> (Julian </a:t>
            </a:r>
            <a:r>
              <a:rPr lang="cs-CZ" dirty="0" err="1"/>
              <a:t>Nitzsche</a:t>
            </a:r>
            <a:r>
              <a:rPr lang="cs-CZ" dirty="0"/>
              <a:t>) (</a:t>
            </a:r>
            <a:r>
              <a:rPr lang="cs-CZ" dirty="0" err="1"/>
              <a:t>translation</a:t>
            </a:r>
            <a:r>
              <a:rPr lang="cs-CZ" dirty="0" smtClean="0"/>
              <a:t>),</a:t>
            </a:r>
            <a:r>
              <a:rPr lang="en-US" dirty="0"/>
              <a:t> Map of countries in </a:t>
            </a:r>
            <a:r>
              <a:rPr lang="en-US" dirty="0" smtClean="0"/>
              <a:t>Europe</a:t>
            </a:r>
            <a:r>
              <a:rPr lang="cs-CZ" dirty="0" smtClean="0"/>
              <a:t>, 2007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&lt; </a:t>
            </a:r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cs.wikipedia.org/wiki/Soubor:Europe_countries_map_cs.png</a:t>
            </a:r>
            <a:r>
              <a:rPr lang="en-US" dirty="0"/>
              <a:t>&gt;.</a:t>
            </a:r>
            <a:endParaRPr lang="cs-CZ" dirty="0"/>
          </a:p>
          <a:p>
            <a:r>
              <a:rPr lang="cs-CZ" dirty="0" smtClean="0"/>
              <a:t>Obr.4: </a:t>
            </a:r>
            <a:r>
              <a:rPr lang="cs-CZ" dirty="0" err="1" smtClean="0">
                <a:hlinkClick r:id="rId8" tooltip="en:User:Alinor"/>
              </a:rPr>
              <a:t>en:User:Alinor</a:t>
            </a:r>
            <a:r>
              <a:rPr lang="cs-CZ" dirty="0" smtClean="0"/>
              <a:t>, 2006. </a:t>
            </a:r>
            <a:r>
              <a:rPr lang="en-US" dirty="0" smtClean="0"/>
              <a:t>[</a:t>
            </a:r>
            <a:r>
              <a:rPr lang="cs-CZ" dirty="0"/>
              <a:t>cit. </a:t>
            </a:r>
            <a:r>
              <a:rPr lang="en-US" dirty="0"/>
              <a:t>20</a:t>
            </a:r>
            <a:r>
              <a:rPr lang="cs-CZ" dirty="0"/>
              <a:t>11-09-01</a:t>
            </a:r>
            <a:r>
              <a:rPr lang="en-US" dirty="0"/>
              <a:t>].</a:t>
            </a:r>
            <a:r>
              <a:rPr lang="cs-CZ" dirty="0"/>
              <a:t> Dostupné na WWW</a:t>
            </a:r>
            <a:r>
              <a:rPr lang="en-US" dirty="0"/>
              <a:t> : &lt; </a:t>
            </a:r>
            <a:r>
              <a:rPr lang="cs-CZ" dirty="0" smtClean="0">
                <a:hlinkClick r:id="rId9"/>
              </a:rPr>
              <a:t>http</a:t>
            </a:r>
            <a:r>
              <a:rPr lang="cs-CZ" dirty="0">
                <a:hlinkClick r:id="rId9"/>
              </a:rPr>
              <a:t>://cs.wikipedia.org/wiki/Soubor:Map_of_Europe_%</a:t>
            </a:r>
            <a:r>
              <a:rPr lang="cs-CZ" dirty="0" smtClean="0">
                <a:hlinkClick r:id="rId9"/>
              </a:rPr>
              <a:t>28political%29.png</a:t>
            </a:r>
            <a:r>
              <a:rPr lang="cs-CZ" dirty="0" smtClean="0"/>
              <a:t> </a:t>
            </a:r>
            <a:r>
              <a:rPr lang="en-US" dirty="0"/>
              <a:t>&gt;.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477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598</Words>
  <Application>Microsoft Office PowerPoint</Application>
  <PresentationFormat>Předvádění na obrazovce (4:3)</PresentationFormat>
  <Paragraphs>68</Paragraphs>
  <Slides>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Evropa   Poloha, Rozloha</vt:lpstr>
      <vt:lpstr>Poloha Evropy na mapě světa</vt:lpstr>
      <vt:lpstr>Mapa Evropy</vt:lpstr>
      <vt:lpstr> Původ slova Evropa</vt:lpstr>
      <vt:lpstr>Poloha</vt:lpstr>
      <vt:lpstr>Rozloha</vt:lpstr>
      <vt:lpstr>Hranice Evropy</vt:lpstr>
      <vt:lpstr>Územní vymezení Evropy</vt:lpstr>
      <vt:lpstr>Zdroje informací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21</cp:revision>
  <dcterms:created xsi:type="dcterms:W3CDTF">2011-08-25T08:33:35Z</dcterms:created>
  <dcterms:modified xsi:type="dcterms:W3CDTF">2012-09-29T11:46:43Z</dcterms:modified>
</cp:coreProperties>
</file>