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3" autoAdjust="0"/>
    <p:restoredTop sz="94660"/>
  </p:normalViewPr>
  <p:slideViewPr>
    <p:cSldViewPr>
      <p:cViewPr varScale="1">
        <p:scale>
          <a:sx n="104" d="100"/>
          <a:sy n="104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E0940-A204-48DA-B377-8F88F5EF0F5B}" type="datetimeFigureOut">
              <a:rPr lang="cs-CZ" smtClean="0"/>
              <a:pPr/>
              <a:t>29.9.2012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FA316-C3D1-4312-AA81-E23BFFEFF8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8520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FA316-C3D1-4312-AA81-E23BFFEFF800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00681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http://cs.wikipedia.org/wiki/Soubor:Iceland_Mid-Atlantic_Ridge_Fig16.gif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FA316-C3D1-4312-AA81-E23BFFEFF800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15387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http://island.horackovi.eu/dnes.htm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FA316-C3D1-4312-AA81-E23BFFEFF800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18027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http://maplandia.net/detailed_italy_map.php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FA316-C3D1-4312-AA81-E23BFFEFF800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5068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http://cs.wikipedia.org/wiki/Etna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FA316-C3D1-4312-AA81-E23BFFEFF800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99668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http://cs.wikipedia.org/wiki/Soubor:Stromboli1.JPG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FA316-C3D1-4312-AA81-E23BFFEFF800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67898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http://cs.wikipedia.org/wiki/Soubor:Vesuvio.JPG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FA316-C3D1-4312-AA81-E23BFFEFF800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19208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http://cs.wikipedia.org/wiki/Mont_Blanc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FA316-C3D1-4312-AA81-E23BFFEFF800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68402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http://cs.wikipedia.org/wiki/Soubor:Europe_topography_map.png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FA316-C3D1-4312-AA81-E23BFFEFF800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8628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6434-DB8A-4FD0-8AF8-3474459C89CD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3F56-E2C6-49D5-B0D3-B5B8ACBA0D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svislý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EEE6-4E73-42A1-BD61-A2C0A7D77DAA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3F56-E2C6-49D5-B0D3-B5B8ACBA0DF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DF4CC729-990F-44A8-B578-8419A6D82326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3F56-E2C6-49D5-B0D3-B5B8ACBA0DFA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C3FD-16BA-402E-B93D-A22CE4E27F71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3F56-E2C6-49D5-B0D3-B5B8ACBA0DFA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BB6D-1831-41AA-82AF-A93C6351EAA6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3F56-E2C6-49D5-B0D3-B5B8ACBA0DF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691E-3522-4B68-9267-C6AE93CD940B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3F56-E2C6-49D5-B0D3-B5B8ACBA0DF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F20E-C2C0-4C91-913C-BE94F11AB368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3F56-E2C6-49D5-B0D3-B5B8ACBA0DFA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5536" y="6381328"/>
            <a:ext cx="8280920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6FE6-56BF-459F-9565-965A3A3EF0AB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3F56-E2C6-49D5-B0D3-B5B8ACBA0DFA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6E003274-C997-4B0C-9C28-C1D4EF1AA73D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73803F56-E2C6-49D5-B0D3-B5B8ACBA0DF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cs.wikipedia.org/wiki/Mezin%C3%A1rodn%C3%AD_vesm%C3%ADrn%C3%A1_stanic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b/Vesuvio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2/Mont_Blanc_oct_2004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7/Europe_topography_map.p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Etna_eruption_seen_from_the_International_Space_Station.jpg" TargetMode="External"/><Relationship Id="rId3" Type="http://schemas.openxmlformats.org/officeDocument/2006/relationships/hyperlink" Target="http://cs.wikipedia.org/wiki/Soubor:Europe_topography_map.png" TargetMode="External"/><Relationship Id="rId7" Type="http://schemas.openxmlformats.org/officeDocument/2006/relationships/hyperlink" Target="http://maplandia.net/detailed_italy_map.php" TargetMode="External"/><Relationship Id="rId2" Type="http://schemas.openxmlformats.org/officeDocument/2006/relationships/hyperlink" Target="http://commons.wikimedia.org/wiki/User:San_Jos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sland.horackovi.eu/dnes.htm" TargetMode="External"/><Relationship Id="rId11" Type="http://schemas.openxmlformats.org/officeDocument/2006/relationships/hyperlink" Target="http://cs.wikipedia.org/wiki/Mont_Blanc" TargetMode="External"/><Relationship Id="rId5" Type="http://schemas.openxmlformats.org/officeDocument/2006/relationships/hyperlink" Target="http://cs.wikipedia.org/wiki/Soubor:Iceland_Mid-Atlantic_Ridge_Fig16.gif" TargetMode="External"/><Relationship Id="rId10" Type="http://schemas.openxmlformats.org/officeDocument/2006/relationships/hyperlink" Target="http://commons.wikimedia.org/wiki/User:Finizio" TargetMode="External"/><Relationship Id="rId4" Type="http://schemas.openxmlformats.org/officeDocument/2006/relationships/hyperlink" Target="http://pubs.usgs.gov/gip/dynamic/understanding.html" TargetMode="External"/><Relationship Id="rId9" Type="http://schemas.openxmlformats.org/officeDocument/2006/relationships/hyperlink" Target="http://cs.wikipedia.org/wiki/Soubor:Stromboli1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Balk%C3%A1n" TargetMode="External"/><Relationship Id="rId13" Type="http://schemas.openxmlformats.org/officeDocument/2006/relationships/hyperlink" Target="http://cs.wikipedia.org/wiki/Nov%C3%A1_zem%C4%9B" TargetMode="External"/><Relationship Id="rId18" Type="http://schemas.openxmlformats.org/officeDocument/2006/relationships/hyperlink" Target="http://cs.wikipedia.org/wiki/Mallorca" TargetMode="External"/><Relationship Id="rId3" Type="http://schemas.openxmlformats.org/officeDocument/2006/relationships/hyperlink" Target="http://cs.wikipedia.org/wiki/Poloostrov_Kola" TargetMode="External"/><Relationship Id="rId21" Type="http://schemas.openxmlformats.org/officeDocument/2006/relationships/hyperlink" Target="http://cs.wikipedia.org/wiki/Korsika" TargetMode="External"/><Relationship Id="rId7" Type="http://schemas.openxmlformats.org/officeDocument/2006/relationships/hyperlink" Target="http://cs.wikipedia.org/wiki/Apeninsk%C3%BD_poloostrov" TargetMode="External"/><Relationship Id="rId12" Type="http://schemas.openxmlformats.org/officeDocument/2006/relationships/hyperlink" Target="http://cs.wikipedia.org/wiki/Irsko_(ostrov)" TargetMode="External"/><Relationship Id="rId17" Type="http://schemas.openxmlformats.org/officeDocument/2006/relationships/hyperlink" Target="http://cs.wikipedia.org/wiki/Sj%C3%A6lland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cs.wikipedia.org/wiki/%C3%96land" TargetMode="External"/><Relationship Id="rId20" Type="http://schemas.openxmlformats.org/officeDocument/2006/relationships/hyperlink" Target="http://cs.wikipedia.org/wiki/Sardin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Pyrenejsk%C3%BD_poloostrov" TargetMode="External"/><Relationship Id="rId11" Type="http://schemas.openxmlformats.org/officeDocument/2006/relationships/hyperlink" Target="http://cs.wikipedia.org/wiki/Island" TargetMode="External"/><Relationship Id="rId5" Type="http://schemas.openxmlformats.org/officeDocument/2006/relationships/hyperlink" Target="http://cs.wikipedia.org/wiki/Jutsk%C3%BD_poloostrov" TargetMode="External"/><Relationship Id="rId15" Type="http://schemas.openxmlformats.org/officeDocument/2006/relationships/hyperlink" Target="http://cs.wikipedia.org/wiki/Gotland" TargetMode="External"/><Relationship Id="rId23" Type="http://schemas.openxmlformats.org/officeDocument/2006/relationships/hyperlink" Target="http://cs.wikipedia.org/wiki/Rhodos" TargetMode="External"/><Relationship Id="rId10" Type="http://schemas.openxmlformats.org/officeDocument/2006/relationships/hyperlink" Target="http://cs.wikipedia.org/wiki/Krym" TargetMode="External"/><Relationship Id="rId19" Type="http://schemas.openxmlformats.org/officeDocument/2006/relationships/hyperlink" Target="http://cs.wikipedia.org/wiki/Sic%C3%ADlie" TargetMode="External"/><Relationship Id="rId4" Type="http://schemas.openxmlformats.org/officeDocument/2006/relationships/hyperlink" Target="http://cs.wikipedia.org/wiki/Skandin%C3%A1vsk%C3%BD_poloostrov" TargetMode="External"/><Relationship Id="rId9" Type="http://schemas.openxmlformats.org/officeDocument/2006/relationships/hyperlink" Target="http://cs.wikipedia.org/wiki/Pelopon%C3%A9s" TargetMode="External"/><Relationship Id="rId14" Type="http://schemas.openxmlformats.org/officeDocument/2006/relationships/hyperlink" Target="http://cs.wikipedia.org/wiki/%C5%A0picberky" TargetMode="External"/><Relationship Id="rId22" Type="http://schemas.openxmlformats.org/officeDocument/2006/relationships/hyperlink" Target="http://cs.wikipedia.org/wiki/Kr%C3%A9t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Fjord" TargetMode="External"/><Relationship Id="rId13" Type="http://schemas.openxmlformats.org/officeDocument/2006/relationships/hyperlink" Target="http://cs.wikipedia.org/wiki/%C4%8Cesk%C3%BD_mas%C3%ADv" TargetMode="External"/><Relationship Id="rId18" Type="http://schemas.openxmlformats.org/officeDocument/2006/relationships/hyperlink" Target="http://cs.wikipedia.org/wiki/Karpaty" TargetMode="External"/><Relationship Id="rId26" Type="http://schemas.openxmlformats.org/officeDocument/2006/relationships/hyperlink" Target="http://cs.wikipedia.org/wiki/Vesuv" TargetMode="External"/><Relationship Id="rId3" Type="http://schemas.openxmlformats.org/officeDocument/2006/relationships/hyperlink" Target="http://cs.wikipedia.org/w/index.php?title=Fennosarmatia&amp;action=edit&amp;redlink=1" TargetMode="External"/><Relationship Id="rId21" Type="http://schemas.openxmlformats.org/officeDocument/2006/relationships/hyperlink" Target="http://cs.wikipedia.org/wiki/Apeniny" TargetMode="External"/><Relationship Id="rId7" Type="http://schemas.openxmlformats.org/officeDocument/2006/relationships/hyperlink" Target="http://cs.wikipedia.org/wiki/Kaledonsk%C3%A9_vr%C3%A1sn%C4%9Bn%C3%AD" TargetMode="External"/><Relationship Id="rId12" Type="http://schemas.openxmlformats.org/officeDocument/2006/relationships/hyperlink" Target="http://cs.wikipedia.org/wiki/St%C5%99edon%C4%9Bmeck%C3%A1_vyso%C4%8Dina" TargetMode="External"/><Relationship Id="rId17" Type="http://schemas.openxmlformats.org/officeDocument/2006/relationships/hyperlink" Target="http://cs.wikipedia.org/wiki/Mt._Blanc" TargetMode="External"/><Relationship Id="rId25" Type="http://schemas.openxmlformats.org/officeDocument/2006/relationships/hyperlink" Target="http://cs.wikipedia.org/wiki/Monte_Epomeo" TargetMode="External"/><Relationship Id="rId2" Type="http://schemas.openxmlformats.org/officeDocument/2006/relationships/hyperlink" Target="http://cs.wikipedia.org/wiki/N%C3%AD%C5%BEina" TargetMode="External"/><Relationship Id="rId16" Type="http://schemas.openxmlformats.org/officeDocument/2006/relationships/hyperlink" Target="http://cs.wikipedia.org/wiki/Alpy" TargetMode="External"/><Relationship Id="rId20" Type="http://schemas.openxmlformats.org/officeDocument/2006/relationships/hyperlink" Target="http://cs.wikipedia.org/wiki/Pyrenej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s.wikipedia.org/wiki/Skandin%C3%A1vsk%C3%A9_poho%C5%99%C3%AD" TargetMode="External"/><Relationship Id="rId11" Type="http://schemas.openxmlformats.org/officeDocument/2006/relationships/hyperlink" Target="http://cs.wikipedia.org/wiki/Hercynsk%C3%A9_vr%C3%A1sn%C4%9Bn%C3%AD" TargetMode="External"/><Relationship Id="rId24" Type="http://schemas.openxmlformats.org/officeDocument/2006/relationships/hyperlink" Target="http://cs.wikipedia.org/wiki/Stromboli" TargetMode="External"/><Relationship Id="rId5" Type="http://schemas.openxmlformats.org/officeDocument/2006/relationships/hyperlink" Target="http://cs.wikipedia.org/wiki/Ural" TargetMode="External"/><Relationship Id="rId15" Type="http://schemas.openxmlformats.org/officeDocument/2006/relationships/hyperlink" Target="http://cs.wikipedia.org/wiki/Alpinsk%C3%A9_vr%C3%A1sn%C4%9Bn%C3%AD" TargetMode="External"/><Relationship Id="rId23" Type="http://schemas.openxmlformats.org/officeDocument/2006/relationships/hyperlink" Target="http://cs.wikipedia.org/wiki/Etna" TargetMode="External"/><Relationship Id="rId10" Type="http://schemas.openxmlformats.org/officeDocument/2006/relationships/hyperlink" Target="http://cs.wikipedia.org/wiki/St%C5%99edopolsk%C3%A9_n%C3%AD%C5%BEiny" TargetMode="External"/><Relationship Id="rId19" Type="http://schemas.openxmlformats.org/officeDocument/2006/relationships/hyperlink" Target="http://cs.wikipedia.org/wiki/Din%C3%A1rsk%C3%A9_hory" TargetMode="External"/><Relationship Id="rId4" Type="http://schemas.openxmlformats.org/officeDocument/2006/relationships/hyperlink" Target="http://cs.wikipedia.org/wiki/V%C3%BDchodoevropsk%C3%A1_rovina" TargetMode="External"/><Relationship Id="rId9" Type="http://schemas.openxmlformats.org/officeDocument/2006/relationships/hyperlink" Target="http://cs.wikipedia.org/w/index.php?title=Severon%C4%9Bmeck%C3%A1_n%C3%AD%C5%BEina&amp;action=edit&amp;redlink=1" TargetMode="External"/><Relationship Id="rId14" Type="http://schemas.openxmlformats.org/officeDocument/2006/relationships/hyperlink" Target="http://cs.wikipedia.org/wiki/Francouzsk%C3%A9_st%C5%99edoho%C5%99%C3%AD" TargetMode="External"/><Relationship Id="rId22" Type="http://schemas.openxmlformats.org/officeDocument/2006/relationships/hyperlink" Target="http://cs.wikipedia.org/wiki/Sic%C3%ADli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Island" TargetMode="External"/><Relationship Id="rId13" Type="http://schemas.openxmlformats.org/officeDocument/2006/relationships/hyperlink" Target="http://cs.wikipedia.org/wiki/Liparsk%C3%A9_ostrovy" TargetMode="External"/><Relationship Id="rId3" Type="http://schemas.openxmlformats.org/officeDocument/2006/relationships/hyperlink" Target="http://cs.wikipedia.org/wiki/Etna" TargetMode="External"/><Relationship Id="rId7" Type="http://schemas.openxmlformats.org/officeDocument/2006/relationships/hyperlink" Target="http://cs.wikipedia.org/wiki/Askja" TargetMode="External"/><Relationship Id="rId12" Type="http://schemas.openxmlformats.org/officeDocument/2006/relationships/hyperlink" Target="http://cs.wikipedia.org/wiki/Stromboli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s.wikipedia.org/wiki/Jan_Mayen" TargetMode="External"/><Relationship Id="rId11" Type="http://schemas.openxmlformats.org/officeDocument/2006/relationships/hyperlink" Target="http://cs.wikipedia.org/wiki/It%C3%A1lie" TargetMode="External"/><Relationship Id="rId5" Type="http://schemas.openxmlformats.org/officeDocument/2006/relationships/hyperlink" Target="http://cs.wikipedia.org/wiki/Beerenberg" TargetMode="External"/><Relationship Id="rId15" Type="http://schemas.openxmlformats.org/officeDocument/2006/relationships/hyperlink" Target="http://cs.wikipedia.org/wiki/%C5%98ecko" TargetMode="External"/><Relationship Id="rId10" Type="http://schemas.openxmlformats.org/officeDocument/2006/relationships/hyperlink" Target="http://cs.wikipedia.org/wiki/Vesuv" TargetMode="External"/><Relationship Id="rId4" Type="http://schemas.openxmlformats.org/officeDocument/2006/relationships/hyperlink" Target="http://cs.wikipedia.org/wiki/Sic%C3%ADlie" TargetMode="External"/><Relationship Id="rId9" Type="http://schemas.openxmlformats.org/officeDocument/2006/relationships/hyperlink" Target="http://cs.wikipedia.org/wiki/Hekla" TargetMode="External"/><Relationship Id="rId14" Type="http://schemas.openxmlformats.org/officeDocument/2006/relationships/hyperlink" Target="http://cs.wikipedia.org/wiki/Th%C3%A9r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10600" dirty="0" smtClean="0"/>
              <a:t>Evropa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Členitost, Povrch</a:t>
            </a:r>
          </a:p>
        </p:txBody>
      </p:sp>
      <p:pic>
        <p:nvPicPr>
          <p:cNvPr id="4" name="Picture 2" descr="C:\Users\paty\AppData\Local\Microsoft\Windows\Temporary Internet Files\Low\Content.IE5\1YJAM0B5\opvk_hor_zakladni_logolink_bar_c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8424" y="332656"/>
            <a:ext cx="5407152" cy="10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572000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dirty="0" smtClean="0"/>
              <a:t>Romana Zabořilová</a:t>
            </a:r>
          </a:p>
          <a:p>
            <a:pPr algn="r"/>
            <a:r>
              <a:rPr lang="cs-CZ" dirty="0" smtClean="0"/>
              <a:t>ZŠ Jenišovice</a:t>
            </a:r>
          </a:p>
          <a:p>
            <a:pPr algn="r"/>
            <a:r>
              <a:rPr lang="cs-CZ" smtClean="0"/>
              <a:t> </a:t>
            </a:r>
            <a:r>
              <a:rPr lang="cs-CZ" smtClean="0"/>
              <a:t>VY_32_INOVACE_002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666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Kouřící Etna</a:t>
            </a:r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19673"/>
            <a:ext cx="6696744" cy="451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11560" y="-8586"/>
            <a:ext cx="831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Erupce Etny v roce 2002, snímek pořízen z </a:t>
            </a:r>
            <a:r>
              <a:rPr lang="cs-CZ" dirty="0" smtClean="0">
                <a:hlinkClick r:id="rId4" tooltip="Mezinárodní vesmírná stanice"/>
              </a:rPr>
              <a:t>Mezinárodní vesmírné stanice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87016" y="6309320"/>
            <a:ext cx="8640960" cy="365125"/>
          </a:xfrm>
        </p:spPr>
        <p:txBody>
          <a:bodyPr/>
          <a:lstStyle/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00392" y="544522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596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Ostrov </a:t>
            </a:r>
            <a:r>
              <a:rPr lang="cs-CZ" dirty="0" err="1" smtClean="0"/>
              <a:t>Stromboli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546304" cy="490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8100392" y="551723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9442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Vesuv </a:t>
            </a:r>
            <a:endParaRPr lang="cs-CZ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3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194" name="Picture 2" descr="Soubor:Vesuvio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4852" y="1484784"/>
            <a:ext cx="6474296" cy="485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8028384" y="544522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2221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oubor:Mont Blanc oct 200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4422" y="1484785"/>
            <a:ext cx="6408712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Nejvyšší místo Evropy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30406" y="1722227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Nejvyšším vrcholem Evropy je </a:t>
            </a:r>
            <a:r>
              <a:rPr lang="cs-CZ" dirty="0" err="1" smtClean="0"/>
              <a:t>Mont</a:t>
            </a:r>
            <a:r>
              <a:rPr lang="cs-CZ" dirty="0" smtClean="0"/>
              <a:t> </a:t>
            </a:r>
            <a:r>
              <a:rPr lang="cs-CZ" dirty="0" err="1" smtClean="0"/>
              <a:t>Blanc</a:t>
            </a:r>
            <a:r>
              <a:rPr lang="cs-CZ" dirty="0" smtClean="0"/>
              <a:t> 4807m.n.m., tyčící se v Alpách na území Francie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7848364" y="55892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6265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oubor:Europe topography map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1"/>
            <a:ext cx="8136904" cy="662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Nejnižší </a:t>
            </a:r>
            <a:r>
              <a:rPr lang="cs-CZ" dirty="0"/>
              <a:t>místo Evropy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99592" y="1844824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nejnižší místo Evropy je v proláklině Kaspické nížiny (−28 m)</a:t>
            </a:r>
            <a:endParaRPr lang="cs-CZ" sz="3600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4932040" y="3212976"/>
            <a:ext cx="316835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802432" y="562027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Mont</a:t>
            </a:r>
            <a:r>
              <a:rPr lang="cs-CZ" sz="2400" dirty="0" smtClean="0"/>
              <a:t> </a:t>
            </a:r>
            <a:r>
              <a:rPr lang="cs-CZ" sz="2400" dirty="0" err="1" smtClean="0"/>
              <a:t>Blanc</a:t>
            </a:r>
            <a:r>
              <a:rPr lang="cs-CZ" sz="2400" dirty="0" smtClean="0"/>
              <a:t> 4807</a:t>
            </a:r>
            <a:endParaRPr lang="cs-CZ" sz="2400" dirty="0"/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2267744" y="4653136"/>
            <a:ext cx="864096" cy="909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817905" y="571260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420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informací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1772816"/>
            <a:ext cx="964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7504" y="1556792"/>
            <a:ext cx="892899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Obr.1: </a:t>
            </a:r>
            <a:r>
              <a:rPr lang="en-US" sz="1600" dirty="0">
                <a:hlinkClick r:id="rId2" tooltip="User:San Jose"/>
              </a:rPr>
              <a:t>San </a:t>
            </a:r>
            <a:r>
              <a:rPr lang="en-US" sz="1600" dirty="0" smtClean="0">
                <a:hlinkClick r:id="rId2" tooltip="User:San Jose"/>
              </a:rPr>
              <a:t>Jose</a:t>
            </a:r>
            <a:r>
              <a:rPr lang="cs-CZ" sz="1600" dirty="0" smtClean="0"/>
              <a:t>, </a:t>
            </a:r>
            <a:r>
              <a:rPr lang="en-US" sz="1600" dirty="0" smtClean="0"/>
              <a:t>2006 [</a:t>
            </a:r>
            <a:r>
              <a:rPr lang="cs-CZ" sz="1600" dirty="0"/>
              <a:t>cit. </a:t>
            </a:r>
            <a:r>
              <a:rPr lang="en-US" sz="1600" dirty="0"/>
              <a:t>20</a:t>
            </a:r>
            <a:r>
              <a:rPr lang="cs-CZ" sz="1600" dirty="0"/>
              <a:t>11-09-01</a:t>
            </a:r>
            <a:r>
              <a:rPr lang="en-US" sz="1600" dirty="0" smtClean="0"/>
              <a:t>].</a:t>
            </a:r>
            <a:r>
              <a:rPr lang="cs-CZ" sz="1600" dirty="0" smtClean="0"/>
              <a:t> Dostupné </a:t>
            </a:r>
            <a:r>
              <a:rPr lang="cs-CZ" sz="1600" dirty="0"/>
              <a:t>na WWW</a:t>
            </a:r>
            <a:r>
              <a:rPr lang="en-US" sz="1600" dirty="0"/>
              <a:t> : </a:t>
            </a:r>
            <a:r>
              <a:rPr lang="en-US" sz="1600" dirty="0" smtClean="0"/>
              <a:t>&lt; </a:t>
            </a:r>
            <a:r>
              <a:rPr lang="cs-CZ" sz="1600" dirty="0">
                <a:hlinkClick r:id="rId3"/>
              </a:rPr>
              <a:t>http://</a:t>
            </a:r>
            <a:r>
              <a:rPr lang="cs-CZ" sz="1600" dirty="0" smtClean="0">
                <a:hlinkClick r:id="rId3"/>
              </a:rPr>
              <a:t>cs.wikipedia.org/wiki/Soubor:Europe_topography_map.png</a:t>
            </a:r>
            <a:r>
              <a:rPr lang="cs-CZ" sz="1600" dirty="0" smtClean="0"/>
              <a:t> </a:t>
            </a:r>
            <a:r>
              <a:rPr lang="en-US" sz="1600" dirty="0" smtClean="0"/>
              <a:t>&gt;.</a:t>
            </a:r>
            <a:endParaRPr lang="cs-CZ" sz="1600" dirty="0"/>
          </a:p>
          <a:p>
            <a:r>
              <a:rPr lang="cs-CZ" sz="1600" dirty="0" smtClean="0"/>
              <a:t>Obr.2: </a:t>
            </a:r>
            <a:r>
              <a:rPr lang="cs-CZ" sz="1600" dirty="0">
                <a:hlinkClick r:id="rId4"/>
              </a:rPr>
              <a:t>USGS</a:t>
            </a:r>
            <a:r>
              <a:rPr lang="en-US" sz="1600" dirty="0" smtClean="0"/>
              <a:t>, </a:t>
            </a:r>
            <a:r>
              <a:rPr lang="cs-CZ" sz="1600" dirty="0"/>
              <a:t>1999</a:t>
            </a:r>
            <a:r>
              <a:rPr lang="cs-CZ" sz="1600" dirty="0" smtClean="0"/>
              <a:t>,</a:t>
            </a:r>
            <a:r>
              <a:rPr lang="en-US" sz="1600" dirty="0" smtClean="0"/>
              <a:t> </a:t>
            </a:r>
            <a:r>
              <a:rPr lang="en-US" sz="1600" dirty="0"/>
              <a:t>[</a:t>
            </a:r>
            <a:r>
              <a:rPr lang="cs-CZ" sz="1600" dirty="0"/>
              <a:t>cit. </a:t>
            </a:r>
            <a:r>
              <a:rPr lang="en-US" sz="1600" dirty="0"/>
              <a:t>20</a:t>
            </a:r>
            <a:r>
              <a:rPr lang="cs-CZ" sz="1600" dirty="0"/>
              <a:t>11-09-01</a:t>
            </a:r>
            <a:r>
              <a:rPr lang="en-US" sz="1600" dirty="0"/>
              <a:t>].</a:t>
            </a:r>
            <a:r>
              <a:rPr lang="cs-CZ" sz="1600" dirty="0"/>
              <a:t> Dostupné na WWW</a:t>
            </a:r>
            <a:r>
              <a:rPr lang="en-US" sz="1600" dirty="0"/>
              <a:t> : &lt; </a:t>
            </a:r>
            <a:r>
              <a:rPr lang="cs-CZ" sz="1600" dirty="0">
                <a:hlinkClick r:id="rId5"/>
              </a:rPr>
              <a:t>http://</a:t>
            </a:r>
            <a:r>
              <a:rPr lang="cs-CZ" sz="1600" dirty="0" smtClean="0">
                <a:hlinkClick r:id="rId5"/>
              </a:rPr>
              <a:t>cs.wikipedia.org/wiki/Soubor:Iceland_Mid-Atlantic_Ridge_Fig16.gif</a:t>
            </a:r>
            <a:r>
              <a:rPr lang="cs-CZ" sz="1600" dirty="0" smtClean="0"/>
              <a:t> </a:t>
            </a:r>
            <a:r>
              <a:rPr lang="en-US" sz="1600" dirty="0" smtClean="0"/>
              <a:t>&gt;.</a:t>
            </a:r>
            <a:endParaRPr lang="cs-CZ" sz="1600" dirty="0"/>
          </a:p>
          <a:p>
            <a:r>
              <a:rPr lang="cs-CZ" sz="1600" dirty="0" smtClean="0"/>
              <a:t>Obr.3: Horáčkovi  2007</a:t>
            </a:r>
            <a:r>
              <a:rPr lang="en-US" sz="1600" dirty="0" smtClean="0"/>
              <a:t>[</a:t>
            </a:r>
            <a:r>
              <a:rPr lang="cs-CZ" sz="1600" dirty="0"/>
              <a:t>cit. </a:t>
            </a:r>
            <a:r>
              <a:rPr lang="en-US" sz="1600" dirty="0"/>
              <a:t>20</a:t>
            </a:r>
            <a:r>
              <a:rPr lang="cs-CZ" sz="1600" dirty="0"/>
              <a:t>11-09-01</a:t>
            </a:r>
            <a:r>
              <a:rPr lang="en-US" sz="1600" dirty="0"/>
              <a:t>].</a:t>
            </a:r>
            <a:r>
              <a:rPr lang="cs-CZ" sz="1600" dirty="0"/>
              <a:t> Dostupné na WWW</a:t>
            </a:r>
            <a:r>
              <a:rPr lang="en-US" sz="1600" dirty="0"/>
              <a:t> : &lt; </a:t>
            </a:r>
            <a:r>
              <a:rPr lang="cs-CZ" sz="1600" dirty="0">
                <a:hlinkClick r:id="rId6"/>
              </a:rPr>
              <a:t>http://</a:t>
            </a:r>
            <a:r>
              <a:rPr lang="cs-CZ" sz="1600" dirty="0" smtClean="0">
                <a:hlinkClick r:id="rId6"/>
              </a:rPr>
              <a:t>island.horackovi.eu/dnes.htm</a:t>
            </a:r>
            <a:r>
              <a:rPr lang="cs-CZ" sz="1600" dirty="0" smtClean="0"/>
              <a:t> </a:t>
            </a:r>
            <a:r>
              <a:rPr lang="en-US" sz="1600" dirty="0" smtClean="0"/>
              <a:t>&gt;.</a:t>
            </a:r>
            <a:endParaRPr lang="cs-CZ" sz="1600" dirty="0"/>
          </a:p>
          <a:p>
            <a:r>
              <a:rPr lang="cs-CZ" sz="1600" dirty="0" smtClean="0"/>
              <a:t>Obr.4: </a:t>
            </a:r>
            <a:r>
              <a:rPr lang="en-US" sz="1600" dirty="0" smtClean="0"/>
              <a:t>[</a:t>
            </a:r>
            <a:r>
              <a:rPr lang="cs-CZ" sz="1600" dirty="0"/>
              <a:t>cit. </a:t>
            </a:r>
            <a:r>
              <a:rPr lang="en-US" sz="1600" dirty="0"/>
              <a:t>20</a:t>
            </a:r>
            <a:r>
              <a:rPr lang="cs-CZ" sz="1600" dirty="0"/>
              <a:t>11-09-01</a:t>
            </a:r>
            <a:r>
              <a:rPr lang="en-US" sz="1600" dirty="0"/>
              <a:t>].</a:t>
            </a:r>
            <a:r>
              <a:rPr lang="cs-CZ" sz="1600" dirty="0"/>
              <a:t> Dostupné na WWW</a:t>
            </a:r>
            <a:r>
              <a:rPr lang="en-US" sz="1600" dirty="0"/>
              <a:t> : &lt; </a:t>
            </a:r>
            <a:r>
              <a:rPr lang="cs-CZ" sz="1600" dirty="0">
                <a:hlinkClick r:id="rId7"/>
              </a:rPr>
              <a:t>http://</a:t>
            </a:r>
            <a:r>
              <a:rPr lang="cs-CZ" sz="1600" dirty="0" smtClean="0">
                <a:hlinkClick r:id="rId7"/>
              </a:rPr>
              <a:t>maplandia.net/detailed_italy_map.php</a:t>
            </a:r>
            <a:r>
              <a:rPr lang="cs-CZ" sz="1600" dirty="0" smtClean="0"/>
              <a:t> </a:t>
            </a:r>
            <a:r>
              <a:rPr lang="en-US" sz="1600" dirty="0" smtClean="0"/>
              <a:t>&gt;.</a:t>
            </a:r>
            <a:endParaRPr lang="cs-CZ" sz="1600" dirty="0"/>
          </a:p>
          <a:p>
            <a:r>
              <a:rPr lang="cs-CZ" sz="1600" dirty="0" smtClean="0"/>
              <a:t>Obr.5</a:t>
            </a:r>
            <a:r>
              <a:rPr lang="cs-CZ" sz="1600" dirty="0"/>
              <a:t>: NASA </a:t>
            </a:r>
            <a:r>
              <a:rPr lang="en-US" sz="1600" dirty="0" smtClean="0"/>
              <a:t>[</a:t>
            </a:r>
            <a:r>
              <a:rPr lang="cs-CZ" sz="1600" dirty="0"/>
              <a:t>cit. </a:t>
            </a:r>
            <a:r>
              <a:rPr lang="en-US" sz="1600" dirty="0"/>
              <a:t>20</a:t>
            </a:r>
            <a:r>
              <a:rPr lang="cs-CZ" sz="1600" dirty="0"/>
              <a:t>11-09-01</a:t>
            </a:r>
            <a:r>
              <a:rPr lang="en-US" sz="1600" dirty="0"/>
              <a:t>].</a:t>
            </a:r>
            <a:r>
              <a:rPr lang="cs-CZ" sz="1600" dirty="0"/>
              <a:t> Dostupné na WWW</a:t>
            </a:r>
            <a:r>
              <a:rPr lang="en-US" sz="1600" dirty="0"/>
              <a:t> : &lt; </a:t>
            </a:r>
            <a:r>
              <a:rPr lang="en-US" sz="1600" dirty="0">
                <a:hlinkClick r:id="rId8"/>
              </a:rPr>
              <a:t>http://</a:t>
            </a:r>
            <a:r>
              <a:rPr lang="en-US" sz="1600" dirty="0" smtClean="0">
                <a:hlinkClick r:id="rId8"/>
              </a:rPr>
              <a:t>cs.wikipedia.org/wiki/Soubor:Etna_eruption_seen_from_the_International_Space_Station.jpg</a:t>
            </a:r>
            <a:r>
              <a:rPr lang="cs-CZ" sz="1600" dirty="0" smtClean="0"/>
              <a:t> </a:t>
            </a:r>
            <a:r>
              <a:rPr lang="en-US" sz="1600" dirty="0" smtClean="0"/>
              <a:t>&gt;.</a:t>
            </a:r>
            <a:endParaRPr lang="cs-CZ" sz="1600" dirty="0"/>
          </a:p>
          <a:p>
            <a:r>
              <a:rPr lang="cs-CZ" sz="1600" dirty="0" smtClean="0"/>
              <a:t>Obr.6</a:t>
            </a:r>
            <a:r>
              <a:rPr lang="cs-CZ" sz="1600" dirty="0"/>
              <a:t>: Denis </a:t>
            </a:r>
            <a:r>
              <a:rPr lang="cs-CZ" sz="1600" dirty="0" err="1"/>
              <a:t>Barthel</a:t>
            </a:r>
            <a:r>
              <a:rPr lang="cs-CZ" sz="1600" dirty="0"/>
              <a:t> </a:t>
            </a:r>
            <a:r>
              <a:rPr lang="cs-CZ" sz="1600" dirty="0" smtClean="0"/>
              <a:t>2003, </a:t>
            </a:r>
            <a:r>
              <a:rPr lang="en-US" sz="1600" dirty="0" smtClean="0"/>
              <a:t>[</a:t>
            </a:r>
            <a:r>
              <a:rPr lang="cs-CZ" sz="1600" dirty="0"/>
              <a:t>cit. </a:t>
            </a:r>
            <a:r>
              <a:rPr lang="en-US" sz="1600" dirty="0"/>
              <a:t>20</a:t>
            </a:r>
            <a:r>
              <a:rPr lang="cs-CZ" sz="1600" dirty="0"/>
              <a:t>11-09-01</a:t>
            </a:r>
            <a:r>
              <a:rPr lang="en-US" sz="1600" dirty="0"/>
              <a:t>].</a:t>
            </a:r>
            <a:r>
              <a:rPr lang="cs-CZ" sz="1600" dirty="0"/>
              <a:t> Dostupné na WWW</a:t>
            </a:r>
            <a:r>
              <a:rPr lang="en-US" sz="1600" dirty="0"/>
              <a:t> : &lt; </a:t>
            </a:r>
            <a:r>
              <a:rPr lang="cs-CZ" sz="1600" dirty="0">
                <a:hlinkClick r:id="rId9"/>
              </a:rPr>
              <a:t>http://</a:t>
            </a:r>
            <a:r>
              <a:rPr lang="cs-CZ" sz="1600" dirty="0" smtClean="0">
                <a:hlinkClick r:id="rId9"/>
              </a:rPr>
              <a:t>cs.wikipedia.org/wiki/Soubor:Stromboli1.JPG</a:t>
            </a:r>
            <a:r>
              <a:rPr lang="cs-CZ" sz="1600" dirty="0" smtClean="0"/>
              <a:t> </a:t>
            </a:r>
            <a:r>
              <a:rPr lang="en-US" sz="1600" dirty="0" smtClean="0"/>
              <a:t>&gt;.</a:t>
            </a:r>
            <a:endParaRPr lang="cs-CZ" sz="1600" dirty="0"/>
          </a:p>
          <a:p>
            <a:r>
              <a:rPr lang="cs-CZ" sz="1600" dirty="0" smtClean="0"/>
              <a:t>Obr.7: </a:t>
            </a:r>
            <a:r>
              <a:rPr lang="cs-CZ" sz="1600" dirty="0" err="1">
                <a:hlinkClick r:id="rId10" tooltip="User:Finizio"/>
              </a:rPr>
              <a:t>Massimo</a:t>
            </a:r>
            <a:r>
              <a:rPr lang="cs-CZ" sz="1600" dirty="0">
                <a:hlinkClick r:id="rId10" tooltip="User:Finizio"/>
              </a:rPr>
              <a:t> </a:t>
            </a:r>
            <a:r>
              <a:rPr lang="cs-CZ" sz="1600" dirty="0" err="1" smtClean="0">
                <a:hlinkClick r:id="rId10" tooltip="User:Finizio"/>
              </a:rPr>
              <a:t>Finizio</a:t>
            </a:r>
            <a:r>
              <a:rPr lang="cs-CZ" sz="1600" dirty="0" smtClean="0"/>
              <a:t>, 2001, </a:t>
            </a:r>
            <a:r>
              <a:rPr lang="en-US" sz="1600" dirty="0"/>
              <a:t>[</a:t>
            </a:r>
            <a:r>
              <a:rPr lang="cs-CZ" sz="1600" dirty="0"/>
              <a:t>cit. </a:t>
            </a:r>
            <a:r>
              <a:rPr lang="en-US" sz="1600" dirty="0"/>
              <a:t>20</a:t>
            </a:r>
            <a:r>
              <a:rPr lang="cs-CZ" sz="1600" dirty="0"/>
              <a:t>11-09-01</a:t>
            </a:r>
            <a:r>
              <a:rPr lang="en-US" sz="1600" dirty="0"/>
              <a:t>].</a:t>
            </a:r>
            <a:r>
              <a:rPr lang="cs-CZ" sz="1600" dirty="0"/>
              <a:t> Dostupné na WWW</a:t>
            </a:r>
            <a:r>
              <a:rPr lang="en-US" sz="1600" dirty="0"/>
              <a:t> : &lt; </a:t>
            </a:r>
            <a:r>
              <a:rPr lang="cs-CZ" sz="1600" dirty="0"/>
              <a:t>http://cs.wikipedia.org/wiki/Soubor:Vesuvio.JPG</a:t>
            </a:r>
          </a:p>
          <a:p>
            <a:r>
              <a:rPr lang="en-US" sz="1600" dirty="0" smtClean="0"/>
              <a:t>&gt;.</a:t>
            </a:r>
            <a:endParaRPr lang="cs-CZ" sz="1600" dirty="0"/>
          </a:p>
          <a:p>
            <a:r>
              <a:rPr lang="cs-CZ" sz="1600" dirty="0" smtClean="0"/>
              <a:t>Obr.8: TL</a:t>
            </a:r>
            <a:r>
              <a:rPr lang="cs-CZ" sz="1600" dirty="0"/>
              <a:t>, </a:t>
            </a:r>
            <a:r>
              <a:rPr lang="cs-CZ" sz="1600" dirty="0" smtClean="0"/>
              <a:t>2004, </a:t>
            </a:r>
            <a:r>
              <a:rPr lang="en-US" sz="1600" dirty="0"/>
              <a:t>[</a:t>
            </a:r>
            <a:r>
              <a:rPr lang="cs-CZ" sz="1600" dirty="0"/>
              <a:t>cit. </a:t>
            </a:r>
            <a:r>
              <a:rPr lang="en-US" sz="1600" dirty="0"/>
              <a:t>20</a:t>
            </a:r>
            <a:r>
              <a:rPr lang="cs-CZ" sz="1600" dirty="0"/>
              <a:t>11-09-01</a:t>
            </a:r>
            <a:r>
              <a:rPr lang="en-US" sz="1600" dirty="0"/>
              <a:t>].</a:t>
            </a:r>
            <a:r>
              <a:rPr lang="cs-CZ" sz="1600" dirty="0"/>
              <a:t> Dostupné na WWW</a:t>
            </a:r>
            <a:r>
              <a:rPr lang="en-US" sz="1600" dirty="0"/>
              <a:t> : &lt; </a:t>
            </a:r>
            <a:r>
              <a:rPr lang="cs-CZ" sz="1600" dirty="0">
                <a:hlinkClick r:id="rId11"/>
              </a:rPr>
              <a:t>http://</a:t>
            </a:r>
            <a:r>
              <a:rPr lang="cs-CZ" sz="1600" dirty="0" smtClean="0">
                <a:hlinkClick r:id="rId11"/>
              </a:rPr>
              <a:t>cs.wikipedia.org/wiki/Mont_Blanc</a:t>
            </a:r>
            <a:r>
              <a:rPr lang="cs-CZ" sz="1600" dirty="0" smtClean="0"/>
              <a:t> </a:t>
            </a:r>
            <a:r>
              <a:rPr lang="en-US" sz="1600" dirty="0" smtClean="0"/>
              <a:t>&gt;.</a:t>
            </a:r>
            <a:endParaRPr lang="cs-CZ" sz="1600" dirty="0"/>
          </a:p>
          <a:p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xmlns="" val="40741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Evropa má velmi členité pobřeží a je nejčlenitější ze všech světadílů. Délka pobřeží činí 37 000 km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  <a:r>
              <a:rPr lang="cs-CZ" dirty="0"/>
              <a:t>Největší poloostrovy jsou </a:t>
            </a:r>
            <a:r>
              <a:rPr lang="cs-CZ" dirty="0">
                <a:hlinkClick r:id="rId3" tooltip="Poloostrov Kola"/>
              </a:rPr>
              <a:t>Poloostrov Kola</a:t>
            </a:r>
            <a:r>
              <a:rPr lang="cs-CZ" dirty="0"/>
              <a:t>, </a:t>
            </a:r>
            <a:r>
              <a:rPr lang="cs-CZ" dirty="0">
                <a:hlinkClick r:id="rId4" tooltip="Skandinávský poloostrov"/>
              </a:rPr>
              <a:t>Skandinávský</a:t>
            </a:r>
            <a:r>
              <a:rPr lang="cs-CZ" dirty="0"/>
              <a:t>, </a:t>
            </a:r>
            <a:r>
              <a:rPr lang="cs-CZ" dirty="0">
                <a:hlinkClick r:id="rId5" tooltip="Jutský poloostrov"/>
              </a:rPr>
              <a:t>Jutský</a:t>
            </a:r>
            <a:r>
              <a:rPr lang="cs-CZ" dirty="0"/>
              <a:t>, </a:t>
            </a:r>
            <a:r>
              <a:rPr lang="cs-CZ" dirty="0">
                <a:hlinkClick r:id="rId6" tooltip="Pyrenejský poloostrov"/>
              </a:rPr>
              <a:t>Pyrenejský</a:t>
            </a:r>
            <a:r>
              <a:rPr lang="cs-CZ" dirty="0"/>
              <a:t>, </a:t>
            </a:r>
            <a:r>
              <a:rPr lang="cs-CZ" dirty="0">
                <a:hlinkClick r:id="rId7" tooltip="Apeninský poloostrov"/>
              </a:rPr>
              <a:t>Apeninský</a:t>
            </a:r>
            <a:r>
              <a:rPr lang="cs-CZ" dirty="0"/>
              <a:t>, </a:t>
            </a:r>
            <a:r>
              <a:rPr lang="cs-CZ" dirty="0">
                <a:hlinkClick r:id="rId8" tooltip="Balkán"/>
              </a:rPr>
              <a:t>Balkánský poloostrov</a:t>
            </a:r>
            <a:r>
              <a:rPr lang="cs-CZ" dirty="0"/>
              <a:t>, </a:t>
            </a:r>
            <a:r>
              <a:rPr lang="cs-CZ" dirty="0">
                <a:hlinkClick r:id="rId9" tooltip="Peloponés"/>
              </a:rPr>
              <a:t>Peloponés</a:t>
            </a:r>
            <a:r>
              <a:rPr lang="cs-CZ" dirty="0"/>
              <a:t> a </a:t>
            </a:r>
            <a:r>
              <a:rPr lang="cs-CZ" dirty="0">
                <a:hlinkClick r:id="rId10" tooltip="Krym"/>
              </a:rPr>
              <a:t>Krym</a:t>
            </a:r>
            <a:r>
              <a:rPr lang="cs-CZ" dirty="0"/>
              <a:t>.</a:t>
            </a:r>
          </a:p>
          <a:p>
            <a:r>
              <a:rPr lang="cs-CZ" dirty="0"/>
              <a:t>Největší ostrovy Evropy jsou </a:t>
            </a:r>
            <a:r>
              <a:rPr lang="cs-CZ" dirty="0" smtClean="0"/>
              <a:t>soustředěny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na severozápadě: </a:t>
            </a:r>
            <a:r>
              <a:rPr lang="cs-CZ" dirty="0" smtClean="0">
                <a:hlinkClick r:id="rId11" tooltip="Island"/>
              </a:rPr>
              <a:t>Velká </a:t>
            </a:r>
            <a:r>
              <a:rPr lang="cs-CZ" dirty="0">
                <a:hlinkClick r:id="rId11" tooltip="Island"/>
              </a:rPr>
              <a:t>Británie</a:t>
            </a:r>
            <a:r>
              <a:rPr lang="cs-CZ" dirty="0" smtClean="0"/>
              <a:t>, </a:t>
            </a:r>
            <a:r>
              <a:rPr lang="cs-CZ" dirty="0" smtClean="0">
                <a:hlinkClick r:id="rId11" tooltip="Island"/>
              </a:rPr>
              <a:t>Island</a:t>
            </a:r>
            <a:r>
              <a:rPr lang="cs-CZ" dirty="0" smtClean="0"/>
              <a:t> a </a:t>
            </a:r>
            <a:r>
              <a:rPr lang="cs-CZ" dirty="0" smtClean="0">
                <a:hlinkClick r:id="rId12" tooltip="Irsko (ostrov)"/>
              </a:rPr>
              <a:t>Irsko</a:t>
            </a:r>
            <a:r>
              <a:rPr lang="cs-CZ" dirty="0" smtClean="0"/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na </a:t>
            </a:r>
            <a:r>
              <a:rPr lang="cs-CZ" dirty="0"/>
              <a:t>severu: </a:t>
            </a:r>
            <a:r>
              <a:rPr lang="cs-CZ" dirty="0">
                <a:hlinkClick r:id="rId13" tooltip="Nová země"/>
              </a:rPr>
              <a:t>Nová země</a:t>
            </a:r>
            <a:r>
              <a:rPr lang="cs-CZ" dirty="0"/>
              <a:t> a </a:t>
            </a:r>
            <a:r>
              <a:rPr lang="cs-CZ" dirty="0">
                <a:hlinkClick r:id="rId14" tooltip="Špicberky"/>
              </a:rPr>
              <a:t>Špicberky</a:t>
            </a:r>
            <a:r>
              <a:rPr lang="cs-CZ" dirty="0"/>
              <a:t>, </a:t>
            </a:r>
            <a:r>
              <a:rPr lang="cs-CZ" dirty="0" err="1">
                <a:hlinkClick r:id="rId15" tooltip="Gotland"/>
              </a:rPr>
              <a:t>Gotland</a:t>
            </a:r>
            <a:r>
              <a:rPr lang="cs-CZ" dirty="0"/>
              <a:t>, </a:t>
            </a:r>
            <a:r>
              <a:rPr lang="cs-CZ" dirty="0" err="1">
                <a:hlinkClick r:id="rId16" tooltip="Öland"/>
              </a:rPr>
              <a:t>Öland</a:t>
            </a:r>
            <a:r>
              <a:rPr lang="cs-CZ" dirty="0"/>
              <a:t>, </a:t>
            </a:r>
            <a:r>
              <a:rPr lang="cs-CZ" dirty="0" err="1" smtClean="0">
                <a:hlinkClick r:id="rId17" tooltip="Sjælland"/>
              </a:rPr>
              <a:t>Sjælland</a:t>
            </a:r>
            <a:endParaRPr lang="cs-CZ" dirty="0" smtClean="0"/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 </a:t>
            </a:r>
            <a:r>
              <a:rPr lang="cs-CZ" dirty="0"/>
              <a:t>a na jihu: </a:t>
            </a:r>
            <a:r>
              <a:rPr lang="cs-CZ" dirty="0">
                <a:hlinkClick r:id="rId18" tooltip="Mallorca"/>
              </a:rPr>
              <a:t>Mallorca</a:t>
            </a:r>
            <a:r>
              <a:rPr lang="cs-CZ" dirty="0"/>
              <a:t>, </a:t>
            </a:r>
            <a:r>
              <a:rPr lang="cs-CZ" dirty="0">
                <a:hlinkClick r:id="rId19" tooltip="Sicílie"/>
              </a:rPr>
              <a:t>Sicílie</a:t>
            </a:r>
            <a:r>
              <a:rPr lang="cs-CZ" dirty="0"/>
              <a:t>, </a:t>
            </a:r>
            <a:r>
              <a:rPr lang="cs-CZ" dirty="0">
                <a:hlinkClick r:id="rId20" tooltip="Sardinie"/>
              </a:rPr>
              <a:t>Sardinie</a:t>
            </a:r>
            <a:r>
              <a:rPr lang="cs-CZ" dirty="0"/>
              <a:t>, </a:t>
            </a:r>
            <a:r>
              <a:rPr lang="cs-CZ" dirty="0">
                <a:hlinkClick r:id="rId21" tooltip="Korsika"/>
              </a:rPr>
              <a:t>Korsika</a:t>
            </a:r>
            <a:r>
              <a:rPr lang="cs-CZ" dirty="0"/>
              <a:t>, </a:t>
            </a:r>
            <a:r>
              <a:rPr lang="cs-CZ" dirty="0">
                <a:hlinkClick r:id="rId22" tooltip="Kréta"/>
              </a:rPr>
              <a:t>Kréta</a:t>
            </a:r>
            <a:r>
              <a:rPr lang="cs-CZ" dirty="0"/>
              <a:t> a </a:t>
            </a:r>
            <a:r>
              <a:rPr lang="cs-CZ" dirty="0">
                <a:hlinkClick r:id="rId23" tooltip="Rhodos"/>
              </a:rPr>
              <a:t>Rhodos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Členitost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7504" y="6356350"/>
            <a:ext cx="8856984" cy="365125"/>
          </a:xfrm>
        </p:spPr>
        <p:txBody>
          <a:bodyPr/>
          <a:lstStyle/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8018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b/b7/Europe_topography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4336" y="494852"/>
            <a:ext cx="721716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033" y="121196"/>
            <a:ext cx="8229600" cy="1143000"/>
          </a:xfrm>
        </p:spPr>
        <p:txBody>
          <a:bodyPr/>
          <a:lstStyle/>
          <a:p>
            <a:r>
              <a:rPr lang="cs-CZ" dirty="0" smtClean="0"/>
              <a:t>Ostrovy a poloostrovy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75656" y="119316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Island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051720" y="3140968"/>
            <a:ext cx="101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Velká Británie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331640" y="29249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Irsko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95736" y="598993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Mallorca</a:t>
            </a:r>
            <a:endParaRPr lang="cs-CZ" dirty="0"/>
          </a:p>
        </p:txBody>
      </p:sp>
      <p:cxnSp>
        <p:nvCxnSpPr>
          <p:cNvPr id="8" name="Přímá spojnice se šipkou 7"/>
          <p:cNvCxnSpPr/>
          <p:nvPr/>
        </p:nvCxnSpPr>
        <p:spPr>
          <a:xfrm flipH="1" flipV="1">
            <a:off x="2556960" y="5733256"/>
            <a:ext cx="142832" cy="2566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3491880" y="6174192"/>
            <a:ext cx="1041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Sicílie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798401" y="5620598"/>
            <a:ext cx="125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Sardinie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699792" y="52292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Korsika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895190" y="64128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Kréta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 rot="18291815">
            <a:off x="3022961" y="1442260"/>
            <a:ext cx="219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Skandinávský pol.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 rot="19187673">
            <a:off x="899592" y="52292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Pyrenejský pol.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319972" y="504453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Balkánský pol.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 rot="18622262">
            <a:off x="2897455" y="310960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Jutský pol.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899653" y="9837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pol.Kola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 rot="2482358">
            <a:off x="2897195" y="50850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Pyrenejský pol.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759286" y="4512434"/>
            <a:ext cx="118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</a:t>
            </a:r>
            <a:r>
              <a:rPr lang="cs-CZ" dirty="0" err="1" smtClean="0"/>
              <a:t>ol.Krym</a:t>
            </a:r>
            <a:endParaRPr lang="cs-CZ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>
          <a:xfrm>
            <a:off x="752500" y="6356350"/>
            <a:ext cx="7560840" cy="365125"/>
          </a:xfrm>
        </p:spPr>
        <p:txBody>
          <a:bodyPr/>
          <a:lstStyle/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316416" y="61745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7924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Evropa má pestrý reliéf. Průměrná nadmořská výška činí 290 m n.m. (nejméně ze všech světadílů). Většinu území zaujímají </a:t>
            </a:r>
            <a:r>
              <a:rPr lang="cs-CZ" dirty="0">
                <a:hlinkClick r:id="rId2" tooltip="Nížina"/>
              </a:rPr>
              <a:t>nížiny</a:t>
            </a:r>
            <a:r>
              <a:rPr lang="cs-CZ" dirty="0"/>
              <a:t> (60 %). Rozložení nížin a vysočin plyne z geologické stavby a geomorfologického vývoje.</a:t>
            </a:r>
          </a:p>
          <a:p>
            <a:r>
              <a:rPr lang="cs-CZ" dirty="0"/>
              <a:t>Nejstarší část Evropy je východoevropská nížinná </a:t>
            </a:r>
            <a:r>
              <a:rPr lang="cs-CZ" dirty="0" err="1">
                <a:hlinkClick r:id="rId3" tooltip="Fennosarmatia (stránka neexistuje)"/>
              </a:rPr>
              <a:t>Fennosarmatia</a:t>
            </a:r>
            <a:r>
              <a:rPr lang="cs-CZ" dirty="0"/>
              <a:t> s </a:t>
            </a:r>
            <a:r>
              <a:rPr lang="cs-CZ" dirty="0">
                <a:hlinkClick r:id="rId4" tooltip="Východoevropská rovina"/>
              </a:rPr>
              <a:t>Východoevropskou rovinou</a:t>
            </a:r>
            <a:r>
              <a:rPr lang="cs-CZ" dirty="0"/>
              <a:t>. Zde leží i nejnižší místo Evropy v proláklině Kaspické nížiny (−28 m). Na východě je Východoevropská rovina lemována protáhlým pohořím </a:t>
            </a:r>
            <a:r>
              <a:rPr lang="cs-CZ" dirty="0">
                <a:hlinkClick r:id="rId5" tooltip="Ural"/>
              </a:rPr>
              <a:t>Ural</a:t>
            </a:r>
            <a:r>
              <a:rPr lang="cs-CZ" dirty="0"/>
              <a:t> (1894 m) o délce 2500 km.</a:t>
            </a:r>
          </a:p>
          <a:p>
            <a:r>
              <a:rPr lang="cs-CZ" dirty="0">
                <a:hlinkClick r:id="rId6" tooltip="Skandinávské pohoří"/>
              </a:rPr>
              <a:t>Skandinávské pohoří</a:t>
            </a:r>
            <a:r>
              <a:rPr lang="cs-CZ" dirty="0"/>
              <a:t> (2469 m) je </a:t>
            </a:r>
            <a:r>
              <a:rPr lang="cs-CZ" dirty="0">
                <a:hlinkClick r:id="rId7" tooltip="Kaledonské vrásnění"/>
              </a:rPr>
              <a:t>kaledonského</a:t>
            </a:r>
            <a:r>
              <a:rPr lang="cs-CZ" dirty="0"/>
              <a:t> stáří. Ledovce zde vyhloubily typické </a:t>
            </a:r>
            <a:r>
              <a:rPr lang="cs-CZ" dirty="0">
                <a:hlinkClick r:id="rId8" tooltip="Fjord"/>
              </a:rPr>
              <a:t>fjordy</a:t>
            </a:r>
            <a:r>
              <a:rPr lang="cs-CZ" dirty="0"/>
              <a:t>. Ledovec poznamenal i </a:t>
            </a:r>
            <a:r>
              <a:rPr lang="cs-CZ" dirty="0">
                <a:hlinkClick r:id="rId9" tooltip="Severoněmecká nížina (stránka neexistuje)"/>
              </a:rPr>
              <a:t>Severoněmeckou</a:t>
            </a:r>
            <a:r>
              <a:rPr lang="cs-CZ" dirty="0"/>
              <a:t> a </a:t>
            </a:r>
            <a:r>
              <a:rPr lang="cs-CZ" dirty="0" err="1">
                <a:hlinkClick r:id="rId10" tooltip="Středopolské nížiny"/>
              </a:rPr>
              <a:t>Středopolské</a:t>
            </a:r>
            <a:r>
              <a:rPr lang="cs-CZ" dirty="0">
                <a:hlinkClick r:id="rId10" tooltip="Středopolské nížiny"/>
              </a:rPr>
              <a:t> nížiny</a:t>
            </a:r>
            <a:r>
              <a:rPr lang="cs-CZ" dirty="0"/>
              <a:t>.</a:t>
            </a:r>
          </a:p>
          <a:p>
            <a:r>
              <a:rPr lang="cs-CZ" dirty="0">
                <a:hlinkClick r:id="rId11" tooltip="Hercynské vrásnění"/>
              </a:rPr>
              <a:t>Hercynským vrásněním</a:t>
            </a:r>
            <a:r>
              <a:rPr lang="cs-CZ" dirty="0"/>
              <a:t> vytvořilo </a:t>
            </a:r>
            <a:r>
              <a:rPr lang="cs-CZ" dirty="0">
                <a:hlinkClick r:id="rId12" tooltip="Středoněmecká vysočina"/>
              </a:rPr>
              <a:t>Středoněmeckou vysočinu</a:t>
            </a:r>
            <a:r>
              <a:rPr lang="cs-CZ" dirty="0"/>
              <a:t>, </a:t>
            </a:r>
            <a:r>
              <a:rPr lang="cs-CZ" dirty="0">
                <a:hlinkClick r:id="rId13" tooltip="Český masív"/>
              </a:rPr>
              <a:t>Český masív</a:t>
            </a:r>
            <a:r>
              <a:rPr lang="cs-CZ" dirty="0"/>
              <a:t> (1602 m) a </a:t>
            </a:r>
            <a:r>
              <a:rPr lang="cs-CZ" dirty="0">
                <a:hlinkClick r:id="rId14" tooltip="Francouzské středohoří"/>
              </a:rPr>
              <a:t>Francouzské středohoří</a:t>
            </a:r>
            <a:r>
              <a:rPr lang="cs-CZ" dirty="0"/>
              <a:t> (1886 m).</a:t>
            </a:r>
          </a:p>
          <a:p>
            <a:r>
              <a:rPr lang="cs-CZ" dirty="0"/>
              <a:t>Během třetihorního </a:t>
            </a:r>
            <a:r>
              <a:rPr lang="cs-CZ" dirty="0">
                <a:hlinkClick r:id="rId15" tooltip="Alpinské vrásnění"/>
              </a:rPr>
              <a:t>alpínského vrásnění</a:t>
            </a:r>
            <a:r>
              <a:rPr lang="cs-CZ" dirty="0"/>
              <a:t> došlo k vytvoření </a:t>
            </a:r>
            <a:r>
              <a:rPr lang="cs-CZ" dirty="0">
                <a:hlinkClick r:id="rId16" tooltip="Alpy"/>
              </a:rPr>
              <a:t>Alp</a:t>
            </a:r>
            <a:r>
              <a:rPr lang="cs-CZ" dirty="0"/>
              <a:t> (</a:t>
            </a:r>
            <a:r>
              <a:rPr lang="cs-CZ" dirty="0" err="1">
                <a:hlinkClick r:id="rId17" tooltip="Mt. Blanc"/>
              </a:rPr>
              <a:t>Mt</a:t>
            </a:r>
            <a:r>
              <a:rPr lang="cs-CZ" dirty="0">
                <a:hlinkClick r:id="rId17" tooltip="Mt. Blanc"/>
              </a:rPr>
              <a:t>. </a:t>
            </a:r>
            <a:r>
              <a:rPr lang="cs-CZ" dirty="0" err="1">
                <a:hlinkClick r:id="rId17" tooltip="Mt. Blanc"/>
              </a:rPr>
              <a:t>Blanc</a:t>
            </a:r>
            <a:r>
              <a:rPr lang="cs-CZ" dirty="0"/>
              <a:t>, 4807 m) a dalších evropských pohoří (</a:t>
            </a:r>
            <a:r>
              <a:rPr lang="cs-CZ" dirty="0">
                <a:hlinkClick r:id="rId18" tooltip="Karpaty"/>
              </a:rPr>
              <a:t>Karpaty</a:t>
            </a:r>
            <a:r>
              <a:rPr lang="cs-CZ" dirty="0"/>
              <a:t> (2655 m), </a:t>
            </a:r>
            <a:r>
              <a:rPr lang="cs-CZ" dirty="0">
                <a:hlinkClick r:id="rId19" tooltip="Dinárské hory"/>
              </a:rPr>
              <a:t>Dinárské hory</a:t>
            </a:r>
            <a:r>
              <a:rPr lang="cs-CZ" dirty="0"/>
              <a:t> (2751 m), </a:t>
            </a:r>
            <a:r>
              <a:rPr lang="cs-CZ" dirty="0">
                <a:hlinkClick r:id="rId20" tooltip="Pyreneje"/>
              </a:rPr>
              <a:t>Pyreneje</a:t>
            </a:r>
            <a:r>
              <a:rPr lang="cs-CZ" dirty="0"/>
              <a:t> (3404 m) a </a:t>
            </a:r>
            <a:r>
              <a:rPr lang="cs-CZ" dirty="0">
                <a:hlinkClick r:id="rId21" tooltip="Apeniny"/>
              </a:rPr>
              <a:t>Apeniny</a:t>
            </a:r>
            <a:r>
              <a:rPr lang="cs-CZ" dirty="0"/>
              <a:t> (2914 m)). V jižní Evropě se setkáváme i s vulkanismem a zemětřesením. Na </a:t>
            </a:r>
            <a:r>
              <a:rPr lang="cs-CZ" dirty="0">
                <a:hlinkClick r:id="rId22" tooltip="Sicílie"/>
              </a:rPr>
              <a:t>Sicílii</a:t>
            </a:r>
            <a:r>
              <a:rPr lang="cs-CZ" dirty="0"/>
              <a:t> se tyčí i nejvyšší činná sopka Evropy </a:t>
            </a:r>
            <a:r>
              <a:rPr lang="cs-CZ" dirty="0">
                <a:hlinkClick r:id="rId23" tooltip="Etna"/>
              </a:rPr>
              <a:t>Etna</a:t>
            </a:r>
            <a:r>
              <a:rPr lang="cs-CZ" dirty="0"/>
              <a:t> (3340 m). Dalšími vulkány jsou </a:t>
            </a:r>
            <a:r>
              <a:rPr lang="cs-CZ" dirty="0" err="1">
                <a:hlinkClick r:id="rId24" tooltip="Stromboli"/>
              </a:rPr>
              <a:t>Stromboli</a:t>
            </a:r>
            <a:r>
              <a:rPr lang="cs-CZ" dirty="0" err="1"/>
              <a:t>,</a:t>
            </a:r>
            <a:r>
              <a:rPr lang="cs-CZ" dirty="0" err="1">
                <a:hlinkClick r:id="rId25" tooltip="Monte Epomeo"/>
              </a:rPr>
              <a:t>Monte</a:t>
            </a:r>
            <a:r>
              <a:rPr lang="cs-CZ" dirty="0">
                <a:hlinkClick r:id="rId25" tooltip="Monte Epomeo"/>
              </a:rPr>
              <a:t> </a:t>
            </a:r>
            <a:r>
              <a:rPr lang="cs-CZ" dirty="0" err="1">
                <a:hlinkClick r:id="rId25" tooltip="Monte Epomeo"/>
              </a:rPr>
              <a:t>Epomeo</a:t>
            </a:r>
            <a:r>
              <a:rPr lang="cs-CZ" dirty="0"/>
              <a:t> a </a:t>
            </a:r>
            <a:r>
              <a:rPr lang="cs-CZ" dirty="0">
                <a:hlinkClick r:id="rId26" tooltip="Vesuv"/>
              </a:rPr>
              <a:t>Vesuv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Povrch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568952" cy="365125"/>
          </a:xfrm>
        </p:spPr>
        <p:txBody>
          <a:bodyPr/>
          <a:lstStyle/>
          <a:p>
            <a:r>
              <a:rPr lang="cs-CZ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75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pload.wikimedia.org/wikipedia/commons/b/b7/Europe_topography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728" y="373886"/>
            <a:ext cx="756084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52400"/>
            <a:ext cx="7643192" cy="1143000"/>
          </a:xfrm>
        </p:spPr>
        <p:txBody>
          <a:bodyPr/>
          <a:lstStyle/>
          <a:p>
            <a:r>
              <a:rPr lang="cs-CZ" dirty="0" smtClean="0"/>
              <a:t>Nížiny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 rot="19337126">
            <a:off x="5348073" y="2096338"/>
            <a:ext cx="2109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Východoevropská nížina</a:t>
            </a:r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067944" y="3388350"/>
            <a:ext cx="1340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Středopolská</a:t>
            </a:r>
            <a:endParaRPr lang="cs-CZ" sz="1400" dirty="0"/>
          </a:p>
        </p:txBody>
      </p:sp>
      <p:sp>
        <p:nvSpPr>
          <p:cNvPr id="6" name="Obdélník 5"/>
          <p:cNvSpPr/>
          <p:nvPr/>
        </p:nvSpPr>
        <p:spPr>
          <a:xfrm>
            <a:off x="2843808" y="3542629"/>
            <a:ext cx="14782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Severoněmecká</a:t>
            </a:r>
            <a:endParaRPr lang="cs-CZ" sz="1400" dirty="0"/>
          </a:p>
        </p:txBody>
      </p:sp>
      <p:sp>
        <p:nvSpPr>
          <p:cNvPr id="7" name="Obdélník 6"/>
          <p:cNvSpPr/>
          <p:nvPr/>
        </p:nvSpPr>
        <p:spPr>
          <a:xfrm rot="19315817">
            <a:off x="1742137" y="4084021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Francouzská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</a:t>
            </a:r>
            <a:r>
              <a:rPr lang="cs-CZ" dirty="0"/>
              <a:t>sloužit</a:t>
            </a:r>
            <a:r>
              <a:rPr lang="cs-CZ" dirty="0" smtClean="0"/>
              <a:t> zejména pro potřeby výuky na ZŠ Jenišovice.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291568" y="578588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648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pload.wikimedia.org/wikipedia/commons/b/b7/Europe_topography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7970"/>
            <a:ext cx="704532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Pohoří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053538" y="410843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Alpy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 rot="3309891">
            <a:off x="6897510" y="130824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Ural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rot="2562453">
            <a:off x="1705700" y="470810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Pyreneje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 rot="2562453">
            <a:off x="3233558" y="494520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Apeniny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 rot="2562453">
            <a:off x="4515942" y="4108429"/>
            <a:ext cx="107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Karpaty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 rot="18302023">
            <a:off x="2656178" y="1125765"/>
            <a:ext cx="287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Skandinávské pohoří</a:t>
            </a:r>
            <a:endParaRPr lang="cs-CZ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7961351" y="549245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7268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Sopečná činnost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92365" y="1529664"/>
            <a:ext cx="447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jihu Evropy a na Islandu je několik činných sopek </a:t>
            </a:r>
            <a:endParaRPr lang="cs-CZ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84731" y="2588174"/>
            <a:ext cx="438726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Nejvyšší činné </a:t>
            </a:r>
            <a:r>
              <a:rPr lang="cs-CZ" sz="24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sopky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400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dirty="0">
                <a:solidFill>
                  <a:srgbClr val="000000"/>
                </a:solidFill>
                <a:latin typeface="Arial" charset="0"/>
                <a:hlinkClick r:id="rId3" tooltip="Etna"/>
              </a:rPr>
              <a:t>Etna</a:t>
            </a:r>
            <a:r>
              <a:rPr lang="cs-CZ" dirty="0">
                <a:solidFill>
                  <a:srgbClr val="000000"/>
                </a:solidFill>
                <a:latin typeface="Arial" charset="0"/>
              </a:rPr>
              <a:t> 3370 m n. m., </a:t>
            </a:r>
            <a:r>
              <a:rPr lang="cs-CZ" dirty="0">
                <a:solidFill>
                  <a:srgbClr val="000000"/>
                </a:solidFill>
                <a:latin typeface="Arial" charset="0"/>
                <a:hlinkClick r:id="rId4" tooltip="Sicílie"/>
              </a:rPr>
              <a:t>Sicílie</a:t>
            </a:r>
            <a:r>
              <a:rPr lang="cs-CZ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dirty="0" err="1">
                <a:solidFill>
                  <a:srgbClr val="000000"/>
                </a:solidFill>
                <a:latin typeface="Arial" charset="0"/>
                <a:hlinkClick r:id="rId5" tooltip="Beerenberg"/>
              </a:rPr>
              <a:t>Beerenberg</a:t>
            </a:r>
            <a:r>
              <a:rPr lang="cs-CZ" dirty="0">
                <a:solidFill>
                  <a:srgbClr val="000000"/>
                </a:solidFill>
                <a:latin typeface="Arial" charset="0"/>
              </a:rPr>
              <a:t> 2277 m n. m., </a:t>
            </a:r>
            <a:r>
              <a:rPr lang="cs-CZ" dirty="0">
                <a:solidFill>
                  <a:srgbClr val="000000"/>
                </a:solidFill>
                <a:latin typeface="Arial" charset="0"/>
                <a:hlinkClick r:id="rId6" tooltip="Jan Mayen"/>
              </a:rPr>
              <a:t>Jan </a:t>
            </a:r>
            <a:r>
              <a:rPr lang="cs-CZ" dirty="0" err="1">
                <a:solidFill>
                  <a:srgbClr val="000000"/>
                </a:solidFill>
                <a:latin typeface="Arial" charset="0"/>
                <a:hlinkClick r:id="rId6" tooltip="Jan Mayen"/>
              </a:rPr>
              <a:t>Mayen</a:t>
            </a:r>
            <a:r>
              <a:rPr lang="cs-CZ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dirty="0" err="1">
                <a:solidFill>
                  <a:srgbClr val="000000"/>
                </a:solidFill>
                <a:latin typeface="Arial" charset="0"/>
                <a:hlinkClick r:id="rId7" tooltip="Askja"/>
              </a:rPr>
              <a:t>Askja</a:t>
            </a:r>
            <a:r>
              <a:rPr lang="cs-CZ" dirty="0">
                <a:solidFill>
                  <a:srgbClr val="000000"/>
                </a:solidFill>
                <a:latin typeface="Arial" charset="0"/>
              </a:rPr>
              <a:t> 1510 m n. m., </a:t>
            </a:r>
            <a:r>
              <a:rPr lang="cs-CZ" dirty="0">
                <a:solidFill>
                  <a:srgbClr val="000000"/>
                </a:solidFill>
                <a:latin typeface="Arial" charset="0"/>
                <a:hlinkClick r:id="rId8" tooltip="Island"/>
              </a:rPr>
              <a:t>Island</a:t>
            </a:r>
            <a:r>
              <a:rPr lang="cs-CZ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dirty="0">
                <a:solidFill>
                  <a:srgbClr val="000000"/>
                </a:solidFill>
                <a:latin typeface="Arial" charset="0"/>
                <a:hlinkClick r:id="rId9" tooltip="Hekla"/>
              </a:rPr>
              <a:t>Hekla</a:t>
            </a:r>
            <a:r>
              <a:rPr lang="cs-CZ" dirty="0">
                <a:solidFill>
                  <a:srgbClr val="000000"/>
                </a:solidFill>
                <a:latin typeface="Arial" charset="0"/>
              </a:rPr>
              <a:t> 1491 m n. m., </a:t>
            </a:r>
            <a:r>
              <a:rPr lang="cs-CZ" dirty="0">
                <a:solidFill>
                  <a:srgbClr val="000000"/>
                </a:solidFill>
                <a:latin typeface="Arial" charset="0"/>
                <a:hlinkClick r:id="rId8" tooltip="Island"/>
              </a:rPr>
              <a:t>Island</a:t>
            </a:r>
            <a:r>
              <a:rPr lang="cs-CZ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dirty="0">
                <a:solidFill>
                  <a:srgbClr val="000000"/>
                </a:solidFill>
                <a:latin typeface="Arial" charset="0"/>
                <a:hlinkClick r:id="rId10" tooltip="Vesuv"/>
              </a:rPr>
              <a:t>Vesuv</a:t>
            </a:r>
            <a:r>
              <a:rPr lang="cs-CZ" dirty="0">
                <a:solidFill>
                  <a:srgbClr val="000000"/>
                </a:solidFill>
                <a:latin typeface="Arial" charset="0"/>
              </a:rPr>
              <a:t> 1277 m n.m., </a:t>
            </a:r>
            <a:r>
              <a:rPr lang="cs-CZ" dirty="0">
                <a:solidFill>
                  <a:srgbClr val="000000"/>
                </a:solidFill>
                <a:latin typeface="Arial" charset="0"/>
                <a:hlinkClick r:id="rId11" tooltip="Itálie"/>
              </a:rPr>
              <a:t>Itálie</a:t>
            </a:r>
            <a:r>
              <a:rPr lang="cs-CZ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dirty="0" err="1">
                <a:solidFill>
                  <a:srgbClr val="000000"/>
                </a:solidFill>
                <a:latin typeface="Arial" charset="0"/>
                <a:hlinkClick r:id="rId12" tooltip="Stromboli"/>
              </a:rPr>
              <a:t>Stromboli</a:t>
            </a:r>
            <a:r>
              <a:rPr lang="cs-CZ" dirty="0">
                <a:solidFill>
                  <a:srgbClr val="000000"/>
                </a:solidFill>
                <a:latin typeface="Arial" charset="0"/>
              </a:rPr>
              <a:t> 926 m n. m., </a:t>
            </a:r>
            <a:r>
              <a:rPr lang="cs-CZ" dirty="0">
                <a:solidFill>
                  <a:srgbClr val="000000"/>
                </a:solidFill>
                <a:latin typeface="Arial" charset="0"/>
                <a:hlinkClick r:id="rId13" tooltip="Liparské ostrovy"/>
              </a:rPr>
              <a:t>Liparské ostrovy</a:t>
            </a:r>
            <a:r>
              <a:rPr lang="cs-CZ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dirty="0" err="1">
                <a:solidFill>
                  <a:srgbClr val="000000"/>
                </a:solidFill>
                <a:latin typeface="Arial" charset="0"/>
                <a:hlinkClick r:id="rId14" tooltip="Théra"/>
              </a:rPr>
              <a:t>Théra</a:t>
            </a:r>
            <a:r>
              <a:rPr lang="cs-CZ" dirty="0">
                <a:solidFill>
                  <a:srgbClr val="000000"/>
                </a:solidFill>
                <a:latin typeface="Arial" charset="0"/>
              </a:rPr>
              <a:t> 584 m n. m., </a:t>
            </a:r>
            <a:r>
              <a:rPr lang="cs-CZ" dirty="0">
                <a:solidFill>
                  <a:srgbClr val="000000"/>
                </a:solidFill>
                <a:latin typeface="Arial" charset="0"/>
                <a:hlinkClick r:id="rId15" tooltip="Řecko"/>
              </a:rPr>
              <a:t>Řecko</a:t>
            </a:r>
            <a:r>
              <a:rPr lang="cs-CZ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3303708" cy="342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788024" y="179798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Island leží na styku dvou litosférických desek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8235748" y="535816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8083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806" y="209360"/>
            <a:ext cx="8488388" cy="666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Sopky na Islandu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91880" y="1309067"/>
            <a:ext cx="4536504" cy="5288285"/>
          </a:xfrm>
        </p:spPr>
        <p:txBody>
          <a:bodyPr/>
          <a:lstStyle/>
          <a:p>
            <a:pPr lvl="3"/>
            <a:endParaRPr lang="cs-CZ" dirty="0"/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923928" y="1340768"/>
            <a:ext cx="3744416" cy="5360293"/>
          </a:xfrm>
        </p:spPr>
        <p:txBody>
          <a:bodyPr>
            <a:normAutofit fontScale="92500" lnSpcReduction="10000"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400" dirty="0" smtClean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400" dirty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400" dirty="0" smtClean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srgbClr val="000000"/>
                </a:solidFill>
                <a:latin typeface="Arial" charset="0"/>
              </a:rPr>
              <a:t>Askja1510</a:t>
            </a:r>
            <a:r>
              <a:rPr lang="cs-CZ" sz="3200" dirty="0">
                <a:solidFill>
                  <a:srgbClr val="000000"/>
                </a:solidFill>
                <a:latin typeface="Arial" charset="0"/>
              </a:rPr>
              <a:t> m n. </a:t>
            </a:r>
            <a:r>
              <a:rPr lang="cs-CZ" sz="3200" dirty="0" smtClean="0">
                <a:solidFill>
                  <a:srgbClr val="000000"/>
                </a:solidFill>
                <a:latin typeface="Arial" charset="0"/>
              </a:rPr>
              <a:t>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3200" dirty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3200" dirty="0" smtClean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3200" dirty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3200" dirty="0" smtClean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3200" dirty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32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32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32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srgbClr val="000000"/>
                </a:solidFill>
                <a:latin typeface="Arial" charset="0"/>
              </a:rPr>
              <a:t>Hekla </a:t>
            </a:r>
            <a:r>
              <a:rPr lang="cs-CZ" sz="3200" dirty="0">
                <a:solidFill>
                  <a:srgbClr val="000000"/>
                </a:solidFill>
                <a:latin typeface="Arial" charset="0"/>
              </a:rPr>
              <a:t>1491 m n. </a:t>
            </a:r>
            <a:r>
              <a:rPr lang="cs-CZ" sz="3200" dirty="0" smtClean="0">
                <a:solidFill>
                  <a:srgbClr val="000000"/>
                </a:solidFill>
                <a:latin typeface="Arial" charset="0"/>
              </a:rPr>
              <a:t>m.</a:t>
            </a:r>
            <a:endParaRPr lang="cs-CZ" sz="3200" dirty="0">
              <a:solidFill>
                <a:srgbClr val="000000"/>
              </a:solidFill>
              <a:latin typeface="Arial" charset="0"/>
            </a:endParaRPr>
          </a:p>
          <a:p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5940152" y="2780928"/>
            <a:ext cx="21602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4211960" y="5373216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814472" y="55079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822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1"/>
            <a:ext cx="5624860" cy="645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Sopky v jižní Evropě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91681" y="3618182"/>
            <a:ext cx="2812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Vesuv 1277m.n.m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835696" y="572396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00"/>
                </a:solidFill>
                <a:latin typeface="Arial" charset="0"/>
              </a:rPr>
              <a:t>Etna </a:t>
            </a:r>
            <a:r>
              <a:rPr lang="cs-CZ" sz="2400" dirty="0">
                <a:solidFill>
                  <a:srgbClr val="000000"/>
                </a:solidFill>
                <a:latin typeface="Arial" charset="0"/>
              </a:rPr>
              <a:t>3370 m n. m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691681" y="4899866"/>
            <a:ext cx="331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000000"/>
                </a:solidFill>
                <a:latin typeface="Arial" charset="0"/>
              </a:rPr>
              <a:t>Stromboli</a:t>
            </a:r>
            <a:r>
              <a:rPr lang="cs-CZ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Arial" charset="0"/>
              </a:rPr>
              <a:t>926 m n. m</a:t>
            </a:r>
            <a:endParaRPr lang="cs-CZ" sz="2400" dirty="0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4067944" y="3987514"/>
            <a:ext cx="10123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4067944" y="5301045"/>
            <a:ext cx="1296144" cy="721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4283968" y="5723964"/>
            <a:ext cx="1080120" cy="3693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7596336" y="518855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7853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TC010219414[[fn=Horský motiv]]</Template>
  <TotalTime>271</TotalTime>
  <Words>927</Words>
  <Application>Microsoft Office PowerPoint</Application>
  <PresentationFormat>Předvádění na obrazovce (4:3)</PresentationFormat>
  <Paragraphs>138</Paragraphs>
  <Slides>15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Mountain</vt:lpstr>
      <vt:lpstr>Evropa</vt:lpstr>
      <vt:lpstr>Členitost</vt:lpstr>
      <vt:lpstr>Ostrovy a poloostrovy</vt:lpstr>
      <vt:lpstr>Povrch</vt:lpstr>
      <vt:lpstr>Nížiny</vt:lpstr>
      <vt:lpstr>Pohoří</vt:lpstr>
      <vt:lpstr>Sopečná činnost</vt:lpstr>
      <vt:lpstr>Sopky na Islandu</vt:lpstr>
      <vt:lpstr>Sopky v jižní Evropě</vt:lpstr>
      <vt:lpstr>Kouřící Etna</vt:lpstr>
      <vt:lpstr>Ostrov Stromboli</vt:lpstr>
      <vt:lpstr>Vesuv </vt:lpstr>
      <vt:lpstr>Nejvyšší místo Evropy</vt:lpstr>
      <vt:lpstr>Nejnižší místo Evropy</vt:lpstr>
      <vt:lpstr>Zdroje informací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Evropa</dc:title>
  <dc:creator>Z</dc:creator>
  <cp:lastModifiedBy>Pavel Vlček</cp:lastModifiedBy>
  <cp:revision>21</cp:revision>
  <dcterms:created xsi:type="dcterms:W3CDTF">2011-08-25T10:27:20Z</dcterms:created>
  <dcterms:modified xsi:type="dcterms:W3CDTF">2012-09-29T11:55:52Z</dcterms:modified>
</cp:coreProperties>
</file>