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69" r:id="rId3"/>
    <p:sldId id="259" r:id="rId4"/>
    <p:sldId id="260" r:id="rId5"/>
    <p:sldId id="261" r:id="rId6"/>
    <p:sldId id="265" r:id="rId7"/>
    <p:sldId id="264" r:id="rId8"/>
    <p:sldId id="266" r:id="rId9"/>
    <p:sldId id="267" r:id="rId10"/>
    <p:sldId id="268" r:id="rId11"/>
    <p:sldId id="270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B79EC849-40FA-4ECD-B69E-DFD6905F1697}">
          <p14:sldIdLst>
            <p14:sldId id="256"/>
            <p14:sldId id="269"/>
            <p14:sldId id="259"/>
            <p14:sldId id="260"/>
            <p14:sldId id="261"/>
            <p14:sldId id="265"/>
            <p14:sldId id="264"/>
            <p14:sldId id="266"/>
            <p14:sldId id="267"/>
            <p14:sldId id="268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10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2E947-A634-47B3-8919-CB465B6816F2}" type="datetimeFigureOut">
              <a:rPr lang="cs-CZ" smtClean="0"/>
              <a:pPr/>
              <a:t>29.9.2012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B25EF-515E-4A3A-A3C9-42307A4D61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77529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http://cs.wikipedia.org/wiki/Soubor:Ocean_drainage.png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1990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http://cs.wikipedia.org/wiki/Soubor:Europ%C3%A4ische_Wasserscheiden.png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881990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http://cs.wikipedia.org/wiki/Soubor:DOE_Crossroad.jpg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726546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http://cs.wikipedia.org/wiki/Soubor:White_Sea_Canal_map.png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57970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52961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http://cs.wikipedia.org/wiki/Soubor:Nizhny-Novgorod-Volga-Bor-1460.jpg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9755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http://cs.wikipedia.org/wiki/Soubor:Aletschgletsjer_Zwitserland.JPG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9B25EF-515E-4A3A-A3C9-42307A4D612D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3170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dirty="0" smtClean="0"/>
              <a:t>Kliknutím lze upravit styly předlohy textu.</a:t>
            </a:r>
          </a:p>
          <a:p>
            <a:pPr lvl="1" eaLnBrk="1" latinLnBrk="0" hangingPunct="1"/>
            <a:r>
              <a:rPr lang="cs-CZ" dirty="0" smtClean="0"/>
              <a:t>Druhá úroveň</a:t>
            </a:r>
          </a:p>
          <a:p>
            <a:pPr lvl="2" eaLnBrk="1" latinLnBrk="0" hangingPunct="1"/>
            <a:r>
              <a:rPr lang="cs-CZ" dirty="0" smtClean="0"/>
              <a:t>Třetí úroveň</a:t>
            </a:r>
          </a:p>
          <a:p>
            <a:pPr lvl="3" eaLnBrk="1" latinLnBrk="0" hangingPunct="1"/>
            <a:r>
              <a:rPr lang="cs-CZ" dirty="0" smtClean="0"/>
              <a:t>Čtvrtá úroveň</a:t>
            </a:r>
          </a:p>
          <a:p>
            <a:pPr lvl="4" eaLnBrk="1" latinLnBrk="0" hangingPunct="1"/>
            <a:r>
              <a:rPr lang="cs-CZ" dirty="0" smtClean="0"/>
              <a:t>Pátá úroveň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8208912" cy="365125"/>
          </a:xfr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56350"/>
            <a:ext cx="8712968" cy="365125"/>
          </a:xfrm>
        </p:spPr>
        <p:txBody>
          <a:bodyPr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5BA9B7F-2C28-4F67-8B83-3A0BADB7517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White_Sea_Canal_map.png" TargetMode="External"/><Relationship Id="rId3" Type="http://schemas.openxmlformats.org/officeDocument/2006/relationships/hyperlink" Target="http://en.wikipedia.org/" TargetMode="External"/><Relationship Id="rId7" Type="http://schemas.openxmlformats.org/officeDocument/2006/relationships/hyperlink" Target="http://cs.wikipedia.org/wiki/Soubor:DOE_Crossroad.jpg" TargetMode="External"/><Relationship Id="rId12" Type="http://schemas.openxmlformats.org/officeDocument/2006/relationships/hyperlink" Target="http://cs.wikipedia.org/wiki/Soubor:Aletschgletsjer_Zwitserland.JPG" TargetMode="External"/><Relationship Id="rId2" Type="http://schemas.openxmlformats.org/officeDocument/2006/relationships/hyperlink" Target="http://en.wikipedia.org/wiki/User:Citynoise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cs.wikipedia.org/wiki/Soubor:Europ%C3%A4ische_Wasserscheiden.png" TargetMode="External"/><Relationship Id="rId11" Type="http://schemas.openxmlformats.org/officeDocument/2006/relationships/hyperlink" Target="http://nl.wikipedia.org/wiki/Gebruiker:Onderwijsgek" TargetMode="External"/><Relationship Id="rId5" Type="http://schemas.openxmlformats.org/officeDocument/2006/relationships/hyperlink" Target="http://de.wikipedia.org/wiki/user:Sansculotte" TargetMode="External"/><Relationship Id="rId10" Type="http://schemas.openxmlformats.org/officeDocument/2006/relationships/hyperlink" Target="http://cs.wikipedia.org/wiki/Soubor:Nizhny-Novgorod-Volga-Bor-1460.jpg" TargetMode="External"/><Relationship Id="rId4" Type="http://schemas.openxmlformats.org/officeDocument/2006/relationships/hyperlink" Target="http://http:/cs.wikipedia.org/wiki/Soubor:Ocean_drainage.png" TargetMode="External"/><Relationship Id="rId9" Type="http://schemas.openxmlformats.org/officeDocument/2006/relationships/hyperlink" Target="http://commons.wikimedia.org/wiki/User:Vmenk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Kama" TargetMode="External"/><Relationship Id="rId13" Type="http://schemas.openxmlformats.org/officeDocument/2006/relationships/hyperlink" Target="http://cs.wikipedia.org/wiki/Tem%C5%BEe" TargetMode="External"/><Relationship Id="rId3" Type="http://schemas.openxmlformats.org/officeDocument/2006/relationships/hyperlink" Target="http://cs.wikipedia.org/wiki/Volha" TargetMode="External"/><Relationship Id="rId7" Type="http://schemas.openxmlformats.org/officeDocument/2006/relationships/hyperlink" Target="http://cs.wikipedia.org/wiki/Don" TargetMode="External"/><Relationship Id="rId12" Type="http://schemas.openxmlformats.org/officeDocument/2006/relationships/hyperlink" Target="http://cs.wikipedia.org/wiki/Seina" TargetMode="External"/><Relationship Id="rId17" Type="http://schemas.openxmlformats.org/officeDocument/2006/relationships/hyperlink" Target="http://cs.wikipedia.org/wiki/Visla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cs.wikipedia.org/wiki/Odr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.wikipedia.org/wiki/Dn%C4%9Bpr" TargetMode="External"/><Relationship Id="rId11" Type="http://schemas.openxmlformats.org/officeDocument/2006/relationships/hyperlink" Target="http://cs.wikipedia.org/wiki/Ebro" TargetMode="External"/><Relationship Id="rId5" Type="http://schemas.openxmlformats.org/officeDocument/2006/relationships/hyperlink" Target="http://cs.wikipedia.org/wiki/Ural_(%C5%99eka)" TargetMode="External"/><Relationship Id="rId15" Type="http://schemas.openxmlformats.org/officeDocument/2006/relationships/hyperlink" Target="http://cs.wikipedia.org/wiki/Labe" TargetMode="External"/><Relationship Id="rId10" Type="http://schemas.openxmlformats.org/officeDocument/2006/relationships/hyperlink" Target="http://cs.wikipedia.org/wiki/Rh%C3%B4na" TargetMode="External"/><Relationship Id="rId4" Type="http://schemas.openxmlformats.org/officeDocument/2006/relationships/hyperlink" Target="http://cs.wikipedia.org/wiki/Dunaj" TargetMode="External"/><Relationship Id="rId9" Type="http://schemas.openxmlformats.org/officeDocument/2006/relationships/hyperlink" Target="http://cs.wikipedia.org/wiki/P%C3%A1d_(%C5%99eka)" TargetMode="External"/><Relationship Id="rId14" Type="http://schemas.openxmlformats.org/officeDocument/2006/relationships/hyperlink" Target="http://cs.wikipedia.org/wiki/R%C3%BD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evern%C3%AD_mo%C5%99e" TargetMode="External"/><Relationship Id="rId13" Type="http://schemas.openxmlformats.org/officeDocument/2006/relationships/hyperlink" Target="http://cs.wikipedia.org/wiki/1972" TargetMode="External"/><Relationship Id="rId3" Type="http://schemas.openxmlformats.org/officeDocument/2006/relationships/hyperlink" Target="http://cs.wikipedia.org/wiki/Mohan" TargetMode="External"/><Relationship Id="rId7" Type="http://schemas.openxmlformats.org/officeDocument/2006/relationships/hyperlink" Target="http://cs.wikipedia.org/wiki/Kelheim" TargetMode="External"/><Relationship Id="rId12" Type="http://schemas.openxmlformats.org/officeDocument/2006/relationships/hyperlink" Target="http://cs.wikipedia.org/wiki/1960" TargetMode="External"/><Relationship Id="rId17" Type="http://schemas.openxmlformats.org/officeDocument/2006/relationships/hyperlink" Target="http://cs.wikipedia.org/wiki/Akvadukt" TargetMode="External"/><Relationship Id="rId2" Type="http://schemas.openxmlformats.org/officeDocument/2006/relationships/hyperlink" Target="http://cs.wikipedia.org/wiki/Pr%C5%AFplav" TargetMode="External"/><Relationship Id="rId16" Type="http://schemas.openxmlformats.org/officeDocument/2006/relationships/hyperlink" Target="http://cs.wikipedia.org/wiki/Pono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Norimberk" TargetMode="External"/><Relationship Id="rId11" Type="http://schemas.openxmlformats.org/officeDocument/2006/relationships/hyperlink" Target="http://cs.wikipedia.org/wiki/Rozvod%C3%AD" TargetMode="External"/><Relationship Id="rId5" Type="http://schemas.openxmlformats.org/officeDocument/2006/relationships/hyperlink" Target="http://cs.wikipedia.org/wiki/Bamberk" TargetMode="External"/><Relationship Id="rId15" Type="http://schemas.openxmlformats.org/officeDocument/2006/relationships/hyperlink" Target="http://cs.wikipedia.org/wiki/Nadmo%C5%99sk%C3%A1_v%C3%BD%C5%A1ka" TargetMode="External"/><Relationship Id="rId10" Type="http://schemas.openxmlformats.org/officeDocument/2006/relationships/hyperlink" Target="http://cs.wikipedia.org/wiki/Evropa" TargetMode="External"/><Relationship Id="rId4" Type="http://schemas.openxmlformats.org/officeDocument/2006/relationships/hyperlink" Target="http://cs.wikipedia.org/wiki/Dunaj" TargetMode="External"/><Relationship Id="rId9" Type="http://schemas.openxmlformats.org/officeDocument/2006/relationships/hyperlink" Target="http://cs.wikipedia.org/wiki/%C4%8Cern%C3%A9_mo%C5%99e" TargetMode="External"/><Relationship Id="rId14" Type="http://schemas.openxmlformats.org/officeDocument/2006/relationships/hyperlink" Target="http://cs.wikipedia.org/wiki/Zdymadlo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Dunaj" TargetMode="External"/><Relationship Id="rId13" Type="http://schemas.openxmlformats.org/officeDocument/2006/relationships/hyperlink" Target="http://cs.wikipedia.org/wiki/Be%C4%8Dva" TargetMode="External"/><Relationship Id="rId3" Type="http://schemas.openxmlformats.org/officeDocument/2006/relationships/hyperlink" Target="http://cs.wikipedia.org/wiki/Soubor:DOE_Racib%C3%B3rz.jpg" TargetMode="External"/><Relationship Id="rId7" Type="http://schemas.openxmlformats.org/officeDocument/2006/relationships/hyperlink" Target="http://cs.wikipedia.org/wiki/%C5%98eka" TargetMode="External"/><Relationship Id="rId12" Type="http://schemas.openxmlformats.org/officeDocument/2006/relationships/hyperlink" Target="http://cs.wikipedia.org/wiki/Morava_(%C5%99eka)" TargetMode="External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6" Type="http://schemas.openxmlformats.org/officeDocument/2006/relationships/hyperlink" Target="http://cs.wikipedia.org/wiki/Environmentalism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Pr%C5%AFplav" TargetMode="External"/><Relationship Id="rId11" Type="http://schemas.openxmlformats.org/officeDocument/2006/relationships/hyperlink" Target="http://cs.wikipedia.org/wiki/Vodn%C3%AD_doprava" TargetMode="External"/><Relationship Id="rId5" Type="http://schemas.openxmlformats.org/officeDocument/2006/relationships/hyperlink" Target="http://cs.wikipedia.org/wiki/Kontroverzn%C3%AD" TargetMode="External"/><Relationship Id="rId15" Type="http://schemas.openxmlformats.org/officeDocument/2006/relationships/hyperlink" Target="http://cs.wikipedia.org/wiki/Ekologie" TargetMode="External"/><Relationship Id="rId10" Type="http://schemas.openxmlformats.org/officeDocument/2006/relationships/hyperlink" Target="http://cs.wikipedia.org/wiki/Labe" TargetMode="External"/><Relationship Id="rId4" Type="http://schemas.openxmlformats.org/officeDocument/2006/relationships/hyperlink" Target="http://cs.wikipedia.org/wiki/Soubor:Pardubice.jpg" TargetMode="External"/><Relationship Id="rId9" Type="http://schemas.openxmlformats.org/officeDocument/2006/relationships/hyperlink" Target="http://cs.wikipedia.org/wiki/Odra" TargetMode="External"/><Relationship Id="rId14" Type="http://schemas.openxmlformats.org/officeDocument/2006/relationships/hyperlink" Target="http://cs.wikipedia.org/wiki/Doprava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Kan%C3%A1l" TargetMode="External"/><Relationship Id="rId13" Type="http://schemas.openxmlformats.org/officeDocument/2006/relationships/hyperlink" Target="http://cs.wikipedia.org/wiki/Lado%C5%BEsk%C3%A9_jezero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cs.wikipedia.org/wiki/Ru%C5%A1tina" TargetMode="External"/><Relationship Id="rId12" Type="http://schemas.openxmlformats.org/officeDocument/2006/relationships/hyperlink" Target="http://cs.wikipedia.org/wiki/Svir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cs.wikipedia.org/wiki/19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oubor:White_Sea_Canal_map.png" TargetMode="External"/><Relationship Id="rId11" Type="http://schemas.openxmlformats.org/officeDocument/2006/relationships/hyperlink" Target="http://cs.wikipedia.org/wiki/On%C4%9B%C5%BEsk%C3%A9_jezero" TargetMode="External"/><Relationship Id="rId5" Type="http://schemas.openxmlformats.org/officeDocument/2006/relationships/image" Target="../media/image8.png"/><Relationship Id="rId15" Type="http://schemas.openxmlformats.org/officeDocument/2006/relationships/hyperlink" Target="http://cs.wikipedia.org/wiki/1931" TargetMode="External"/><Relationship Id="rId10" Type="http://schemas.openxmlformats.org/officeDocument/2006/relationships/hyperlink" Target="http://cs.wikipedia.org/wiki/Baltsk%C3%A9_mo%C5%99e" TargetMode="External"/><Relationship Id="rId4" Type="http://schemas.openxmlformats.org/officeDocument/2006/relationships/hyperlink" Target="http://cs.wikipedia.org/wiki/Soubor:Pardubice.jpg" TargetMode="External"/><Relationship Id="rId9" Type="http://schemas.openxmlformats.org/officeDocument/2006/relationships/hyperlink" Target="http://cs.wikipedia.org/wiki/B%C3%ADl%C3%A9_mo%C5%99e" TargetMode="External"/><Relationship Id="rId14" Type="http://schemas.openxmlformats.org/officeDocument/2006/relationships/hyperlink" Target="http://cs.wikipedia.org/wiki/N%C4%9Bv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1000" dirty="0"/>
              <a:t>Evropa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b="1" dirty="0" smtClean="0"/>
              <a:t>Vodstvo</a:t>
            </a:r>
            <a:endParaRPr lang="cs-CZ" sz="5400" b="1" dirty="0"/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304800" y="5229200"/>
            <a:ext cx="8534400" cy="1171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Romana </a:t>
            </a:r>
            <a:r>
              <a:rPr kumimoji="0" lang="cs-CZ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Zabořilová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ZŠ Jenišovice</a:t>
            </a: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VY_32_INOVACE_004</a:t>
            </a: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cs-C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09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cs-CZ" dirty="0" smtClean="0"/>
              <a:t>Ledovce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Pevninský ledovec – </a:t>
            </a:r>
            <a:r>
              <a:rPr lang="cs-CZ" sz="1600" dirty="0" smtClean="0"/>
              <a:t>pokrývá plochy v polárních oblastech. I v subpolárním podnebném pásu.</a:t>
            </a:r>
          </a:p>
          <a:p>
            <a:pPr marL="0" indent="0">
              <a:buNone/>
            </a:pPr>
            <a:r>
              <a:rPr lang="cs-CZ" sz="1600" dirty="0" smtClean="0"/>
              <a:t>Na Západních Špicberkách a na Islandu.</a:t>
            </a:r>
            <a:endParaRPr lang="cs-CZ" sz="16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Horský ledovec </a:t>
            </a:r>
            <a:r>
              <a:rPr lang="cs-CZ" sz="1600" dirty="0" smtClean="0"/>
              <a:t>se nachází v údolí hor. V Alpách ve Skandinávském pohoří i v Pyrenejích.</a:t>
            </a:r>
          </a:p>
          <a:p>
            <a:pPr marL="0" indent="0">
              <a:buNone/>
            </a:pPr>
            <a:r>
              <a:rPr lang="cs-CZ" sz="1600" dirty="0" smtClean="0"/>
              <a:t>Tloušťka ledovce až 300m.</a:t>
            </a:r>
          </a:p>
          <a:p>
            <a:pPr marL="0" indent="0">
              <a:buNone/>
            </a:pPr>
            <a:r>
              <a:rPr lang="cs-CZ" sz="1600" dirty="0" smtClean="0"/>
              <a:t>Největší Alpský ledovec  </a:t>
            </a:r>
            <a:r>
              <a:rPr lang="cs-CZ" sz="1600" dirty="0" err="1" smtClean="0"/>
              <a:t>Aletschský</a:t>
            </a:r>
            <a:r>
              <a:rPr lang="cs-CZ" sz="1600" dirty="0" smtClean="0"/>
              <a:t>  má tloušťku 800m a délku 26</a:t>
            </a:r>
            <a:endParaRPr lang="cs-CZ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84984"/>
            <a:ext cx="4032448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5076056" y="56304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2998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Zdroje informací:</a:t>
            </a:r>
            <a:endParaRPr lang="cs-CZ" sz="36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7504" y="1556792"/>
            <a:ext cx="89289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Obr.1: </a:t>
            </a:r>
            <a:r>
              <a:rPr lang="en-US" sz="1600" dirty="0" smtClean="0"/>
              <a:t>Original </a:t>
            </a:r>
            <a:r>
              <a:rPr lang="en-US" sz="1600" dirty="0" err="1" smtClean="0"/>
              <a:t>uploader</a:t>
            </a:r>
            <a:r>
              <a:rPr lang="en-US" sz="1600" dirty="0" smtClean="0"/>
              <a:t> was </a:t>
            </a:r>
            <a:r>
              <a:rPr lang="en-US" sz="1600" dirty="0" err="1" smtClean="0">
                <a:hlinkClick r:id="rId2" tooltip="en:User:Citynoise"/>
              </a:rPr>
              <a:t>Citynoise</a:t>
            </a:r>
            <a:r>
              <a:rPr lang="en-US" sz="1600" dirty="0" smtClean="0"/>
              <a:t> at </a:t>
            </a:r>
            <a:r>
              <a:rPr lang="en-US" sz="1600" dirty="0" err="1" smtClean="0">
                <a:hlinkClick r:id="rId3"/>
              </a:rPr>
              <a:t>en.wikipedia</a:t>
            </a:r>
            <a:r>
              <a:rPr lang="cs-CZ" sz="1600" dirty="0" smtClean="0"/>
              <a:t>, </a:t>
            </a:r>
            <a:r>
              <a:rPr lang="en-US" sz="1600" dirty="0" smtClean="0"/>
              <a:t>200</a:t>
            </a:r>
            <a:r>
              <a:rPr lang="cs-CZ" sz="1600" dirty="0" smtClean="0"/>
              <a:t>7</a:t>
            </a:r>
            <a:r>
              <a:rPr lang="en-US" sz="1600" dirty="0" smtClean="0"/>
              <a:t> [</a:t>
            </a:r>
            <a:r>
              <a:rPr lang="cs-CZ" sz="1600" dirty="0" smtClean="0"/>
              <a:t>cit. </a:t>
            </a:r>
            <a:r>
              <a:rPr lang="en-US" sz="1600" dirty="0" smtClean="0"/>
              <a:t>20</a:t>
            </a:r>
            <a:r>
              <a:rPr lang="cs-CZ" sz="1600" dirty="0" smtClean="0"/>
              <a:t>11-09-01</a:t>
            </a:r>
            <a:r>
              <a:rPr lang="en-US" sz="1600" dirty="0" smtClean="0"/>
              <a:t>].</a:t>
            </a:r>
            <a:r>
              <a:rPr lang="cs-CZ" sz="1600" dirty="0" smtClean="0"/>
              <a:t> Dostupné na WWW</a:t>
            </a:r>
            <a:r>
              <a:rPr lang="en-US" sz="1600" dirty="0" smtClean="0"/>
              <a:t> : &lt;</a:t>
            </a:r>
            <a:r>
              <a:rPr lang="cs-CZ" sz="1600" dirty="0" smtClean="0">
                <a:hlinkClick r:id="rId4"/>
              </a:rPr>
              <a:t>http://cs.wikipedia.org/wiki/Soubor:Ocean_drainage.png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r>
              <a:rPr lang="cs-CZ" sz="1600" dirty="0" smtClean="0"/>
              <a:t>Obr.2</a:t>
            </a:r>
            <a:r>
              <a:rPr lang="cs-CZ" sz="1600" dirty="0" smtClean="0">
                <a:hlinkClick r:id="rId5" tooltip="de:user:Sansculotte"/>
              </a:rPr>
              <a:t>Sansculotte</a:t>
            </a:r>
            <a:r>
              <a:rPr lang="en-US" sz="1600" dirty="0" smtClean="0"/>
              <a:t>, </a:t>
            </a:r>
            <a:r>
              <a:rPr lang="cs-CZ" sz="1600" dirty="0" smtClean="0"/>
              <a:t>2004,</a:t>
            </a:r>
            <a:r>
              <a:rPr lang="en-US" sz="1600" dirty="0" smtClean="0"/>
              <a:t> [</a:t>
            </a:r>
            <a:r>
              <a:rPr lang="cs-CZ" sz="1600" dirty="0" smtClean="0"/>
              <a:t>cit. </a:t>
            </a:r>
            <a:r>
              <a:rPr lang="en-US" sz="1600" dirty="0" smtClean="0"/>
              <a:t>20</a:t>
            </a:r>
            <a:r>
              <a:rPr lang="cs-CZ" sz="1600" dirty="0" smtClean="0"/>
              <a:t>11-09-01</a:t>
            </a:r>
            <a:r>
              <a:rPr lang="en-US" sz="1600" dirty="0" smtClean="0"/>
              <a:t>].</a:t>
            </a:r>
            <a:r>
              <a:rPr lang="cs-CZ" sz="1600" dirty="0" smtClean="0"/>
              <a:t> Dostupné na WWW</a:t>
            </a:r>
            <a:r>
              <a:rPr lang="en-US" sz="1600" dirty="0" smtClean="0"/>
              <a:t> : &lt; </a:t>
            </a:r>
            <a:r>
              <a:rPr lang="cs-CZ" sz="1600" dirty="0" smtClean="0">
                <a:hlinkClick r:id="rId6"/>
              </a:rPr>
              <a:t>http://cs.wikipedia.org/wiki/Soubor:Europ%C3%A4ische_Wasserscheiden.png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r>
              <a:rPr lang="cs-CZ" sz="1600" dirty="0" smtClean="0"/>
              <a:t>Obr.3: klipart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r>
              <a:rPr lang="cs-CZ" sz="1600" dirty="0" smtClean="0"/>
              <a:t>Obr.4: Jaroslav Kubec , 2005,</a:t>
            </a:r>
            <a:r>
              <a:rPr lang="en-US" sz="1600" dirty="0" smtClean="0"/>
              <a:t>[</a:t>
            </a:r>
            <a:r>
              <a:rPr lang="cs-CZ" sz="1600" dirty="0" smtClean="0"/>
              <a:t>cit. </a:t>
            </a:r>
            <a:r>
              <a:rPr lang="en-US" sz="1600" dirty="0" smtClean="0"/>
              <a:t>20</a:t>
            </a:r>
            <a:r>
              <a:rPr lang="cs-CZ" sz="1600" dirty="0" smtClean="0"/>
              <a:t>11-09-01</a:t>
            </a:r>
            <a:r>
              <a:rPr lang="en-US" sz="1600" dirty="0" smtClean="0"/>
              <a:t>].</a:t>
            </a:r>
            <a:r>
              <a:rPr lang="cs-CZ" sz="1600" dirty="0" smtClean="0"/>
              <a:t> Dostupné na WWW</a:t>
            </a:r>
            <a:r>
              <a:rPr lang="en-US" sz="1600" dirty="0" smtClean="0"/>
              <a:t> : </a:t>
            </a:r>
            <a:r>
              <a:rPr lang="cs-CZ" sz="1600" dirty="0" smtClean="0">
                <a:hlinkClick r:id="rId7"/>
              </a:rPr>
              <a:t>http://cs.wikipedia.org/wiki/Soubor:DOE_Crossroad.jpg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r>
              <a:rPr lang="cs-CZ" sz="1600" dirty="0" smtClean="0"/>
              <a:t>Obr.5: </a:t>
            </a:r>
            <a:r>
              <a:rPr lang="cs-CZ" sz="1600" dirty="0" err="1" smtClean="0"/>
              <a:t>NormanEinstein</a:t>
            </a:r>
            <a:r>
              <a:rPr lang="cs-CZ" sz="1600" dirty="0" smtClean="0"/>
              <a:t>, 2005. </a:t>
            </a:r>
            <a:r>
              <a:rPr lang="en-US" sz="1600" dirty="0" smtClean="0"/>
              <a:t>[</a:t>
            </a:r>
            <a:r>
              <a:rPr lang="cs-CZ" sz="1600" dirty="0" smtClean="0"/>
              <a:t>cit. </a:t>
            </a:r>
            <a:r>
              <a:rPr lang="en-US" sz="1600" dirty="0" smtClean="0"/>
              <a:t>20</a:t>
            </a:r>
            <a:r>
              <a:rPr lang="cs-CZ" sz="1600" dirty="0" smtClean="0"/>
              <a:t>11-09-01</a:t>
            </a:r>
            <a:r>
              <a:rPr lang="en-US" sz="1600" dirty="0" smtClean="0"/>
              <a:t>].</a:t>
            </a:r>
            <a:r>
              <a:rPr lang="cs-CZ" sz="1600" dirty="0" smtClean="0"/>
              <a:t> Dostupné na WWW</a:t>
            </a:r>
            <a:r>
              <a:rPr lang="en-US" sz="1600" dirty="0" smtClean="0"/>
              <a:t> : &lt; </a:t>
            </a:r>
            <a:r>
              <a:rPr lang="en-US" sz="1600" dirty="0" smtClean="0">
                <a:hlinkClick r:id="rId8"/>
              </a:rPr>
              <a:t>http://cs.wikipedia.org/wiki/Soubor:White_Sea_Canal_map.png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r>
              <a:rPr lang="cs-CZ" sz="1600" dirty="0" smtClean="0"/>
              <a:t>Obr.6: klipart</a:t>
            </a:r>
          </a:p>
          <a:p>
            <a:r>
              <a:rPr lang="cs-CZ" sz="1600" dirty="0" smtClean="0"/>
              <a:t>Obr.7: </a:t>
            </a:r>
            <a:r>
              <a:rPr lang="cs-CZ" sz="1600" dirty="0" smtClean="0">
                <a:hlinkClick r:id="rId9" tooltip="User:Vmenkov"/>
              </a:rPr>
              <a:t>Vladimir </a:t>
            </a:r>
            <a:r>
              <a:rPr lang="cs-CZ" sz="1600" dirty="0" err="1" smtClean="0">
                <a:hlinkClick r:id="rId9" tooltip="User:Vmenkov"/>
              </a:rPr>
              <a:t>Menkov</a:t>
            </a:r>
            <a:r>
              <a:rPr lang="cs-CZ" sz="1600" dirty="0" smtClean="0"/>
              <a:t>, 2006, </a:t>
            </a:r>
            <a:r>
              <a:rPr lang="en-US" sz="1600" dirty="0" smtClean="0"/>
              <a:t>[</a:t>
            </a:r>
            <a:r>
              <a:rPr lang="cs-CZ" sz="1600" dirty="0" smtClean="0"/>
              <a:t>cit. </a:t>
            </a:r>
            <a:r>
              <a:rPr lang="en-US" sz="1600" dirty="0" smtClean="0"/>
              <a:t>20</a:t>
            </a:r>
            <a:r>
              <a:rPr lang="cs-CZ" sz="1600" dirty="0" smtClean="0"/>
              <a:t>11-09-01</a:t>
            </a:r>
            <a:r>
              <a:rPr lang="en-US" sz="1600" dirty="0" smtClean="0"/>
              <a:t>].</a:t>
            </a:r>
            <a:r>
              <a:rPr lang="cs-CZ" sz="1600" dirty="0" smtClean="0"/>
              <a:t> Dostupné na WWW</a:t>
            </a:r>
            <a:r>
              <a:rPr lang="en-US" sz="1600" dirty="0" smtClean="0"/>
              <a:t> : &lt; </a:t>
            </a:r>
            <a:r>
              <a:rPr lang="cs-CZ" sz="1600" dirty="0" smtClean="0">
                <a:hlinkClick r:id="rId10"/>
              </a:rPr>
              <a:t>http://cs.wikipedia.org/wiki/Soubor:Nizhny-Novgorod-Volga-Bor-1460.jpg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r>
              <a:rPr lang="cs-CZ" sz="1600" dirty="0" smtClean="0"/>
              <a:t>Obr.8: </a:t>
            </a:r>
            <a:r>
              <a:rPr lang="cs-CZ" sz="1600" dirty="0" err="1" smtClean="0">
                <a:hlinkClick r:id="rId11" tooltip="nl:Gebruiker:Onderwijsgek"/>
              </a:rPr>
              <a:t>Onderwijsgek</a:t>
            </a:r>
            <a:r>
              <a:rPr lang="cs-CZ" sz="1600" dirty="0" smtClean="0"/>
              <a:t>, 2007, </a:t>
            </a:r>
            <a:r>
              <a:rPr lang="en-US" sz="1600" dirty="0" smtClean="0"/>
              <a:t>[</a:t>
            </a:r>
            <a:r>
              <a:rPr lang="cs-CZ" sz="1600" dirty="0" smtClean="0"/>
              <a:t>cit. </a:t>
            </a:r>
            <a:r>
              <a:rPr lang="en-US" sz="1600" dirty="0" smtClean="0"/>
              <a:t>20</a:t>
            </a:r>
            <a:r>
              <a:rPr lang="cs-CZ" sz="1600" dirty="0" smtClean="0"/>
              <a:t>11-09-01</a:t>
            </a:r>
            <a:r>
              <a:rPr lang="en-US" sz="1600" dirty="0" smtClean="0"/>
              <a:t>].</a:t>
            </a:r>
            <a:r>
              <a:rPr lang="cs-CZ" sz="1600" dirty="0" smtClean="0"/>
              <a:t> Dostupné na WWW</a:t>
            </a:r>
            <a:r>
              <a:rPr lang="en-US" sz="1600" dirty="0" smtClean="0"/>
              <a:t> : &lt; </a:t>
            </a:r>
            <a:r>
              <a:rPr lang="cs-CZ" sz="1600" dirty="0" smtClean="0">
                <a:hlinkClick r:id="rId12"/>
              </a:rPr>
              <a:t>http://cs.wikipedia.org/wiki/Soubor:Aletschgletsjer_Zwitserland.JPG</a:t>
            </a:r>
            <a:r>
              <a:rPr lang="cs-CZ" sz="1600" dirty="0" smtClean="0"/>
              <a:t> </a:t>
            </a:r>
            <a:r>
              <a:rPr lang="en-US" sz="1600" dirty="0" smtClean="0"/>
              <a:t>&gt;.</a:t>
            </a:r>
            <a:endParaRPr lang="cs-CZ" sz="1600" dirty="0" smtClean="0"/>
          </a:p>
          <a:p>
            <a:endParaRPr lang="cs-CZ" sz="1600" dirty="0" smtClean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xmlns="" val="36548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Evropská úmoří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77661"/>
            <a:ext cx="4968552" cy="43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932040" y="134076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Úmoří severního ledového oceánu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4644008" y="1844824"/>
            <a:ext cx="2160240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5101208" y="3505335"/>
            <a:ext cx="1511154" cy="263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1691680" y="3933056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H="1" flipV="1">
            <a:off x="3959932" y="4293096"/>
            <a:ext cx="2772308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6588224" y="3293368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Bezodtoká oblast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04248" y="4869160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Úmoří středozemního moře – </a:t>
            </a:r>
            <a:r>
              <a:rPr lang="cs-CZ" dirty="0" err="1"/>
              <a:t>A</a:t>
            </a:r>
            <a:r>
              <a:rPr lang="cs-CZ" dirty="0" err="1" smtClean="0"/>
              <a:t>tlatnského</a:t>
            </a:r>
            <a:r>
              <a:rPr lang="cs-CZ" dirty="0" smtClean="0"/>
              <a:t> oceánu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5536" y="344576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Úmoří Atlantského oceánu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251520" y="6356350"/>
            <a:ext cx="8568952" cy="365125"/>
          </a:xfrm>
        </p:spPr>
        <p:txBody>
          <a:bodyPr/>
          <a:lstStyle/>
          <a:p>
            <a:pPr algn="ctr"/>
            <a:r>
              <a:rPr lang="cs-CZ" sz="100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10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9119" y="59771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528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70405"/>
            <a:ext cx="4816476" cy="475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5438" y="332656"/>
            <a:ext cx="6212786" cy="864096"/>
          </a:xfrm>
        </p:spPr>
        <p:txBody>
          <a:bodyPr/>
          <a:lstStyle/>
          <a:p>
            <a:r>
              <a:rPr lang="cs-CZ" dirty="0" smtClean="0"/>
              <a:t>Evropská rozvodí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28262" y="134076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Hlavní evropské rozvodí mezi Atlantským a Severním ledovým oceánem</a:t>
            </a:r>
            <a:endParaRPr lang="cs-CZ" dirty="0"/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1403648" y="1628800"/>
            <a:ext cx="540060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779912" y="3646533"/>
            <a:ext cx="2520280" cy="5025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0" y="3323368"/>
            <a:ext cx="428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Rozvodí mezi Černým mořem a Severním a Baltským mořem. Stýkají se v České republice na Kralickém Sněžníku.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339752" y="564334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33525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ichal\Local Settings\Temporary Internet Files\Content.IE5\1S07DHGD\MP9004254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511824" cy="310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305800" cy="936104"/>
          </a:xfrm>
        </p:spPr>
        <p:txBody>
          <a:bodyPr/>
          <a:lstStyle/>
          <a:p>
            <a:r>
              <a:rPr lang="cs-CZ" dirty="0" smtClean="0"/>
              <a:t>Evropské řeky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628800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 Evropě s poměrně vlhkým podnebím je vytvořena poměrně hustá říční síť</a:t>
            </a:r>
            <a:r>
              <a:rPr lang="cs-CZ" dirty="0" smtClean="0"/>
              <a:t>.</a:t>
            </a:r>
          </a:p>
          <a:p>
            <a:r>
              <a:rPr lang="cs-CZ" dirty="0" smtClean="0"/>
              <a:t>Vodnatost závisí na typu podnebí. Maxima </a:t>
            </a:r>
            <a:r>
              <a:rPr lang="cs-CZ" dirty="0"/>
              <a:t>vodních stavů </a:t>
            </a:r>
            <a:r>
              <a:rPr lang="cs-CZ" dirty="0" smtClean="0"/>
              <a:t>jsou: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/>
              <a:t>ve východní Evropě na jaře a počátkem </a:t>
            </a:r>
            <a:r>
              <a:rPr lang="cs-CZ" dirty="0" smtClean="0"/>
              <a:t>léta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ve </a:t>
            </a:r>
            <a:r>
              <a:rPr lang="cs-CZ" dirty="0"/>
              <a:t>střední a severní Evropě na </a:t>
            </a:r>
            <a:r>
              <a:rPr lang="cs-CZ" dirty="0" smtClean="0"/>
              <a:t>jaře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v</a:t>
            </a:r>
            <a:r>
              <a:rPr lang="cs-CZ" dirty="0"/>
              <a:t> západní a jižní Evropě v </a:t>
            </a:r>
            <a:r>
              <a:rPr lang="cs-CZ" dirty="0" smtClean="0"/>
              <a:t>zimě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/>
              <a:t>ve velehorách v létě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8112" y="3789040"/>
            <a:ext cx="1931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Nejdelší </a:t>
            </a:r>
            <a:r>
              <a:rPr lang="cs-CZ" dirty="0" smtClean="0"/>
              <a:t>řeky:</a:t>
            </a:r>
          </a:p>
          <a:p>
            <a:r>
              <a:rPr lang="cs-CZ" dirty="0" smtClean="0"/>
              <a:t> </a:t>
            </a:r>
            <a:r>
              <a:rPr lang="cs-CZ" dirty="0">
                <a:hlinkClick r:id="rId3" tooltip="Volha"/>
              </a:rPr>
              <a:t>Volha</a:t>
            </a:r>
            <a:r>
              <a:rPr lang="cs-CZ" dirty="0"/>
              <a:t> </a:t>
            </a:r>
            <a:r>
              <a:rPr lang="cs-CZ" dirty="0" smtClean="0"/>
              <a:t>3534</a:t>
            </a:r>
            <a:r>
              <a:rPr lang="cs-CZ" dirty="0"/>
              <a:t> km</a:t>
            </a:r>
          </a:p>
          <a:p>
            <a:r>
              <a:rPr lang="cs-CZ" dirty="0">
                <a:hlinkClick r:id="rId4" tooltip="Dunaj"/>
              </a:rPr>
              <a:t>Dunaj</a:t>
            </a:r>
            <a:r>
              <a:rPr lang="cs-CZ" dirty="0"/>
              <a:t> </a:t>
            </a:r>
            <a:r>
              <a:rPr lang="cs-CZ" dirty="0" smtClean="0"/>
              <a:t>2857</a:t>
            </a:r>
            <a:r>
              <a:rPr lang="cs-CZ" dirty="0"/>
              <a:t> km</a:t>
            </a:r>
          </a:p>
          <a:p>
            <a:r>
              <a:rPr lang="cs-CZ" dirty="0">
                <a:hlinkClick r:id="rId5" tooltip="Ural (řeka)"/>
              </a:rPr>
              <a:t>Ural</a:t>
            </a:r>
            <a:r>
              <a:rPr lang="cs-CZ" dirty="0"/>
              <a:t> </a:t>
            </a:r>
            <a:r>
              <a:rPr lang="cs-CZ" dirty="0" smtClean="0"/>
              <a:t>2428</a:t>
            </a:r>
            <a:r>
              <a:rPr lang="cs-CZ" dirty="0"/>
              <a:t> km</a:t>
            </a:r>
          </a:p>
          <a:p>
            <a:r>
              <a:rPr lang="cs-CZ" dirty="0">
                <a:hlinkClick r:id="rId6" tooltip="Dněpr"/>
              </a:rPr>
              <a:t>Dněpr</a:t>
            </a:r>
            <a:r>
              <a:rPr lang="cs-CZ" dirty="0"/>
              <a:t> </a:t>
            </a:r>
            <a:r>
              <a:rPr lang="cs-CZ" dirty="0" smtClean="0"/>
              <a:t>2200</a:t>
            </a:r>
            <a:r>
              <a:rPr lang="cs-CZ" dirty="0"/>
              <a:t> km</a:t>
            </a:r>
          </a:p>
          <a:p>
            <a:r>
              <a:rPr lang="cs-CZ" dirty="0">
                <a:hlinkClick r:id="rId7" tooltip="Don"/>
              </a:rPr>
              <a:t>Don</a:t>
            </a:r>
            <a:r>
              <a:rPr lang="cs-CZ" dirty="0"/>
              <a:t> </a:t>
            </a:r>
            <a:r>
              <a:rPr lang="cs-CZ" dirty="0" smtClean="0"/>
              <a:t>1950</a:t>
            </a:r>
            <a:r>
              <a:rPr lang="cs-CZ" dirty="0"/>
              <a:t> km</a:t>
            </a:r>
          </a:p>
          <a:p>
            <a:r>
              <a:rPr lang="cs-CZ" dirty="0" err="1">
                <a:hlinkClick r:id="rId8" tooltip="Kama"/>
              </a:rPr>
              <a:t>Kama</a:t>
            </a:r>
            <a:r>
              <a:rPr lang="cs-CZ" dirty="0"/>
              <a:t> </a:t>
            </a:r>
            <a:r>
              <a:rPr lang="cs-CZ" dirty="0" smtClean="0"/>
              <a:t>1805</a:t>
            </a:r>
            <a:r>
              <a:rPr lang="cs-CZ" dirty="0"/>
              <a:t> km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15816" y="3356992"/>
            <a:ext cx="25922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Další důležité řeky:</a:t>
            </a:r>
          </a:p>
          <a:p>
            <a:r>
              <a:rPr lang="cs-CZ" dirty="0" smtClean="0">
                <a:hlinkClick r:id="rId9" tooltip="Pád (řeka)"/>
              </a:rPr>
              <a:t>Pád</a:t>
            </a:r>
            <a:r>
              <a:rPr lang="cs-CZ" dirty="0" smtClean="0"/>
              <a:t> (</a:t>
            </a:r>
            <a:r>
              <a:rPr lang="cs-CZ" dirty="0" err="1" smtClean="0"/>
              <a:t>It</a:t>
            </a:r>
            <a:r>
              <a:rPr lang="cs-CZ" dirty="0" smtClean="0"/>
              <a:t>.)</a:t>
            </a:r>
          </a:p>
          <a:p>
            <a:r>
              <a:rPr lang="cs-CZ" dirty="0" smtClean="0">
                <a:hlinkClick r:id="rId10" tooltip="Rhôna"/>
              </a:rPr>
              <a:t>Rhôna</a:t>
            </a:r>
            <a:r>
              <a:rPr lang="cs-CZ" dirty="0" smtClean="0"/>
              <a:t> (Fr.)</a:t>
            </a:r>
          </a:p>
          <a:p>
            <a:r>
              <a:rPr lang="cs-CZ" dirty="0" smtClean="0">
                <a:hlinkClick r:id="rId11" tooltip="Ebro"/>
              </a:rPr>
              <a:t>Ebro</a:t>
            </a:r>
            <a:r>
              <a:rPr lang="cs-CZ" dirty="0" smtClean="0"/>
              <a:t> (</a:t>
            </a:r>
            <a:r>
              <a:rPr lang="cs-CZ" dirty="0" err="1" smtClean="0"/>
              <a:t>Šp</a:t>
            </a:r>
            <a:r>
              <a:rPr lang="cs-CZ" dirty="0" smtClean="0"/>
              <a:t>.)</a:t>
            </a:r>
          </a:p>
          <a:p>
            <a:r>
              <a:rPr lang="cs-CZ" dirty="0" smtClean="0">
                <a:hlinkClick r:id="rId12" tooltip="Seina"/>
              </a:rPr>
              <a:t>Seina</a:t>
            </a:r>
            <a:r>
              <a:rPr lang="cs-CZ" dirty="0" smtClean="0"/>
              <a:t> </a:t>
            </a:r>
            <a:r>
              <a:rPr lang="cs-CZ" dirty="0"/>
              <a:t>(Fr</a:t>
            </a:r>
            <a:r>
              <a:rPr lang="cs-CZ" dirty="0" smtClean="0"/>
              <a:t>.)</a:t>
            </a:r>
          </a:p>
          <a:p>
            <a:r>
              <a:rPr lang="cs-CZ" dirty="0" smtClean="0">
                <a:hlinkClick r:id="rId13" tooltip="Temže"/>
              </a:rPr>
              <a:t>Temže</a:t>
            </a:r>
            <a:r>
              <a:rPr lang="cs-CZ" dirty="0" smtClean="0"/>
              <a:t> (V.B.)</a:t>
            </a:r>
          </a:p>
          <a:p>
            <a:r>
              <a:rPr lang="cs-CZ" dirty="0" smtClean="0">
                <a:hlinkClick r:id="rId14" tooltip="Rýn"/>
              </a:rPr>
              <a:t>Rýn</a:t>
            </a:r>
            <a:r>
              <a:rPr lang="cs-CZ" dirty="0" smtClean="0"/>
              <a:t> (N.)</a:t>
            </a:r>
          </a:p>
          <a:p>
            <a:r>
              <a:rPr lang="cs-CZ" dirty="0" smtClean="0">
                <a:hlinkClick r:id="rId15" tooltip="Labe"/>
              </a:rPr>
              <a:t>Labe</a:t>
            </a:r>
            <a:r>
              <a:rPr lang="cs-CZ" dirty="0" smtClean="0"/>
              <a:t> (ČR)</a:t>
            </a:r>
          </a:p>
          <a:p>
            <a:r>
              <a:rPr lang="cs-CZ" dirty="0" smtClean="0">
                <a:hlinkClick r:id="rId16" tooltip="Odra"/>
              </a:rPr>
              <a:t>Odra</a:t>
            </a:r>
            <a:r>
              <a:rPr lang="cs-CZ" dirty="0" smtClean="0"/>
              <a:t> (ČR)</a:t>
            </a:r>
          </a:p>
          <a:p>
            <a:r>
              <a:rPr lang="cs-CZ" dirty="0" smtClean="0">
                <a:hlinkClick r:id="rId17" tooltip="Visla"/>
              </a:rPr>
              <a:t>Visla</a:t>
            </a:r>
            <a:r>
              <a:rPr lang="cs-CZ" dirty="0" smtClean="0"/>
              <a:t> (Pol.)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364088" y="591269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473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r>
              <a:rPr lang="cs-CZ" dirty="0" smtClean="0"/>
              <a:t>Průplavy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600" dirty="0" smtClean="0"/>
              <a:t>Na mnoha řekách byly vybudovány průplavy, které umožňují lodní dopravu.</a:t>
            </a:r>
          </a:p>
          <a:p>
            <a:r>
              <a:rPr lang="cs-CZ" sz="2800" b="1" dirty="0"/>
              <a:t>Průplav Rýn-Mohan-Dunaj</a:t>
            </a:r>
          </a:p>
          <a:p>
            <a:pPr marL="0" indent="0">
              <a:buNone/>
            </a:pPr>
            <a:r>
              <a:rPr lang="cs-CZ" sz="1600" dirty="0" smtClean="0">
                <a:hlinkClick r:id="rId2" tooltip="Průplav"/>
              </a:rPr>
              <a:t>Průplav</a:t>
            </a:r>
            <a:r>
              <a:rPr lang="cs-CZ" sz="1600" dirty="0" smtClean="0"/>
              <a:t> </a:t>
            </a:r>
            <a:r>
              <a:rPr lang="cs-CZ" sz="1600" b="1" dirty="0"/>
              <a:t>Rýn-Mohan-Dunaj</a:t>
            </a:r>
            <a:r>
              <a:rPr lang="cs-CZ" sz="1600" dirty="0"/>
              <a:t> (známý i jako </a:t>
            </a:r>
            <a:r>
              <a:rPr lang="cs-CZ" sz="1600" b="1" dirty="0"/>
              <a:t>kanál Mohan-Dunaj</a:t>
            </a:r>
            <a:r>
              <a:rPr lang="cs-CZ" sz="1600" dirty="0"/>
              <a:t>, německy </a:t>
            </a:r>
            <a:r>
              <a:rPr lang="cs-CZ" sz="1600" i="1" dirty="0" err="1"/>
              <a:t>Rhein-Main-Donau-Kanal</a:t>
            </a:r>
            <a:r>
              <a:rPr lang="cs-CZ" sz="1600" dirty="0"/>
              <a:t> nebo také </a:t>
            </a:r>
            <a:r>
              <a:rPr lang="cs-CZ" sz="1600" i="1" dirty="0"/>
              <a:t>RMD-</a:t>
            </a:r>
            <a:r>
              <a:rPr lang="cs-CZ" sz="1600" i="1" dirty="0" err="1"/>
              <a:t>Kanal</a:t>
            </a:r>
            <a:r>
              <a:rPr lang="cs-CZ" sz="1600" dirty="0"/>
              <a:t>, </a:t>
            </a:r>
            <a:r>
              <a:rPr lang="cs-CZ" sz="1600" i="1" dirty="0" err="1"/>
              <a:t>Europakanal</a:t>
            </a:r>
            <a:r>
              <a:rPr lang="cs-CZ" sz="1600" dirty="0"/>
              <a:t> či </a:t>
            </a:r>
            <a:r>
              <a:rPr lang="cs-CZ" sz="1600" i="1" dirty="0" err="1"/>
              <a:t>Neuer</a:t>
            </a:r>
            <a:r>
              <a:rPr lang="cs-CZ" sz="1600" i="1" dirty="0"/>
              <a:t> </a:t>
            </a:r>
            <a:r>
              <a:rPr lang="cs-CZ" sz="1600" i="1" dirty="0" err="1"/>
              <a:t>Kanal</a:t>
            </a:r>
            <a:r>
              <a:rPr lang="cs-CZ" sz="1600" dirty="0"/>
              <a:t>) spojuje řeky </a:t>
            </a:r>
            <a:r>
              <a:rPr lang="cs-CZ" sz="1600" dirty="0">
                <a:hlinkClick r:id="rId3" tooltip="Mohan"/>
              </a:rPr>
              <a:t>Mohan</a:t>
            </a:r>
            <a:r>
              <a:rPr lang="cs-CZ" sz="1600" dirty="0"/>
              <a:t> a </a:t>
            </a:r>
            <a:r>
              <a:rPr lang="cs-CZ" sz="1600" dirty="0">
                <a:hlinkClick r:id="rId4" tooltip="Dunaj"/>
              </a:rPr>
              <a:t>Dunaj</a:t>
            </a:r>
            <a:r>
              <a:rPr lang="cs-CZ" sz="1600" dirty="0"/>
              <a:t> od </a:t>
            </a:r>
            <a:r>
              <a:rPr lang="cs-CZ" sz="1600" dirty="0" err="1">
                <a:hlinkClick r:id="rId5" tooltip="Bamberk"/>
              </a:rPr>
              <a:t>Bamberku</a:t>
            </a:r>
            <a:r>
              <a:rPr lang="cs-CZ" sz="1600" dirty="0"/>
              <a:t> přes </a:t>
            </a:r>
            <a:r>
              <a:rPr lang="cs-CZ" sz="1600" dirty="0">
                <a:hlinkClick r:id="rId6" tooltip="Norimberk"/>
              </a:rPr>
              <a:t>Norimberk</a:t>
            </a:r>
            <a:r>
              <a:rPr lang="cs-CZ" sz="1600" dirty="0"/>
              <a:t> až do </a:t>
            </a:r>
            <a:r>
              <a:rPr lang="cs-CZ" sz="1600" dirty="0" err="1">
                <a:hlinkClick r:id="rId7" tooltip="Kelheim"/>
              </a:rPr>
              <a:t>Kelheimu</a:t>
            </a:r>
            <a:r>
              <a:rPr lang="cs-CZ" sz="1600" dirty="0"/>
              <a:t>. Tato splavná vodní cesta spojuje </a:t>
            </a:r>
            <a:r>
              <a:rPr lang="cs-CZ" sz="1600" dirty="0">
                <a:hlinkClick r:id="rId8" tooltip="Severní moře"/>
              </a:rPr>
              <a:t>Severní moře</a:t>
            </a:r>
            <a:r>
              <a:rPr lang="cs-CZ" sz="1600" dirty="0"/>
              <a:t> s </a:t>
            </a:r>
            <a:r>
              <a:rPr lang="cs-CZ" sz="1600" dirty="0">
                <a:hlinkClick r:id="rId9" tooltip="Černé moře"/>
              </a:rPr>
              <a:t>Černým mořem</a:t>
            </a:r>
            <a:r>
              <a:rPr lang="cs-CZ" sz="1600" dirty="0"/>
              <a:t>.</a:t>
            </a:r>
          </a:p>
          <a:p>
            <a:pPr marL="0" indent="0">
              <a:buNone/>
            </a:pPr>
            <a:r>
              <a:rPr lang="cs-CZ" sz="1600" dirty="0"/>
              <a:t>Stavba moderního průplavu přes </a:t>
            </a:r>
            <a:r>
              <a:rPr lang="cs-CZ" sz="1600" dirty="0">
                <a:hlinkClick r:id="rId10" tooltip="Evropa"/>
              </a:rPr>
              <a:t>evropské</a:t>
            </a:r>
            <a:r>
              <a:rPr lang="cs-CZ" sz="1600" dirty="0"/>
              <a:t> </a:t>
            </a:r>
            <a:r>
              <a:rPr lang="cs-CZ" sz="1600" dirty="0">
                <a:hlinkClick r:id="rId11" tooltip="Rozvodí"/>
              </a:rPr>
              <a:t>rozvodí</a:t>
            </a:r>
            <a:r>
              <a:rPr lang="cs-CZ" sz="1600" dirty="0"/>
              <a:t> mezi </a:t>
            </a:r>
            <a:r>
              <a:rPr lang="cs-CZ" sz="1600" dirty="0" err="1"/>
              <a:t>Bamberkem</a:t>
            </a:r>
            <a:r>
              <a:rPr lang="cs-CZ" sz="1600" dirty="0"/>
              <a:t> a Norimberkem byla zahájena v roce </a:t>
            </a:r>
            <a:r>
              <a:rPr lang="cs-CZ" sz="1600" dirty="0">
                <a:hlinkClick r:id="rId12" tooltip="1960"/>
              </a:rPr>
              <a:t>1960</a:t>
            </a:r>
            <a:r>
              <a:rPr lang="cs-CZ" sz="1600" dirty="0"/>
              <a:t>, tato část byla uvedena do provozu v roce </a:t>
            </a:r>
            <a:r>
              <a:rPr lang="cs-CZ" sz="1600" dirty="0">
                <a:hlinkClick r:id="rId13" tooltip="1972"/>
              </a:rPr>
              <a:t>1972</a:t>
            </a:r>
            <a:r>
              <a:rPr lang="cs-CZ" sz="1600" dirty="0"/>
              <a:t>, poslední úsek byl splavněn v roce 1992. Průplav je dlouhý 171 km a jeho 16 </a:t>
            </a:r>
            <a:r>
              <a:rPr lang="cs-CZ" sz="1600" dirty="0">
                <a:hlinkClick r:id="rId14" tooltip="Zdymadlo"/>
              </a:rPr>
              <a:t>zdymadel</a:t>
            </a:r>
            <a:r>
              <a:rPr lang="cs-CZ" sz="1600" dirty="0"/>
              <a:t> pomáhá lodím překonat výškový rozdíl 175 metrů. Jedenáct z nich od </a:t>
            </a:r>
            <a:r>
              <a:rPr lang="cs-CZ" sz="1600" dirty="0" err="1"/>
              <a:t>Bamberku</a:t>
            </a:r>
            <a:r>
              <a:rPr lang="cs-CZ" sz="1600" dirty="0"/>
              <a:t> zvedá hladinu z úrovně 230,9 metrů do nejvyššího bodu o </a:t>
            </a:r>
            <a:r>
              <a:rPr lang="cs-CZ" sz="1600" dirty="0">
                <a:hlinkClick r:id="rId15" tooltip="Nadmořská výška"/>
              </a:rPr>
              <a:t>nadmořské výšce</a:t>
            </a:r>
            <a:r>
              <a:rPr lang="cs-CZ" sz="1600" dirty="0"/>
              <a:t> 406 metrů. Pět zdymadel v dunajské části snižuje hladinu na úroveň 336,2 metrů.</a:t>
            </a:r>
          </a:p>
          <a:p>
            <a:pPr marL="0" indent="0">
              <a:buNone/>
            </a:pPr>
            <a:r>
              <a:rPr lang="cs-CZ" sz="1600" dirty="0"/>
              <a:t>Průplav je trapézového průřezu, šířka při vodní hladině je 55 m, hloubka čtyři metry. Kanálem mohou plout plavidla o </a:t>
            </a:r>
            <a:r>
              <a:rPr lang="cs-CZ" sz="1600" dirty="0">
                <a:hlinkClick r:id="rId16" tooltip="Ponor"/>
              </a:rPr>
              <a:t>ponoru</a:t>
            </a:r>
            <a:r>
              <a:rPr lang="cs-CZ" sz="1600" dirty="0"/>
              <a:t> do 2,7 metru, maximálně 11,45 metru široké a 190 metrů dlouhé. Některé úseky průplavu jsou vedeny v nadzemním betonovém korytě, na způsob </a:t>
            </a:r>
            <a:r>
              <a:rPr lang="cs-CZ" sz="1600" dirty="0">
                <a:hlinkClick r:id="rId17" tooltip="Akvadukt"/>
              </a:rPr>
              <a:t>akvaduktu</a:t>
            </a:r>
            <a:r>
              <a:rPr lang="cs-CZ" sz="1600" dirty="0"/>
              <a:t>. Betonových úseků je 5, ocelové vodní mosty jsou na trase 3. V průběhu toku je kanál přemostěn celkem 115 mosty, dálničními, silničními, železničními nebo lávkami pro pěší.</a:t>
            </a:r>
          </a:p>
          <a:p>
            <a:pPr marL="0" indent="0">
              <a:buNone/>
            </a:pP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817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59896"/>
          </a:xfrm>
        </p:spPr>
        <p:txBody>
          <a:bodyPr/>
          <a:lstStyle/>
          <a:p>
            <a:pPr lvl="0"/>
            <a:r>
              <a:rPr lang="cs-CZ" sz="2800" b="1" dirty="0">
                <a:latin typeface="Arial" charset="0"/>
              </a:rPr>
              <a:t>Kanál </a:t>
            </a:r>
            <a:r>
              <a:rPr lang="cs-CZ" sz="2800" b="1" dirty="0" smtClean="0">
                <a:latin typeface="Arial" charset="0"/>
              </a:rPr>
              <a:t>Dunaj-Odra-Labe</a:t>
            </a:r>
          </a:p>
          <a:p>
            <a:pPr marL="0" lvl="0" indent="0">
              <a:buNone/>
            </a:pPr>
            <a:endParaRPr lang="cs-CZ" sz="2800" b="1" dirty="0">
              <a:latin typeface="Arial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8719" y="1628800"/>
            <a:ext cx="516536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3" tooltip="Zvětšit"/>
              </a:rPr>
              <a:t> 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4" tooltip="Zvětšit"/>
              </a:rPr>
              <a:t>  </a:t>
            </a: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Vodní koridor Dunaj-Odra-Labe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nebo také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Průplav Dunaj-Odra-Labe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Kanál Dunaj-Odra-Labe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Vodní cesta Dunaj-Odra-Labe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D-O-L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DOL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je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5" tooltip="Kontroverzní"/>
              </a:rPr>
              <a:t>kontroverzní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projekt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6" tooltip="Průplav"/>
              </a:rPr>
              <a:t>průplavu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který by měl spojit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7" tooltip="Řeka"/>
              </a:rPr>
              <a:t>řeky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8" tooltip="Dunaj"/>
              </a:rPr>
              <a:t>Dunaj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9" tooltip="Odra"/>
              </a:rPr>
              <a:t>Odra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0" tooltip="Labe"/>
              </a:rPr>
              <a:t>Labe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pro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1" tooltip="Vodní doprava"/>
              </a:rPr>
              <a:t>lodní dopravu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Krom těchto řek mají významnou roli v projektu řeky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 tooltip="Morava (řeka)"/>
              </a:rPr>
              <a:t>Morava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3" tooltip="Bečva"/>
              </a:rPr>
              <a:t>Bečva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Příznivci průplavu jsou některá ministerstva České republiky i sousedních států, stavební, logistické a rejdařské firmy, některá města a obce na trase průplavu, někteří hejtmani , někteří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4" tooltip="Doprava"/>
              </a:rPr>
              <a:t>dopravní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odborníci a Evropská unie v rámci podpory udržitelného rozvoje v Evropě. Odpůrci jsou někteří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4" tooltip="Doprava"/>
              </a:rPr>
              <a:t>dopravní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odborníci</a:t>
            </a:r>
            <a:r>
              <a:rPr kumimoji="0" lang="cs-CZ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5" tooltip="Ekologie"/>
              </a:rPr>
              <a:t>ekologové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6" tooltip="Environmentalismus"/>
              </a:rPr>
              <a:t>environmentalisté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obávající se narušení přírodních biotopů a krajiny a některá města, obce a podnikatelé na trase kanálu, kterým územní ochrana pro vodní koridor Dunaj-Odra-Labe neumožňuje zastavět dotčené pozemky.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08104" y="45811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4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04864"/>
            <a:ext cx="3096345" cy="205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056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7250"/>
          <a:stretch/>
        </p:blipFill>
        <p:spPr bwMode="auto">
          <a:xfrm>
            <a:off x="4572000" y="908720"/>
            <a:ext cx="451811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3" name="Picture 27" descr="http://bits.wikimedia.org/skins-1.17/common/images/magnify-clip.png">
            <a:hlinkClick r:id="rId4" tooltip="Zvětšit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1269663"/>
            <a:ext cx="142875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179512" y="548680"/>
            <a:ext cx="4464496" cy="5775920"/>
          </a:xfrm>
        </p:spPr>
        <p:txBody>
          <a:bodyPr/>
          <a:lstStyle/>
          <a:p>
            <a:pPr lvl="0"/>
            <a:r>
              <a:rPr lang="cs-CZ" sz="2400" b="1" dirty="0">
                <a:latin typeface="Arial" charset="0"/>
              </a:rPr>
              <a:t>Bělomořsko-baltský kanál</a:t>
            </a:r>
            <a:endParaRPr lang="cs-CZ" sz="2400" b="1" dirty="0">
              <a:latin typeface="Arial" charset="0"/>
              <a:hlinkClick r:id="rId6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cs-CZ" sz="2800" dirty="0">
              <a:latin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cs-CZ" sz="1800" b="1" dirty="0">
                <a:latin typeface="Arial" charset="0"/>
              </a:rPr>
              <a:t>Bělomořsko-baltský kanál</a:t>
            </a:r>
            <a:r>
              <a:rPr lang="cs-CZ" sz="1800" dirty="0">
                <a:latin typeface="Arial" charset="0"/>
              </a:rPr>
              <a:t>, </a:t>
            </a:r>
            <a:r>
              <a:rPr lang="cs-CZ" sz="1800" dirty="0" smtClean="0">
                <a:latin typeface="Arial" charset="0"/>
                <a:hlinkClick r:id="rId7" tooltip="Ruština"/>
              </a:rPr>
              <a:t>rusky</a:t>
            </a:r>
            <a:r>
              <a:rPr lang="cs-CZ" sz="1800" dirty="0" smtClean="0">
                <a:latin typeface="Arial" charset="0"/>
              </a:rPr>
              <a:t> </a:t>
            </a:r>
            <a:r>
              <a:rPr lang="cs-CZ" sz="1800" i="1" dirty="0" err="1" smtClean="0">
                <a:latin typeface="Arial" charset="0"/>
              </a:rPr>
              <a:t>Беломорско-балтийский</a:t>
            </a:r>
            <a:r>
              <a:rPr lang="cs-CZ" sz="1800" i="1" dirty="0" smtClean="0">
                <a:latin typeface="Arial" charset="0"/>
              </a:rPr>
              <a:t> </a:t>
            </a:r>
            <a:r>
              <a:rPr lang="cs-CZ" sz="1800" i="1" dirty="0" err="1" smtClean="0">
                <a:latin typeface="Arial" charset="0"/>
              </a:rPr>
              <a:t>канал</a:t>
            </a:r>
            <a:r>
              <a:rPr lang="cs-CZ" sz="1800" dirty="0" smtClean="0">
                <a:latin typeface="Arial" charset="0"/>
              </a:rPr>
              <a:t>) nebo pouze </a:t>
            </a:r>
            <a:r>
              <a:rPr lang="cs-CZ" sz="1800" b="1" dirty="0" smtClean="0">
                <a:latin typeface="Arial" charset="0"/>
              </a:rPr>
              <a:t>Bělomořský kanál</a:t>
            </a:r>
            <a:r>
              <a:rPr lang="cs-CZ" sz="1800" dirty="0" smtClean="0">
                <a:latin typeface="Arial" charset="0"/>
              </a:rPr>
              <a:t> je </a:t>
            </a:r>
            <a:r>
              <a:rPr lang="cs-CZ" sz="1800" dirty="0" smtClean="0">
                <a:latin typeface="Arial" charset="0"/>
                <a:hlinkClick r:id="rId8" tooltip="Kanál"/>
              </a:rPr>
              <a:t>kanál</a:t>
            </a:r>
            <a:r>
              <a:rPr lang="cs-CZ" sz="1800" dirty="0" smtClean="0">
                <a:latin typeface="Arial" charset="0"/>
              </a:rPr>
              <a:t>, který spojuje </a:t>
            </a:r>
            <a:r>
              <a:rPr lang="cs-CZ" sz="1800" dirty="0" smtClean="0">
                <a:latin typeface="Arial" charset="0"/>
                <a:hlinkClick r:id="rId9" tooltip="Bílé moře"/>
              </a:rPr>
              <a:t>Bílé</a:t>
            </a:r>
            <a:r>
              <a:rPr lang="cs-CZ" sz="1800" dirty="0" smtClean="0">
                <a:latin typeface="Arial" charset="0"/>
              </a:rPr>
              <a:t> a </a:t>
            </a:r>
            <a:r>
              <a:rPr lang="cs-CZ" sz="1800" dirty="0" smtClean="0">
                <a:latin typeface="Arial" charset="0"/>
                <a:hlinkClick r:id="rId10" tooltip="Baltské moře"/>
              </a:rPr>
              <a:t>Baltské moře</a:t>
            </a:r>
            <a:r>
              <a:rPr lang="cs-CZ" sz="1800" dirty="0" smtClean="0">
                <a:latin typeface="Arial" charset="0"/>
              </a:rPr>
              <a:t>. Vede přes </a:t>
            </a:r>
            <a:r>
              <a:rPr lang="cs-CZ" sz="1800" dirty="0" smtClean="0">
                <a:latin typeface="Arial" charset="0"/>
                <a:hlinkClick r:id="rId11" tooltip="Oněžské jezero"/>
              </a:rPr>
              <a:t>Oněžské jezero</a:t>
            </a:r>
            <a:r>
              <a:rPr lang="cs-CZ" sz="1800" dirty="0" smtClean="0">
                <a:latin typeface="Arial" charset="0"/>
              </a:rPr>
              <a:t>, řeku </a:t>
            </a:r>
            <a:r>
              <a:rPr lang="cs-CZ" sz="1800" dirty="0" err="1" smtClean="0">
                <a:latin typeface="Arial" charset="0"/>
                <a:hlinkClick r:id="rId12" tooltip="Svir"/>
              </a:rPr>
              <a:t>Svir</a:t>
            </a:r>
            <a:r>
              <a:rPr lang="cs-CZ" sz="1800" dirty="0" smtClean="0">
                <a:latin typeface="Arial" charset="0"/>
              </a:rPr>
              <a:t>, </a:t>
            </a:r>
            <a:r>
              <a:rPr lang="cs-CZ" sz="1800" dirty="0" smtClean="0">
                <a:latin typeface="Arial" charset="0"/>
                <a:hlinkClick r:id="rId13" tooltip="Ladožské jezero"/>
              </a:rPr>
              <a:t>Ladožské jezero</a:t>
            </a:r>
            <a:r>
              <a:rPr lang="cs-CZ" sz="1800" dirty="0" smtClean="0">
                <a:latin typeface="Arial" charset="0"/>
              </a:rPr>
              <a:t> a </a:t>
            </a:r>
            <a:r>
              <a:rPr lang="cs-CZ" sz="1800" dirty="0" smtClean="0">
                <a:latin typeface="Arial" charset="0"/>
                <a:hlinkClick r:id="rId14" tooltip="Něva"/>
              </a:rPr>
              <a:t>Něvu</a:t>
            </a:r>
            <a:r>
              <a:rPr lang="cs-CZ" sz="1800" dirty="0" smtClean="0">
                <a:latin typeface="Arial" charset="0"/>
              </a:rPr>
              <a:t>. Tato stavba, jež byla dlouho považována za neuskutečnitelnou, byla postavena převážně vězni stalinských gulagů v rekordním čase v letech </a:t>
            </a:r>
            <a:r>
              <a:rPr lang="cs-CZ" sz="1800" dirty="0" smtClean="0">
                <a:latin typeface="Arial" charset="0"/>
                <a:hlinkClick r:id="rId15" tooltip="1931"/>
              </a:rPr>
              <a:t>1931</a:t>
            </a:r>
            <a:r>
              <a:rPr lang="cs-CZ" sz="1800" dirty="0" smtClean="0">
                <a:latin typeface="Arial" charset="0"/>
              </a:rPr>
              <a:t>-</a:t>
            </a:r>
            <a:r>
              <a:rPr lang="cs-CZ" sz="1800" dirty="0" smtClean="0">
                <a:latin typeface="Arial" charset="0"/>
                <a:hlinkClick r:id="rId16" tooltip="1933"/>
              </a:rPr>
              <a:t>1933</a:t>
            </a:r>
            <a:r>
              <a:rPr lang="cs-CZ" sz="1800" dirty="0" smtClean="0">
                <a:latin typeface="Arial" charset="0"/>
              </a:rPr>
              <a:t>.</a:t>
            </a:r>
          </a:p>
          <a:p>
            <a:endParaRPr lang="cs-CZ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491880" y="56304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8005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852704"/>
          </a:xfrm>
        </p:spPr>
        <p:txBody>
          <a:bodyPr/>
          <a:lstStyle/>
          <a:p>
            <a:r>
              <a:rPr lang="cs-CZ" dirty="0" smtClean="0"/>
              <a:t>Jezera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79512" y="1484509"/>
            <a:ext cx="8964488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dirty="0" smtClean="0"/>
              <a:t>V severní Evropě je hodně jezer – jezerní plošiny. </a:t>
            </a:r>
            <a:r>
              <a:rPr lang="cs-CZ" sz="2000" dirty="0"/>
              <a:t>N</a:t>
            </a:r>
            <a:r>
              <a:rPr lang="cs-CZ" sz="2000" dirty="0" smtClean="0"/>
              <a:t>ejvíce jezer je ve Finsku - Země tisíce jezer. Většina jezer je ledovcového původu. </a:t>
            </a:r>
            <a:r>
              <a:rPr lang="cs-CZ" sz="2000" dirty="0" err="1" smtClean="0"/>
              <a:t>Tj</a:t>
            </a:r>
            <a:r>
              <a:rPr lang="cs-CZ" sz="2000" dirty="0" smtClean="0"/>
              <a:t> z tajících ledovců z poslední doby ledové.</a:t>
            </a:r>
          </a:p>
          <a:p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Největší Evropská jezera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Ladožské 18 360 </a:t>
            </a:r>
            <a:r>
              <a:rPr lang="cs-CZ" sz="2000" dirty="0" smtClean="0"/>
              <a:t>km² (Rusko)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Oněžské 9700 </a:t>
            </a:r>
            <a:r>
              <a:rPr lang="cs-CZ" sz="2000" dirty="0" smtClean="0"/>
              <a:t>km²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err="1" smtClean="0"/>
              <a:t>Vänern</a:t>
            </a:r>
            <a:r>
              <a:rPr lang="cs-CZ" sz="2000" dirty="0" smtClean="0"/>
              <a:t> (Švédsko)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Balaton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/>
              <a:t>Bodamské j.</a:t>
            </a:r>
            <a:endParaRPr lang="cs-CZ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pic>
        <p:nvPicPr>
          <p:cNvPr id="2050" name="Picture 2" descr="C:\Documents and Settings\Michal\Local Settings\Temporary Internet Files\Content.IE5\4LEFS9YN\MP90043303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697" y="2581229"/>
            <a:ext cx="5508303" cy="36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051720" y="563049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6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075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08112"/>
          </a:xfrm>
        </p:spPr>
        <p:txBody>
          <a:bodyPr/>
          <a:lstStyle/>
          <a:p>
            <a:r>
              <a:rPr lang="cs-CZ" dirty="0" smtClean="0"/>
              <a:t>Přehradní </a:t>
            </a:r>
            <a:r>
              <a:rPr lang="cs-CZ" dirty="0"/>
              <a:t>nádrže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95536" y="1340768"/>
            <a:ext cx="4038600" cy="30243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Na řekách které mají velký spád nebo velký průtok budují lidé nádrže.</a:t>
            </a:r>
          </a:p>
          <a:p>
            <a:pPr marL="0" indent="0">
              <a:buNone/>
            </a:pPr>
            <a:r>
              <a:rPr lang="cs-CZ" dirty="0" smtClean="0"/>
              <a:t>Funkce nádrží: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Chrání proti povodním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Zásobárna vody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Vodní elektrárny</a:t>
            </a:r>
          </a:p>
          <a:p>
            <a:pPr>
              <a:buFont typeface="Wingdings" pitchFamily="2" charset="2"/>
              <a:buChar char="q"/>
            </a:pPr>
            <a:r>
              <a:rPr lang="cs-CZ" dirty="0" smtClean="0"/>
              <a:t>Rekreace a rybolov</a:t>
            </a:r>
          </a:p>
          <a:p>
            <a:pPr marL="0" indent="0">
              <a:buNone/>
            </a:pPr>
            <a:r>
              <a:rPr lang="cs-CZ" dirty="0" smtClean="0"/>
              <a:t>Největší nádrže jsou v Rusku.</a:t>
            </a:r>
          </a:p>
          <a:p>
            <a:endParaRPr lang="cs-CZ" sz="18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4008" y="1268760"/>
            <a:ext cx="4038600" cy="44348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3100" dirty="0" smtClean="0"/>
              <a:t>Přehrady </a:t>
            </a:r>
            <a:r>
              <a:rPr lang="cs-CZ" sz="3100" dirty="0"/>
              <a:t>a hydroelektrárny na </a:t>
            </a:r>
            <a:r>
              <a:rPr lang="cs-CZ" sz="3100" dirty="0" smtClean="0"/>
              <a:t>Volze - </a:t>
            </a:r>
            <a:r>
              <a:rPr lang="cs-CZ" sz="3100" u="sng" dirty="0" smtClean="0"/>
              <a:t>Volžská </a:t>
            </a:r>
            <a:r>
              <a:rPr lang="cs-CZ" sz="3100" u="sng" dirty="0"/>
              <a:t>kaskáda</a:t>
            </a:r>
            <a:r>
              <a:rPr lang="cs-CZ" sz="3100" dirty="0" smtClean="0"/>
              <a:t>:</a:t>
            </a:r>
            <a:endParaRPr lang="cs-CZ" sz="3100" dirty="0"/>
          </a:p>
          <a:p>
            <a:r>
              <a:rPr lang="cs-CZ" dirty="0"/>
              <a:t>Volžská (</a:t>
            </a:r>
            <a:r>
              <a:rPr lang="cs-CZ" dirty="0" err="1"/>
              <a:t>Ivankovská</a:t>
            </a:r>
            <a:r>
              <a:rPr lang="cs-CZ" dirty="0"/>
              <a:t>) přehrada</a:t>
            </a:r>
          </a:p>
          <a:p>
            <a:r>
              <a:rPr lang="cs-CZ" dirty="0" err="1"/>
              <a:t>Ugličská</a:t>
            </a:r>
            <a:r>
              <a:rPr lang="cs-CZ" dirty="0"/>
              <a:t> přehrada</a:t>
            </a:r>
          </a:p>
          <a:p>
            <a:r>
              <a:rPr lang="cs-CZ" dirty="0" err="1"/>
              <a:t>Rybinská</a:t>
            </a:r>
            <a:r>
              <a:rPr lang="cs-CZ" dirty="0"/>
              <a:t> přehrada</a:t>
            </a:r>
          </a:p>
          <a:p>
            <a:r>
              <a:rPr lang="cs-CZ" dirty="0" err="1"/>
              <a:t>Gorkovská</a:t>
            </a:r>
            <a:r>
              <a:rPr lang="cs-CZ" dirty="0"/>
              <a:t> </a:t>
            </a:r>
            <a:r>
              <a:rPr lang="cs-CZ" dirty="0" smtClean="0"/>
              <a:t>přehrada</a:t>
            </a:r>
          </a:p>
          <a:p>
            <a:r>
              <a:rPr lang="cs-CZ" dirty="0" err="1" smtClean="0"/>
              <a:t>Čeboksarská</a:t>
            </a:r>
            <a:r>
              <a:rPr lang="cs-CZ" dirty="0" smtClean="0"/>
              <a:t> </a:t>
            </a:r>
            <a:r>
              <a:rPr lang="cs-CZ" dirty="0"/>
              <a:t>přehrada</a:t>
            </a:r>
          </a:p>
          <a:p>
            <a:r>
              <a:rPr lang="cs-CZ" dirty="0"/>
              <a:t>Samarská (Kujbyševská) </a:t>
            </a:r>
            <a:r>
              <a:rPr lang="cs-CZ" dirty="0" smtClean="0"/>
              <a:t>přehrada (největší </a:t>
            </a:r>
            <a:r>
              <a:rPr lang="cs-CZ" dirty="0"/>
              <a:t>– 6450 km²)</a:t>
            </a:r>
          </a:p>
          <a:p>
            <a:r>
              <a:rPr lang="cs-CZ" dirty="0"/>
              <a:t>Saratovská přehrada</a:t>
            </a:r>
          </a:p>
          <a:p>
            <a:r>
              <a:rPr lang="cs-CZ" dirty="0"/>
              <a:t>Volgogradská přehrada</a:t>
            </a:r>
          </a:p>
          <a:p>
            <a:pPr marL="0" indent="0">
              <a:buNone/>
            </a:pPr>
            <a:r>
              <a:rPr lang="cs-CZ" dirty="0"/>
              <a:t>Celková plocha zatopená volžskými přehradami přesahuje 20 000 km².</a:t>
            </a:r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139952" y="5654845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7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5000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</TotalTime>
  <Words>1266</Words>
  <Application>Microsoft Office PowerPoint</Application>
  <PresentationFormat>Předvádění na obrazovce (4:3)</PresentationFormat>
  <Paragraphs>122</Paragraphs>
  <Slides>11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Tok</vt:lpstr>
      <vt:lpstr>Evropa</vt:lpstr>
      <vt:lpstr>Evropská úmoří</vt:lpstr>
      <vt:lpstr>Evropská rozvodí</vt:lpstr>
      <vt:lpstr>Evropské řeky</vt:lpstr>
      <vt:lpstr>Průplavy</vt:lpstr>
      <vt:lpstr>Snímek 6</vt:lpstr>
      <vt:lpstr>Snímek 7</vt:lpstr>
      <vt:lpstr>Jezera</vt:lpstr>
      <vt:lpstr>Přehradní nádrže</vt:lpstr>
      <vt:lpstr>Ledovce</vt:lpstr>
      <vt:lpstr>Zdroje informací: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Evropa</dc:title>
  <dc:creator>Z</dc:creator>
  <cp:lastModifiedBy>Pavel Vlček</cp:lastModifiedBy>
  <cp:revision>23</cp:revision>
  <dcterms:created xsi:type="dcterms:W3CDTF">2011-08-25T13:31:15Z</dcterms:created>
  <dcterms:modified xsi:type="dcterms:W3CDTF">2012-09-29T12:15:13Z</dcterms:modified>
</cp:coreProperties>
</file>