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2"/>
  </p:notesMasterIdLst>
  <p:sldIdLst>
    <p:sldId id="256" r:id="rId2"/>
    <p:sldId id="258" r:id="rId3"/>
    <p:sldId id="264" r:id="rId4"/>
    <p:sldId id="267" r:id="rId5"/>
    <p:sldId id="257" r:id="rId6"/>
    <p:sldId id="265" r:id="rId7"/>
    <p:sldId id="266" r:id="rId8"/>
    <p:sldId id="259" r:id="rId9"/>
    <p:sldId id="263" r:id="rId10"/>
    <p:sldId id="268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5C9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style val="18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Věřící v Evropě</c:v>
                </c:pt>
              </c:strCache>
            </c:strRef>
          </c:tx>
          <c:cat>
            <c:strRef>
              <c:f>List1!$A$2:$A$5</c:f>
              <c:strCache>
                <c:ptCount val="4"/>
                <c:pt idx="0">
                  <c:v>věří v Boha 52%</c:v>
                </c:pt>
                <c:pt idx="1">
                  <c:v>věří v něco 27%</c:v>
                </c:pt>
                <c:pt idx="2">
                  <c:v>nevěří v Boha 18%</c:v>
                </c:pt>
                <c:pt idx="3">
                  <c:v>neodpovědělo 3%</c:v>
                </c:pt>
              </c:strCache>
            </c:strRef>
          </c:cat>
          <c:val>
            <c:numRef>
              <c:f>List1!$B$2:$B$5</c:f>
              <c:numCache>
                <c:formatCode>0%</c:formatCode>
                <c:ptCount val="4"/>
                <c:pt idx="0">
                  <c:v>0.52</c:v>
                </c:pt>
                <c:pt idx="1">
                  <c:v>0.27</c:v>
                </c:pt>
                <c:pt idx="2">
                  <c:v>0.18000000000000002</c:v>
                </c:pt>
                <c:pt idx="3">
                  <c:v>3.0000000000000006E-2</c:v>
                </c:pt>
              </c:numCache>
            </c:numRef>
          </c:val>
        </c:ser>
        <c:dLbls>
          <c:showVal val="1"/>
        </c:dLbls>
        <c:firstSliceAng val="0"/>
      </c:pie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cs-CZ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7EE8F5-3367-4FD5-99FE-6490A7257EBB}" type="datetimeFigureOut">
              <a:rPr lang="cs-CZ" smtClean="0"/>
              <a:pPr/>
              <a:t>29.9.2012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2DCED-B95F-42A3-AADC-6210004AF02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652820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 Autor: San Jose</a:t>
            </a:r>
            <a:r>
              <a:rPr lang="cs-CZ" baseline="0" dirty="0" smtClean="0"/>
              <a:t> : </a:t>
            </a:r>
            <a:r>
              <a:rPr lang="cs-CZ" dirty="0" smtClean="0"/>
              <a:t>http://cs.wikipedia.org/wiki/Soubor:Europe_religion_map_en.png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2DCED-B95F-42A3-AADC-6210004AF023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55005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http://cs.wikipedia.org/wiki/N%C3%A1bo%C5%BEenstv%C3%AD_v_Evrop%C4%9B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2DCED-B95F-42A3-AADC-6210004AF023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55005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http://commons.wikimedia.org/wiki/File:EU_NUTS_2_population_density_2007.svg</a:t>
            </a:r>
          </a:p>
          <a:p>
            <a:r>
              <a:rPr lang="cs-CZ" dirty="0" smtClean="0"/>
              <a:t>http://commons.wikimedia.org/wiki/File:Population_density_Europe.png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2DCED-B95F-42A3-AADC-6210004AF023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7551147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http://upload.wikimedia.org/wikipedia/commons/1/12/Jotun600.jpg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2DCED-B95F-42A3-AADC-6210004AF023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240937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>
            <a:scene3d>
              <a:camera prst="obliqueBottomLeft"/>
              <a:lightRig rig="threePt" dir="t"/>
            </a:scene3d>
          </a:bodyPr>
          <a:lstStyle>
            <a:lvl1pPr>
              <a:defRPr sz="9600">
                <a:ln w="57150">
                  <a:solidFill>
                    <a:schemeClr val="accent1">
                      <a:lumMod val="50000"/>
                    </a:schemeClr>
                  </a:solidFill>
                </a:ln>
                <a:blipFill>
                  <a:blip r:embed="rId2"/>
                  <a:tile tx="0" ty="0" sx="100000" sy="100000" flip="none" algn="tl"/>
                </a:blipFill>
                <a:effectLst/>
                <a:latin typeface="Comic Sans MS" pitchFamily="66" charset="0"/>
              </a:defRPr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4E920-E63C-4166-BB8A-1285521435D9}" type="datetime1">
              <a:rPr lang="cs-CZ" smtClean="0"/>
              <a:pPr/>
              <a:t>29.9.2012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23F2A-1696-4265-B1AC-ECB9243329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D54B3-2B47-43E7-AA3E-A8AF8099BCBB}" type="datetime1">
              <a:rPr lang="cs-CZ" smtClean="0"/>
              <a:pPr/>
              <a:t>29.9.2012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23F2A-1696-4265-B1AC-ECB9243329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AD5-1423-43E9-99B7-B4A55A64C284}" type="datetime1">
              <a:rPr lang="cs-CZ" smtClean="0"/>
              <a:pPr/>
              <a:t>29.9.2012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23F2A-1696-4265-B1AC-ECB9243329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BEECA-3298-4562-B6BB-162849758428}" type="datetime1">
              <a:rPr lang="cs-CZ" smtClean="0"/>
              <a:pPr/>
              <a:t>29.9.2012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23F2A-1696-4265-B1AC-ECB9243329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6933B-2E0E-4D58-87D1-6E79159743CE}" type="datetime1">
              <a:rPr lang="cs-CZ" smtClean="0"/>
              <a:pPr/>
              <a:t>29.9.2012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23F2A-1696-4265-B1AC-ECB9243329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3BC68-0A7B-48B4-95A8-EF70924A59AA}" type="datetime1">
              <a:rPr lang="cs-CZ" smtClean="0"/>
              <a:pPr/>
              <a:t>29.9.2012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23F2A-1696-4265-B1AC-ECB9243329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98A7-3243-48A2-A3CC-20338C59DCB4}" type="datetime1">
              <a:rPr lang="cs-CZ" smtClean="0"/>
              <a:pPr/>
              <a:t>29.9.2012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23F2A-1696-4265-B1AC-ECB9243329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5400" b="1">
                <a:ln w="19050"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4F5C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defRPr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39552" y="6309320"/>
            <a:ext cx="8280920" cy="365760"/>
          </a:xfrm>
        </p:spPr>
        <p:txBody>
          <a:bodyPr/>
          <a:lstStyle>
            <a:lvl1pPr algn="ctr"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cs-CZ" dirty="0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98F9A-386C-4E2F-A060-BA026AAC28D4}" type="datetime1">
              <a:rPr lang="cs-CZ" smtClean="0"/>
              <a:pPr/>
              <a:t>29.9.2012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23F2A-1696-4265-B1AC-ECB9243329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D18ED-845B-4808-ABB7-7416DD374C48}" type="datetime1">
              <a:rPr lang="cs-CZ" smtClean="0"/>
              <a:pPr/>
              <a:t>29.9.2012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23F2A-1696-4265-B1AC-ECB92433292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6950C-ED56-492F-B452-56E2F4B3E73E}" type="datetime1">
              <a:rPr lang="cs-CZ" smtClean="0"/>
              <a:pPr/>
              <a:t>29.9.2012</a:t>
            </a:fld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823F2A-1696-4265-B1AC-ECB92433292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48823F2A-1696-4265-B1AC-ECB92433292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925599BA-D0E3-41A5-A037-0848232DF422}" type="datetime1">
              <a:rPr lang="cs-CZ" smtClean="0"/>
              <a:pPr/>
              <a:t>29.9.2012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Europe_religion_map_en.png" TargetMode="External"/><Relationship Id="rId2" Type="http://schemas.openxmlformats.org/officeDocument/2006/relationships/hyperlink" Target="http://commons.wikimedia.org/wiki/User:San_Jose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commons.wikimedia.org/wiki/File:EU_NUTS_2_population_density_2007.svg" TargetMode="External"/><Relationship Id="rId5" Type="http://schemas.openxmlformats.org/officeDocument/2006/relationships/hyperlink" Target="http://creativecommons.org/licenses/by-sa/2.5/deed.en" TargetMode="External"/><Relationship Id="rId4" Type="http://schemas.openxmlformats.org/officeDocument/2006/relationships/hyperlink" Target="http://en.wikipedia.org/wiki/en:Creative_Common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628800"/>
            <a:ext cx="7126560" cy="367240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cs-CZ" sz="13800" dirty="0" smtClean="0">
                <a:latin typeface="Comic Sans MS" pitchFamily="66" charset="0"/>
              </a:rPr>
              <a:t>Evropa</a:t>
            </a:r>
            <a:r>
              <a:rPr lang="cs-CZ" sz="8800" dirty="0" smtClean="0">
                <a:latin typeface="Comic Sans MS" pitchFamily="66" charset="0"/>
              </a:rPr>
              <a:t> </a:t>
            </a:r>
            <a:br>
              <a:rPr lang="cs-CZ" sz="8800" dirty="0" smtClean="0">
                <a:latin typeface="Comic Sans MS" pitchFamily="66" charset="0"/>
              </a:rPr>
            </a:br>
            <a:r>
              <a:rPr lang="cs-CZ" sz="8800" dirty="0" smtClean="0">
                <a:latin typeface="Comic Sans MS" pitchFamily="66" charset="0"/>
              </a:rPr>
              <a:t>obyvatelstvo</a:t>
            </a:r>
            <a:endParaRPr lang="cs-CZ" sz="8800" dirty="0">
              <a:latin typeface="Comic Sans MS" pitchFamily="66" charset="0"/>
            </a:endParaRPr>
          </a:p>
        </p:txBody>
      </p:sp>
      <p:pic>
        <p:nvPicPr>
          <p:cNvPr id="4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"/>
            <a:ext cx="604837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dnadpis 2"/>
          <p:cNvSpPr>
            <a:spLocks noGrp="1"/>
          </p:cNvSpPr>
          <p:nvPr>
            <p:ph type="subTitle" idx="1"/>
          </p:nvPr>
        </p:nvSpPr>
        <p:spPr>
          <a:xfrm>
            <a:off x="304800" y="5429264"/>
            <a:ext cx="8534400" cy="1143008"/>
          </a:xfrm>
        </p:spPr>
        <p:txBody>
          <a:bodyPr>
            <a:normAutofit/>
          </a:bodyPr>
          <a:lstStyle/>
          <a:p>
            <a:pPr algn="ctr"/>
            <a:r>
              <a:rPr lang="cs-CZ" sz="2000" dirty="0"/>
              <a:t>Romana Zabořilová</a:t>
            </a:r>
          </a:p>
          <a:p>
            <a:pPr algn="ctr"/>
            <a:r>
              <a:rPr lang="cs-CZ" sz="2000" dirty="0"/>
              <a:t>ZŠ Jenišovice</a:t>
            </a:r>
          </a:p>
          <a:p>
            <a:pPr algn="ctr"/>
            <a:r>
              <a:rPr lang="cs-CZ" sz="2000"/>
              <a:t> </a:t>
            </a:r>
            <a:r>
              <a:rPr lang="cs-CZ" sz="2000" smtClean="0"/>
              <a:t>VY_32_INOVACE_008</a:t>
            </a:r>
            <a:endParaRPr lang="cs-CZ" sz="2000" dirty="0"/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40653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Zdroje informací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67544" y="1268760"/>
            <a:ext cx="77768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Obr.1: </a:t>
            </a:r>
            <a:r>
              <a:rPr lang="cs-CZ" dirty="0">
                <a:hlinkClick r:id="rId2" tooltip="User:San Jose"/>
              </a:rPr>
              <a:t>San Jose</a:t>
            </a:r>
            <a:r>
              <a:rPr lang="cs-CZ" dirty="0" smtClean="0"/>
              <a:t>, </a:t>
            </a:r>
            <a:r>
              <a:rPr lang="en-US" dirty="0" smtClean="0"/>
              <a:t>200</a:t>
            </a:r>
            <a:r>
              <a:rPr lang="cs-CZ" dirty="0"/>
              <a:t>6</a:t>
            </a:r>
            <a:r>
              <a:rPr lang="en-US" dirty="0" smtClean="0"/>
              <a:t> [</a:t>
            </a:r>
            <a:r>
              <a:rPr lang="cs-CZ" dirty="0" smtClean="0"/>
              <a:t>cit. </a:t>
            </a:r>
            <a:r>
              <a:rPr lang="en-US" dirty="0" smtClean="0"/>
              <a:t>20</a:t>
            </a:r>
            <a:r>
              <a:rPr lang="cs-CZ" dirty="0" smtClean="0"/>
              <a:t>11-09-02</a:t>
            </a:r>
            <a:r>
              <a:rPr lang="en-US" dirty="0" smtClean="0"/>
              <a:t>].</a:t>
            </a:r>
            <a:r>
              <a:rPr lang="cs-CZ" dirty="0" smtClean="0"/>
              <a:t> Dostupné na WWW</a:t>
            </a:r>
            <a:r>
              <a:rPr lang="en-US" dirty="0" smtClean="0"/>
              <a:t> : &lt;</a:t>
            </a:r>
            <a:r>
              <a:rPr lang="cs-CZ" dirty="0" smtClean="0">
                <a:hlinkClick r:id="rId3"/>
              </a:rPr>
              <a:t>http</a:t>
            </a:r>
            <a:r>
              <a:rPr lang="cs-CZ" dirty="0">
                <a:hlinkClick r:id="rId3"/>
              </a:rPr>
              <a:t>://</a:t>
            </a:r>
            <a:r>
              <a:rPr lang="cs-CZ" dirty="0" smtClean="0">
                <a:hlinkClick r:id="rId3"/>
              </a:rPr>
              <a:t>cs.wikipedia.org/wiki/Soubor:Europe_religion_map_en.png</a:t>
            </a:r>
            <a:r>
              <a:rPr lang="cs-CZ" dirty="0" smtClean="0"/>
              <a:t> </a:t>
            </a:r>
            <a:r>
              <a:rPr lang="en-US" dirty="0" smtClean="0"/>
              <a:t>&gt;.</a:t>
            </a:r>
            <a:endParaRPr lang="cs-CZ" dirty="0" smtClean="0"/>
          </a:p>
          <a:p>
            <a:r>
              <a:rPr lang="cs-CZ" dirty="0" smtClean="0"/>
              <a:t>Obr.2: </a:t>
            </a:r>
            <a:r>
              <a:rPr lang="en-US" dirty="0" smtClean="0">
                <a:hlinkClick r:id="rId4" tooltip="w:en:Creative Commons"/>
              </a:rPr>
              <a:t>Creative </a:t>
            </a:r>
            <a:r>
              <a:rPr lang="en-US" dirty="0">
                <a:hlinkClick r:id="rId4" tooltip="w:en:Creative Commons"/>
              </a:rPr>
              <a:t>Commons</a:t>
            </a:r>
            <a:r>
              <a:rPr lang="en-US" dirty="0"/>
              <a:t> </a:t>
            </a:r>
            <a:r>
              <a:rPr lang="en-US" dirty="0">
                <a:hlinkClick r:id="rId5"/>
              </a:rPr>
              <a:t>Attribution-Share Alike 2.5 Generic</a:t>
            </a:r>
            <a:r>
              <a:rPr lang="en-US" dirty="0"/>
              <a:t> license.</a:t>
            </a:r>
            <a:r>
              <a:rPr lang="en-US" dirty="0" smtClean="0"/>
              <a:t>, </a:t>
            </a:r>
            <a:r>
              <a:rPr lang="cs-CZ" dirty="0" smtClean="0"/>
              <a:t>2010,</a:t>
            </a:r>
            <a:r>
              <a:rPr lang="en-US" dirty="0" smtClean="0"/>
              <a:t> [</a:t>
            </a:r>
            <a:r>
              <a:rPr lang="cs-CZ" dirty="0" smtClean="0"/>
              <a:t>cit. </a:t>
            </a:r>
            <a:r>
              <a:rPr lang="en-US" dirty="0" smtClean="0"/>
              <a:t>20</a:t>
            </a:r>
            <a:r>
              <a:rPr lang="cs-CZ" smtClean="0"/>
              <a:t>11-09-02</a:t>
            </a:r>
            <a:r>
              <a:rPr lang="en-US" smtClean="0"/>
              <a:t>].</a:t>
            </a:r>
            <a:r>
              <a:rPr lang="cs-CZ" dirty="0" smtClean="0"/>
              <a:t> Dostupné na WWW</a:t>
            </a:r>
            <a:r>
              <a:rPr lang="en-US" dirty="0" smtClean="0"/>
              <a:t> : &lt;</a:t>
            </a:r>
            <a:r>
              <a:rPr lang="cs-CZ" dirty="0" smtClean="0">
                <a:hlinkClick r:id="rId6"/>
              </a:rPr>
              <a:t>http</a:t>
            </a:r>
            <a:r>
              <a:rPr lang="cs-CZ" dirty="0">
                <a:hlinkClick r:id="rId6"/>
              </a:rPr>
              <a:t>://</a:t>
            </a:r>
            <a:r>
              <a:rPr lang="cs-CZ" dirty="0" smtClean="0">
                <a:hlinkClick r:id="rId6"/>
              </a:rPr>
              <a:t>commons.wikimedia.org/wiki/File:EU_NUTS_2_population_density_2007.svg</a:t>
            </a:r>
            <a:r>
              <a:rPr lang="cs-CZ" dirty="0" smtClean="0"/>
              <a:t> </a:t>
            </a:r>
            <a:r>
              <a:rPr lang="en-US" dirty="0" smtClean="0"/>
              <a:t>&gt;.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27278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712968" cy="1143000"/>
          </a:xfrm>
        </p:spPr>
        <p:txBody>
          <a:bodyPr/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Národy a jazyky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79512" y="1340768"/>
            <a:ext cx="846043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ln w="19050"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Indoevropské jazyky:</a:t>
            </a:r>
          </a:p>
          <a:p>
            <a:r>
              <a:rPr lang="cs-CZ" sz="2800" dirty="0">
                <a:latin typeface="Comic Sans MS" pitchFamily="66" charset="0"/>
              </a:rPr>
              <a:t>	</a:t>
            </a:r>
            <a:r>
              <a:rPr lang="cs-CZ" sz="2800" dirty="0" smtClean="0">
                <a:ln w="19050">
                  <a:solidFill>
                    <a:schemeClr val="tx1"/>
                  </a:solidFill>
                </a:ln>
                <a:solidFill>
                  <a:srgbClr val="4F5C91"/>
                </a:solidFill>
                <a:latin typeface="Comic Sans MS" pitchFamily="66" charset="0"/>
              </a:rPr>
              <a:t>slovanská</a:t>
            </a:r>
            <a:r>
              <a:rPr lang="cs-CZ" sz="2800" dirty="0" smtClean="0">
                <a:latin typeface="Comic Sans MS" pitchFamily="66" charset="0"/>
              </a:rPr>
              <a:t> </a:t>
            </a:r>
            <a:r>
              <a:rPr lang="cs-CZ" sz="2400" dirty="0" smtClean="0">
                <a:latin typeface="Comic Sans MS" pitchFamily="66" charset="0"/>
              </a:rPr>
              <a:t>(polština, čeština, ruština )</a:t>
            </a:r>
          </a:p>
          <a:p>
            <a:r>
              <a:rPr lang="cs-CZ" sz="2800" dirty="0">
                <a:latin typeface="Comic Sans MS" pitchFamily="66" charset="0"/>
              </a:rPr>
              <a:t>	</a:t>
            </a:r>
            <a:r>
              <a:rPr lang="cs-CZ" sz="2800" dirty="0" smtClean="0">
                <a:ln w="19050">
                  <a:solidFill>
                    <a:schemeClr val="tx1"/>
                  </a:solidFill>
                </a:ln>
                <a:solidFill>
                  <a:srgbClr val="4F5C91"/>
                </a:solidFill>
                <a:latin typeface="Comic Sans MS" pitchFamily="66" charset="0"/>
              </a:rPr>
              <a:t>germánská</a:t>
            </a:r>
            <a:r>
              <a:rPr lang="cs-CZ" sz="2800" dirty="0" smtClean="0">
                <a:ln w="12700">
                  <a:solidFill>
                    <a:schemeClr val="tx1"/>
                  </a:solidFill>
                </a:ln>
                <a:solidFill>
                  <a:srgbClr val="4F5C91"/>
                </a:solidFill>
                <a:latin typeface="Comic Sans MS" pitchFamily="66" charset="0"/>
              </a:rPr>
              <a:t> </a:t>
            </a:r>
            <a:r>
              <a:rPr lang="cs-CZ" sz="2400" dirty="0" smtClean="0">
                <a:latin typeface="Comic Sans MS" pitchFamily="66" charset="0"/>
              </a:rPr>
              <a:t>(angličtina, němčina, 				švédština, dánština, norština)</a:t>
            </a:r>
          </a:p>
          <a:p>
            <a:r>
              <a:rPr lang="cs-CZ" sz="2800" dirty="0">
                <a:latin typeface="Comic Sans MS" pitchFamily="66" charset="0"/>
              </a:rPr>
              <a:t>	</a:t>
            </a:r>
            <a:r>
              <a:rPr lang="cs-CZ" sz="2800" dirty="0" smtClean="0">
                <a:ln w="19050">
                  <a:solidFill>
                    <a:schemeClr val="tx1"/>
                  </a:solidFill>
                </a:ln>
                <a:solidFill>
                  <a:srgbClr val="4F5C91"/>
                </a:solidFill>
                <a:latin typeface="Comic Sans MS" pitchFamily="66" charset="0"/>
              </a:rPr>
              <a:t>románská</a:t>
            </a:r>
            <a:r>
              <a:rPr lang="cs-CZ" sz="2800" dirty="0" smtClean="0">
                <a:latin typeface="Comic Sans MS" pitchFamily="66" charset="0"/>
              </a:rPr>
              <a:t> </a:t>
            </a:r>
            <a:r>
              <a:rPr lang="cs-CZ" sz="2400" dirty="0" smtClean="0">
                <a:latin typeface="Comic Sans MS" pitchFamily="66" charset="0"/>
              </a:rPr>
              <a:t>( francouzština, italština, 			rumunština, španělština)</a:t>
            </a:r>
          </a:p>
          <a:p>
            <a:pPr>
              <a:lnSpc>
                <a:spcPct val="150000"/>
              </a:lnSpc>
            </a:pPr>
            <a:r>
              <a:rPr lang="cs-CZ" sz="2800" dirty="0">
                <a:latin typeface="Comic Sans MS" pitchFamily="66" charset="0"/>
              </a:rPr>
              <a:t>	</a:t>
            </a:r>
            <a:r>
              <a:rPr lang="cs-CZ" sz="2400" dirty="0" smtClean="0">
                <a:ln w="19050"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4F5C91"/>
                </a:solidFill>
                <a:latin typeface="Comic Sans MS" pitchFamily="66" charset="0"/>
              </a:rPr>
              <a:t>baltské j. + řečtina + keltské – irština</a:t>
            </a:r>
          </a:p>
          <a:p>
            <a:r>
              <a:rPr lang="cs-CZ" sz="3200" dirty="0" smtClean="0">
                <a:ln w="19050"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Ugrofinské jazyky :</a:t>
            </a:r>
            <a:r>
              <a:rPr lang="cs-CZ" sz="2400" dirty="0" smtClean="0">
                <a:ln w="19050">
                  <a:noFill/>
                </a:ln>
                <a:latin typeface="Comic Sans MS" pitchFamily="66" charset="0"/>
              </a:rPr>
              <a:t>maďarština, finština, estonština</a:t>
            </a:r>
            <a:endParaRPr lang="cs-CZ" sz="2400" dirty="0">
              <a:ln w="19050">
                <a:noFill/>
              </a:ln>
              <a:latin typeface="Comic Sans MS" pitchFamily="66" charset="0"/>
            </a:endParaRPr>
          </a:p>
        </p:txBody>
      </p:sp>
      <p:pic>
        <p:nvPicPr>
          <p:cNvPr id="1026" name="Picture 2" descr="C:\Documents and Settings\Michal\Local Settings\Temporary Internet Files\Content.IE5\1S07DHGD\MP90036269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122282"/>
            <a:ext cx="1032904" cy="688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Michal\Local Settings\Temporary Internet Files\Content.IE5\SRT7YEBP\MC90000120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122282"/>
            <a:ext cx="1119807" cy="687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6651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6006" y="2852936"/>
            <a:ext cx="3860052" cy="3137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712968" cy="1143000"/>
          </a:xfrm>
        </p:spPr>
        <p:txBody>
          <a:bodyPr/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Náboženství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79512" y="1340768"/>
            <a:ext cx="846043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latin typeface="Comic Sans MS" pitchFamily="66" charset="0"/>
              </a:rPr>
              <a:t>Evropané </a:t>
            </a:r>
            <a:r>
              <a:rPr lang="cs-CZ" sz="2800" dirty="0">
                <a:latin typeface="Comic Sans MS" pitchFamily="66" charset="0"/>
              </a:rPr>
              <a:t>se hlásí hlavně </a:t>
            </a:r>
            <a:r>
              <a:rPr lang="cs-CZ" sz="2800" dirty="0" smtClean="0">
                <a:latin typeface="Comic Sans MS" pitchFamily="66" charset="0"/>
              </a:rPr>
              <a:t>ke:</a:t>
            </a:r>
          </a:p>
          <a:p>
            <a:r>
              <a:rPr lang="cs-CZ" sz="3200" dirty="0" smtClean="0">
                <a:ln>
                  <a:solidFill>
                    <a:schemeClr val="tx1"/>
                  </a:solidFill>
                </a:ln>
                <a:solidFill>
                  <a:srgbClr val="4F5C91"/>
                </a:solidFill>
                <a:latin typeface="Comic Sans MS" pitchFamily="66" charset="0"/>
              </a:rPr>
              <a:t>	křesťanství  </a:t>
            </a:r>
            <a:r>
              <a:rPr lang="cs-CZ" sz="2800" dirty="0" smtClean="0">
                <a:latin typeface="Comic Sans MS" pitchFamily="66" charset="0"/>
              </a:rPr>
              <a:t>(Římskokatolická církev , 					pravoslaví, protestantská)</a:t>
            </a:r>
          </a:p>
          <a:p>
            <a:r>
              <a:rPr lang="cs-CZ" sz="2800" dirty="0" smtClean="0">
                <a:ln>
                  <a:solidFill>
                    <a:schemeClr val="tx1"/>
                  </a:solidFill>
                </a:ln>
                <a:solidFill>
                  <a:srgbClr val="4F5C91"/>
                </a:solidFill>
                <a:latin typeface="Comic Sans MS" pitchFamily="66" charset="0"/>
              </a:rPr>
              <a:t>	židovská </a:t>
            </a:r>
            <a:r>
              <a:rPr lang="cs-CZ" sz="2800" dirty="0" smtClean="0">
                <a:latin typeface="Comic Sans MS" pitchFamily="66" charset="0"/>
              </a:rPr>
              <a:t>víra</a:t>
            </a:r>
          </a:p>
          <a:p>
            <a:r>
              <a:rPr lang="cs-CZ" sz="2800" dirty="0">
                <a:ln>
                  <a:solidFill>
                    <a:schemeClr val="tx1"/>
                  </a:solidFill>
                </a:ln>
                <a:solidFill>
                  <a:srgbClr val="4F5C91"/>
                </a:solidFill>
                <a:latin typeface="Comic Sans MS" pitchFamily="66" charset="0"/>
              </a:rPr>
              <a:t>	</a:t>
            </a:r>
            <a:r>
              <a:rPr lang="cs-CZ" sz="2800" dirty="0" smtClean="0">
                <a:ln>
                  <a:solidFill>
                    <a:schemeClr val="tx1"/>
                  </a:solidFill>
                </a:ln>
                <a:solidFill>
                  <a:srgbClr val="4F5C91"/>
                </a:solidFill>
                <a:latin typeface="Comic Sans MS" pitchFamily="66" charset="0"/>
              </a:rPr>
              <a:t>hinduistická</a:t>
            </a:r>
            <a:r>
              <a:rPr lang="cs-CZ" sz="2800" dirty="0" smtClean="0">
                <a:latin typeface="Comic Sans MS" pitchFamily="66" charset="0"/>
              </a:rPr>
              <a:t> </a:t>
            </a:r>
            <a:r>
              <a:rPr lang="cs-CZ" sz="2000" dirty="0">
                <a:latin typeface="Comic Sans MS" pitchFamily="66" charset="0"/>
              </a:rPr>
              <a:t>(u přistěhovalců) </a:t>
            </a:r>
            <a:endParaRPr lang="cs-CZ" sz="2000" dirty="0" smtClean="0">
              <a:latin typeface="Comic Sans MS" pitchFamily="66" charset="0"/>
            </a:endParaRPr>
          </a:p>
          <a:p>
            <a:r>
              <a:rPr lang="cs-CZ" sz="2800" dirty="0">
                <a:ln>
                  <a:solidFill>
                    <a:schemeClr val="tx1"/>
                  </a:solidFill>
                </a:ln>
                <a:solidFill>
                  <a:srgbClr val="4F5C91"/>
                </a:solidFill>
                <a:latin typeface="Comic Sans MS" pitchFamily="66" charset="0"/>
              </a:rPr>
              <a:t>	</a:t>
            </a:r>
            <a:r>
              <a:rPr lang="cs-CZ" sz="2800" dirty="0" smtClean="0">
                <a:ln>
                  <a:solidFill>
                    <a:schemeClr val="tx1"/>
                  </a:solidFill>
                </a:ln>
                <a:solidFill>
                  <a:srgbClr val="4F5C91"/>
                </a:solidFill>
                <a:latin typeface="Comic Sans MS" pitchFamily="66" charset="0"/>
              </a:rPr>
              <a:t>islám</a:t>
            </a:r>
            <a:r>
              <a:rPr lang="cs-CZ" sz="2800" dirty="0" smtClean="0">
                <a:latin typeface="Comic Sans MS" pitchFamily="66" charset="0"/>
              </a:rPr>
              <a:t> </a:t>
            </a:r>
            <a:r>
              <a:rPr lang="cs-CZ" dirty="0" smtClean="0">
                <a:latin typeface="Comic Sans MS" pitchFamily="66" charset="0"/>
              </a:rPr>
              <a:t>(v JV oblastech)</a:t>
            </a:r>
          </a:p>
        </p:txBody>
      </p:sp>
      <p:cxnSp>
        <p:nvCxnSpPr>
          <p:cNvPr id="7" name="Pravoúhlá spojnice 6"/>
          <p:cNvCxnSpPr/>
          <p:nvPr/>
        </p:nvCxnSpPr>
        <p:spPr>
          <a:xfrm rot="5400000">
            <a:off x="5437186" y="2998042"/>
            <a:ext cx="2734124" cy="1152128"/>
          </a:xfrm>
          <a:prstGeom prst="bentConnector3">
            <a:avLst>
              <a:gd name="adj1" fmla="val 32084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 flipH="1">
            <a:off x="6732240" y="2710373"/>
            <a:ext cx="144016" cy="107866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>
            <a:off x="4932040" y="2710373"/>
            <a:ext cx="2952328" cy="136960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099" name="Picture 3" descr="C:\Documents and Settings\Michal\Local Settings\Temporary Internet Files\Content.IE5\1S07DHGD\MP900424294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8242" y="4110878"/>
            <a:ext cx="1224136" cy="187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Documents and Settings\Michal\Local Settings\Temporary Internet Files\Content.IE5\OTMJ4D6J\MP900384909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10878"/>
            <a:ext cx="1883068" cy="187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7164288" y="5990210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Obr.1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xmlns="" val="293951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712968" cy="1143000"/>
          </a:xfrm>
        </p:spPr>
        <p:txBody>
          <a:bodyPr/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Náboženství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graphicFrame>
        <p:nvGraphicFramePr>
          <p:cNvPr id="24" name="Graf 23"/>
          <p:cNvGraphicFramePr/>
          <p:nvPr>
            <p:extLst>
              <p:ext uri="{D42A27DB-BD31-4B8C-83A1-F6EECF244321}">
                <p14:modId xmlns:p14="http://schemas.microsoft.com/office/powerpoint/2010/main" xmlns="" val="64465634"/>
              </p:ext>
            </p:extLst>
          </p:nvPr>
        </p:nvGraphicFramePr>
        <p:xfrm>
          <a:off x="395536" y="1268760"/>
          <a:ext cx="7920880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61612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316416" cy="864096"/>
          </a:xfrm>
        </p:spPr>
        <p:txBody>
          <a:bodyPr/>
          <a:lstStyle/>
          <a:p>
            <a:r>
              <a:rPr lang="cs-CZ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Původní obyvatelstvo</a:t>
            </a:r>
            <a:endParaRPr lang="cs-CZ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611560" y="6309320"/>
            <a:ext cx="8280920" cy="365760"/>
          </a:xfrm>
        </p:spPr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390534" y="1268760"/>
            <a:ext cx="748883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latin typeface="Comic Sans MS" pitchFamily="66" charset="0"/>
              </a:rPr>
              <a:t>Prvním příslušníky lidského rodu v Evropě byly </a:t>
            </a:r>
            <a:r>
              <a:rPr lang="cs-CZ" sz="2800" i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Homo </a:t>
            </a:r>
            <a:r>
              <a:rPr lang="cs-CZ" sz="2800" i="1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antecessor</a:t>
            </a:r>
            <a:r>
              <a:rPr lang="cs-CZ" sz="2800" i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cs-CZ" sz="2800" dirty="0" smtClean="0">
                <a:latin typeface="Comic Sans MS" pitchFamily="66" charset="0"/>
              </a:rPr>
              <a:t>( člověk průkopník), </a:t>
            </a:r>
            <a:r>
              <a:rPr lang="cs-CZ" sz="2800" dirty="0">
                <a:latin typeface="Comic Sans MS" pitchFamily="66" charset="0"/>
              </a:rPr>
              <a:t>kteří do ní pronikli před 800 tisíci </a:t>
            </a:r>
            <a:r>
              <a:rPr lang="cs-CZ" sz="2800" dirty="0" smtClean="0">
                <a:latin typeface="Comic Sans MS" pitchFamily="66" charset="0"/>
              </a:rPr>
              <a:t>lety. Později </a:t>
            </a:r>
            <a:r>
              <a:rPr lang="cs-CZ" sz="2800" i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Neandrtálci</a:t>
            </a:r>
            <a:r>
              <a:rPr lang="cs-CZ" sz="2800" i="1" dirty="0" smtClean="0">
                <a:latin typeface="Comic Sans MS" pitchFamily="66" charset="0"/>
              </a:rPr>
              <a:t>, </a:t>
            </a:r>
            <a:r>
              <a:rPr lang="cs-CZ" sz="2800" dirty="0" smtClean="0">
                <a:latin typeface="Comic Sans MS" pitchFamily="66" charset="0"/>
              </a:rPr>
              <a:t>pak přišli z Asie </a:t>
            </a:r>
            <a:r>
              <a:rPr lang="cs-CZ" sz="2800" i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K</a:t>
            </a:r>
            <a:r>
              <a:rPr lang="cs-CZ" sz="2800" i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romaňonci</a:t>
            </a:r>
            <a:r>
              <a:rPr lang="cs-CZ" sz="2800" dirty="0" smtClean="0">
                <a:latin typeface="Comic Sans MS" pitchFamily="66" charset="0"/>
              </a:rPr>
              <a:t>.</a:t>
            </a:r>
          </a:p>
          <a:p>
            <a:r>
              <a:rPr lang="cs-CZ" sz="2800" dirty="0">
                <a:latin typeface="Comic Sans MS" pitchFamily="66" charset="0"/>
              </a:rPr>
              <a:t>První civilizace vznikly na jihovýchodě Evropy v oblasti Egejského </a:t>
            </a:r>
            <a:r>
              <a:rPr lang="cs-CZ" sz="2800" dirty="0" smtClean="0">
                <a:latin typeface="Comic Sans MS" pitchFamily="66" charset="0"/>
              </a:rPr>
              <a:t>moře. Např. </a:t>
            </a:r>
            <a:r>
              <a:rPr lang="cs-CZ" sz="2800" i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antická </a:t>
            </a:r>
            <a:r>
              <a:rPr lang="cs-CZ" sz="2800" i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civilizace, Římská říše.</a:t>
            </a:r>
          </a:p>
          <a:p>
            <a:r>
              <a:rPr lang="cs-CZ" sz="2800" dirty="0" smtClean="0">
                <a:latin typeface="Comic Sans MS" pitchFamily="66" charset="0"/>
              </a:rPr>
              <a:t>V důsledku stěhování </a:t>
            </a:r>
            <a:r>
              <a:rPr lang="cs-CZ" sz="2800" dirty="0">
                <a:latin typeface="Comic Sans MS" pitchFamily="66" charset="0"/>
              </a:rPr>
              <a:t>národů </a:t>
            </a:r>
            <a:r>
              <a:rPr lang="cs-CZ" sz="2800" dirty="0" smtClean="0">
                <a:latin typeface="Comic Sans MS" pitchFamily="66" charset="0"/>
              </a:rPr>
              <a:t>zejména z Asie </a:t>
            </a:r>
            <a:endParaRPr lang="cs-CZ" sz="2400" dirty="0">
              <a:latin typeface="Comic Sans MS" pitchFamily="66" charset="0"/>
            </a:endParaRPr>
          </a:p>
          <a:p>
            <a:r>
              <a:rPr lang="cs-CZ" sz="2800" dirty="0" smtClean="0">
                <a:latin typeface="Comic Sans MS" pitchFamily="66" charset="0"/>
              </a:rPr>
              <a:t>došlo k promíšení civilizací a kultur.</a:t>
            </a:r>
            <a:endParaRPr lang="cs-CZ" sz="2400" dirty="0">
              <a:latin typeface="Comic Sans MS" pitchFamily="66" charset="0"/>
            </a:endParaRPr>
          </a:p>
        </p:txBody>
      </p:sp>
      <p:pic>
        <p:nvPicPr>
          <p:cNvPr id="1026" name="Picture 2" descr="C:\Documents and Settings\Michal\Local Settings\Temporary Internet Files\Content.IE5\OTMJ4D6J\MC90043311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3320"/>
            <a:ext cx="1944216" cy="1290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7750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5320" y="197768"/>
            <a:ext cx="8712968" cy="1143000"/>
          </a:xfrm>
        </p:spPr>
        <p:txBody>
          <a:bodyPr/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Hustota zalidnění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67544" y="1340768"/>
            <a:ext cx="69847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latin typeface="Comic Sans MS" pitchFamily="66" charset="0"/>
              </a:rPr>
              <a:t>V</a:t>
            </a:r>
            <a:r>
              <a:rPr lang="cs-CZ" sz="3200" dirty="0" smtClean="0">
                <a:latin typeface="Comic Sans MS" pitchFamily="66" charset="0"/>
              </a:rPr>
              <a:t> </a:t>
            </a:r>
            <a:r>
              <a:rPr lang="cs-CZ" sz="3200" dirty="0" smtClean="0">
                <a:ln w="19050">
                  <a:solidFill>
                    <a:schemeClr val="tx1"/>
                  </a:solidFill>
                </a:ln>
                <a:solidFill>
                  <a:srgbClr val="4F5C91"/>
                </a:solidFill>
                <a:latin typeface="Comic Sans MS" pitchFamily="66" charset="0"/>
              </a:rPr>
              <a:t>Evropě </a:t>
            </a:r>
            <a:r>
              <a:rPr lang="cs-CZ" sz="2800" dirty="0" smtClean="0">
                <a:latin typeface="Comic Sans MS" pitchFamily="66" charset="0"/>
              </a:rPr>
              <a:t>žije přes </a:t>
            </a:r>
            <a:r>
              <a:rPr lang="cs-CZ" sz="3200" dirty="0" smtClean="0">
                <a:ln w="19050">
                  <a:solidFill>
                    <a:schemeClr val="tx1"/>
                  </a:solidFill>
                </a:ln>
                <a:solidFill>
                  <a:srgbClr val="4F5C91"/>
                </a:solidFill>
                <a:latin typeface="Comic Sans MS" pitchFamily="66" charset="0"/>
              </a:rPr>
              <a:t>700</a:t>
            </a:r>
            <a:r>
              <a:rPr lang="cs-CZ" sz="2800" dirty="0" smtClean="0">
                <a:latin typeface="Comic Sans MS" pitchFamily="66" charset="0"/>
              </a:rPr>
              <a:t> milionů lidí.</a:t>
            </a:r>
          </a:p>
          <a:p>
            <a:r>
              <a:rPr lang="cs-CZ" sz="2800" dirty="0" smtClean="0">
                <a:latin typeface="Comic Sans MS" pitchFamily="66" charset="0"/>
              </a:rPr>
              <a:t>Je po Asii a Africe </a:t>
            </a:r>
            <a:r>
              <a:rPr lang="cs-CZ" sz="3600" dirty="0" smtClean="0">
                <a:ln w="19050">
                  <a:solidFill>
                    <a:schemeClr val="tx1"/>
                  </a:solidFill>
                </a:ln>
                <a:solidFill>
                  <a:srgbClr val="4F5C91"/>
                </a:solidFill>
                <a:latin typeface="Comic Sans MS" pitchFamily="66" charset="0"/>
              </a:rPr>
              <a:t>třetí</a:t>
            </a:r>
            <a:r>
              <a:rPr lang="cs-CZ" sz="3600" dirty="0" smtClean="0">
                <a:latin typeface="Comic Sans MS" pitchFamily="66" charset="0"/>
              </a:rPr>
              <a:t> </a:t>
            </a:r>
            <a:r>
              <a:rPr lang="cs-CZ" sz="2800" dirty="0" smtClean="0">
                <a:latin typeface="Comic Sans MS" pitchFamily="66" charset="0"/>
              </a:rPr>
              <a:t>nejlidnatější kontinent.</a:t>
            </a:r>
          </a:p>
          <a:p>
            <a:r>
              <a:rPr lang="cs-CZ" sz="2800" dirty="0" smtClean="0">
                <a:latin typeface="Comic Sans MS" pitchFamily="66" charset="0"/>
              </a:rPr>
              <a:t>Má největší hustotu zalidnění </a:t>
            </a:r>
            <a:r>
              <a:rPr lang="cs-CZ" sz="2800" dirty="0">
                <a:latin typeface="Comic Sans MS" pitchFamily="66" charset="0"/>
              </a:rPr>
              <a:t>asi </a:t>
            </a:r>
            <a:endParaRPr lang="cs-CZ" sz="2800" dirty="0" smtClean="0">
              <a:latin typeface="Comic Sans MS" pitchFamily="66" charset="0"/>
            </a:endParaRPr>
          </a:p>
          <a:p>
            <a:r>
              <a:rPr lang="cs-CZ" sz="3200" dirty="0" smtClean="0">
                <a:ln w="19050">
                  <a:solidFill>
                    <a:schemeClr val="tx1"/>
                  </a:solidFill>
                </a:ln>
                <a:solidFill>
                  <a:srgbClr val="4F5C91"/>
                </a:solidFill>
                <a:latin typeface="Comic Sans MS" pitchFamily="66" charset="0"/>
              </a:rPr>
              <a:t>72 obyvatel/km²</a:t>
            </a:r>
            <a:r>
              <a:rPr lang="cs-CZ" sz="2800" dirty="0" smtClean="0">
                <a:latin typeface="Comic Sans MS" pitchFamily="66" charset="0"/>
              </a:rPr>
              <a:t>, ale je nerovnoměrně osídlen.</a:t>
            </a:r>
          </a:p>
          <a:p>
            <a:r>
              <a:rPr lang="cs-CZ" sz="2800" dirty="0" smtClean="0">
                <a:latin typeface="Comic Sans MS" pitchFamily="66" charset="0"/>
              </a:rPr>
              <a:t>3/5 lidí žijí ve městech – </a:t>
            </a:r>
            <a:r>
              <a:rPr lang="cs-CZ" sz="2800" dirty="0" smtClean="0">
                <a:ln>
                  <a:solidFill>
                    <a:schemeClr val="tx1"/>
                  </a:solidFill>
                </a:ln>
                <a:solidFill>
                  <a:srgbClr val="4F5C91"/>
                </a:solidFill>
                <a:latin typeface="Comic Sans MS" pitchFamily="66" charset="0"/>
              </a:rPr>
              <a:t>urbanizace</a:t>
            </a:r>
          </a:p>
          <a:p>
            <a:endParaRPr lang="cs-CZ" sz="2800" dirty="0" smtClean="0">
              <a:ln>
                <a:solidFill>
                  <a:schemeClr val="tx1"/>
                </a:solidFill>
              </a:ln>
              <a:solidFill>
                <a:srgbClr val="4F5C91"/>
              </a:solidFill>
              <a:latin typeface="Comic Sans MS" pitchFamily="66" charset="0"/>
            </a:endParaRPr>
          </a:p>
        </p:txBody>
      </p:sp>
      <p:pic>
        <p:nvPicPr>
          <p:cNvPr id="2052" name="Picture 4" descr="C:\Documents and Settings\Michal\Local Settings\Temporary Internet Files\Content.IE5\SRT7YEBP\MP90039940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653136"/>
            <a:ext cx="1891526" cy="151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8051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712968" cy="1143000"/>
          </a:xfrm>
        </p:spPr>
        <p:txBody>
          <a:bodyPr/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hustoty zalidnění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143" t="1859" r="6285"/>
          <a:stretch/>
        </p:blipFill>
        <p:spPr bwMode="auto">
          <a:xfrm>
            <a:off x="827584" y="1494858"/>
            <a:ext cx="5414901" cy="449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876256" y="479715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70913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b="1" dirty="0" smtClean="0"/>
              <a:t>Spojte správně</a:t>
            </a:r>
            <a:endParaRPr lang="cs-CZ" sz="4800" b="1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899592" y="1412776"/>
            <a:ext cx="68407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latin typeface="Comic Sans MS" pitchFamily="66" charset="0"/>
              </a:rPr>
              <a:t>Keltové			</a:t>
            </a:r>
            <a:r>
              <a:rPr lang="cs-CZ" sz="3200" dirty="0">
                <a:latin typeface="Comic Sans MS" pitchFamily="66" charset="0"/>
              </a:rPr>
              <a:t>Rumuni</a:t>
            </a:r>
          </a:p>
          <a:p>
            <a:r>
              <a:rPr lang="cs-CZ" sz="3200" dirty="0" smtClean="0">
                <a:latin typeface="Comic Sans MS" pitchFamily="66" charset="0"/>
              </a:rPr>
              <a:t>				Němci</a:t>
            </a:r>
          </a:p>
          <a:p>
            <a:r>
              <a:rPr lang="cs-CZ" sz="3200" dirty="0" err="1" smtClean="0">
                <a:latin typeface="Comic Sans MS" pitchFamily="66" charset="0"/>
              </a:rPr>
              <a:t>Románi</a:t>
            </a:r>
            <a:r>
              <a:rPr lang="cs-CZ" sz="3200" dirty="0" smtClean="0">
                <a:latin typeface="Comic Sans MS" pitchFamily="66" charset="0"/>
              </a:rPr>
              <a:t>			Poláci</a:t>
            </a:r>
          </a:p>
          <a:p>
            <a:r>
              <a:rPr lang="cs-CZ" sz="3200" dirty="0" smtClean="0">
                <a:latin typeface="Comic Sans MS" pitchFamily="66" charset="0"/>
              </a:rPr>
              <a:t>				Finové</a:t>
            </a:r>
          </a:p>
          <a:p>
            <a:r>
              <a:rPr lang="cs-CZ" sz="3200" dirty="0" smtClean="0">
                <a:latin typeface="Comic Sans MS" pitchFamily="66" charset="0"/>
              </a:rPr>
              <a:t>Germáni			Irové</a:t>
            </a:r>
          </a:p>
          <a:p>
            <a:r>
              <a:rPr lang="cs-CZ" sz="3200" dirty="0" smtClean="0">
                <a:latin typeface="Comic Sans MS" pitchFamily="66" charset="0"/>
              </a:rPr>
              <a:t>				Rusové</a:t>
            </a:r>
          </a:p>
          <a:p>
            <a:r>
              <a:rPr lang="cs-CZ" sz="3200" dirty="0" smtClean="0">
                <a:latin typeface="Comic Sans MS" pitchFamily="66" charset="0"/>
              </a:rPr>
              <a:t>Slované			Angličané</a:t>
            </a:r>
          </a:p>
          <a:p>
            <a:r>
              <a:rPr lang="cs-CZ" sz="3200" dirty="0">
                <a:latin typeface="Comic Sans MS" pitchFamily="66" charset="0"/>
              </a:rPr>
              <a:t>	</a:t>
            </a:r>
            <a:r>
              <a:rPr lang="cs-CZ" sz="3200" dirty="0" smtClean="0">
                <a:latin typeface="Comic Sans MS" pitchFamily="66" charset="0"/>
              </a:rPr>
              <a:t>			Francouzi</a:t>
            </a:r>
          </a:p>
          <a:p>
            <a:r>
              <a:rPr lang="cs-CZ" sz="3200" dirty="0" err="1" smtClean="0">
                <a:latin typeface="Comic Sans MS" pitchFamily="66" charset="0"/>
              </a:rPr>
              <a:t>Ugrofinnové</a:t>
            </a:r>
            <a:r>
              <a:rPr lang="cs-CZ" sz="3200" dirty="0" smtClean="0">
                <a:latin typeface="Comic Sans MS" pitchFamily="66" charset="0"/>
              </a:rPr>
              <a:t>		Maďaři</a:t>
            </a:r>
            <a:endParaRPr lang="cs-CZ" sz="3200" dirty="0">
              <a:latin typeface="Comic Sans MS" pitchFamily="66" charset="0"/>
            </a:endParaRPr>
          </a:p>
        </p:txBody>
      </p:sp>
      <p:cxnSp>
        <p:nvCxnSpPr>
          <p:cNvPr id="6" name="Přímá spojnice se šipkou 5"/>
          <p:cNvCxnSpPr/>
          <p:nvPr/>
        </p:nvCxnSpPr>
        <p:spPr>
          <a:xfrm>
            <a:off x="2555776" y="1772816"/>
            <a:ext cx="2096616" cy="19021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>
            <a:off x="2339752" y="2825316"/>
            <a:ext cx="2312640" cy="22598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 flipV="1">
            <a:off x="2339752" y="1700808"/>
            <a:ext cx="2160240" cy="103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 flipV="1">
            <a:off x="2555776" y="2132856"/>
            <a:ext cx="2096616" cy="15420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>
            <a:off x="2523964" y="3661613"/>
            <a:ext cx="2128428" cy="10635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 flipV="1">
            <a:off x="2523964" y="2672916"/>
            <a:ext cx="2128428" cy="19802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Přímá spojnice se šipkou 25"/>
          <p:cNvCxnSpPr/>
          <p:nvPr/>
        </p:nvCxnSpPr>
        <p:spPr>
          <a:xfrm flipV="1">
            <a:off x="2555776" y="4193378"/>
            <a:ext cx="1944216" cy="5317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Přímá spojnice se šipkou 28"/>
          <p:cNvCxnSpPr/>
          <p:nvPr/>
        </p:nvCxnSpPr>
        <p:spPr>
          <a:xfrm>
            <a:off x="3275856" y="5661248"/>
            <a:ext cx="122413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Přímá spojnice se šipkou 32"/>
          <p:cNvCxnSpPr/>
          <p:nvPr/>
        </p:nvCxnSpPr>
        <p:spPr>
          <a:xfrm flipV="1">
            <a:off x="3275856" y="3212976"/>
            <a:ext cx="1376536" cy="23042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6749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620000" cy="1301006"/>
          </a:xfrm>
        </p:spPr>
        <p:txBody>
          <a:bodyPr/>
          <a:lstStyle/>
          <a:p>
            <a:pPr algn="ctr"/>
            <a:r>
              <a:rPr lang="cs-CZ" sz="4800" dirty="0" smtClean="0"/>
              <a:t>Starý kontinent stárne</a:t>
            </a:r>
            <a:endParaRPr lang="cs-CZ" sz="48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pic>
        <p:nvPicPr>
          <p:cNvPr id="5122" name="Picture 2" descr="C:\Documents and Settings\Michal\Local Settings\Temporary Internet Files\Content.IE5\XBR795SE\MP90044912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3868" y="3717032"/>
            <a:ext cx="1944216" cy="208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827584" y="1772815"/>
            <a:ext cx="70567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Je patrný pokles přirozeného přírůstku obyvatelstva. Evropa jako celek stárne. Přírůstek se drží v kladných hodnotách díky přistěhovalcům z Afriky a Asie.</a:t>
            </a:r>
            <a:endParaRPr lang="cs-CZ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297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usedství">
  <a:themeElements>
    <a:clrScheme name="Horizont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Kancelář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ousedství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328</TotalTime>
  <Words>557</Words>
  <Application>Microsoft Office PowerPoint</Application>
  <PresentationFormat>Předvádění na obrazovce (4:3)</PresentationFormat>
  <Paragraphs>66</Paragraphs>
  <Slides>10</Slides>
  <Notes>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Sousedství</vt:lpstr>
      <vt:lpstr>Evropa  obyvatelstvo</vt:lpstr>
      <vt:lpstr>Národy a jazyky</vt:lpstr>
      <vt:lpstr>Náboženství</vt:lpstr>
      <vt:lpstr>Náboženství</vt:lpstr>
      <vt:lpstr>Původní obyvatelstvo</vt:lpstr>
      <vt:lpstr>Hustota zalidnění</vt:lpstr>
      <vt:lpstr>Mapa hustoty zalidnění</vt:lpstr>
      <vt:lpstr>Spojte správně</vt:lpstr>
      <vt:lpstr>Starý kontinent stárne</vt:lpstr>
      <vt:lpstr>Zdroje informací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Evropa ochrana přírody</dc:title>
  <dc:creator>Z</dc:creator>
  <cp:lastModifiedBy>Pavel Vlček</cp:lastModifiedBy>
  <cp:revision>26</cp:revision>
  <dcterms:created xsi:type="dcterms:W3CDTF">2011-08-28T19:34:16Z</dcterms:created>
  <dcterms:modified xsi:type="dcterms:W3CDTF">2012-09-29T12:55:26Z</dcterms:modified>
</cp:coreProperties>
</file>