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8" r:id="rId4"/>
    <p:sldId id="267" r:id="rId5"/>
    <p:sldId id="269" r:id="rId6"/>
    <p:sldId id="270" r:id="rId7"/>
    <p:sldId id="264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C91"/>
    <a:srgbClr val="4D27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E8F5-3367-4FD5-99FE-6490A7257EBB}" type="datetimeFigureOut">
              <a:rPr lang="cs-CZ" smtClean="0"/>
              <a:pPr/>
              <a:t>29.9.2012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DCED-B95F-42A3-AADC-6210004AF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282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500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http://cs.wikipedia.org/wiki/N%C3%A1bo%C5%BEenstv%C3%AD_v_Evrop%C4%9B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500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500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500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500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2DCED-B95F-42A3-AADC-6210004AF02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500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>
            <a:scene3d>
              <a:camera prst="obliqueBottomLeft"/>
              <a:lightRig rig="threePt" dir="t"/>
            </a:scene3d>
          </a:bodyPr>
          <a:lstStyle>
            <a:lvl1pPr>
              <a:defRPr sz="9600">
                <a:ln w="57150">
                  <a:solidFill>
                    <a:schemeClr val="accent1">
                      <a:lumMod val="5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Comic Sans MS" pitchFamily="66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920-E63C-4166-BB8A-1285521435D9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54B3-2B47-43E7-AA3E-A8AF8099BCBB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AD5-1423-43E9-99B7-B4A55A64C284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EECA-3298-4562-B6BB-162849758428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33B-2E0E-4D58-87D1-6E79159743CE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BC68-0A7B-48B4-95A8-EF70924A59AA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98A7-3243-48A2-A3CC-20338C59DCB4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="1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4F5C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8280920" cy="365760"/>
          </a:xfrm>
        </p:spPr>
        <p:txBody>
          <a:bodyPr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8F9A-386C-4E2F-A060-BA026AAC28D4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18ED-845B-4808-ABB7-7416DD374C48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950C-ED56-492F-B452-56E2F4B3E73E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823F2A-1696-4265-B1AC-ECB9243329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5599BA-D0E3-41A5-A037-0848232DF422}" type="datetime1">
              <a:rPr lang="cs-CZ" smtClean="0"/>
              <a:pPr/>
              <a:t>29.9.2012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126560" cy="36724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3800" dirty="0" smtClean="0">
                <a:ln w="57150">
                  <a:solidFill>
                    <a:srgbClr val="4D2785"/>
                  </a:solidFill>
                </a:ln>
                <a:latin typeface="Comic Sans MS" pitchFamily="66" charset="0"/>
              </a:rPr>
              <a:t>Evropa</a:t>
            </a:r>
            <a:r>
              <a:rPr lang="cs-CZ" sz="8800" dirty="0" smtClean="0">
                <a:ln w="57150">
                  <a:solidFill>
                    <a:srgbClr val="4D2785"/>
                  </a:solidFill>
                </a:ln>
                <a:latin typeface="Comic Sans MS" pitchFamily="66" charset="0"/>
              </a:rPr>
              <a:t> </a:t>
            </a:r>
            <a:br>
              <a:rPr lang="cs-CZ" sz="8800" dirty="0" smtClean="0">
                <a:ln w="57150">
                  <a:solidFill>
                    <a:srgbClr val="4D2785"/>
                  </a:solidFill>
                </a:ln>
                <a:latin typeface="Comic Sans MS" pitchFamily="66" charset="0"/>
              </a:rPr>
            </a:br>
            <a:r>
              <a:rPr lang="cs-CZ" sz="8800" dirty="0" smtClean="0">
                <a:ln w="57150">
                  <a:solidFill>
                    <a:srgbClr val="4D2785"/>
                  </a:solidFill>
                </a:ln>
                <a:latin typeface="Comic Sans MS" pitchFamily="66" charset="0"/>
              </a:rPr>
              <a:t>hospodářství</a:t>
            </a:r>
            <a:endParaRPr lang="cs-CZ" sz="8800" dirty="0">
              <a:ln w="57150">
                <a:solidFill>
                  <a:srgbClr val="4D2785"/>
                </a:solidFill>
              </a:ln>
              <a:latin typeface="Comic Sans MS" pitchFamily="66" charset="0"/>
            </a:endParaRPr>
          </a:p>
        </p:txBody>
      </p:sp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048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642910" y="5500702"/>
            <a:ext cx="7215238" cy="1171600"/>
          </a:xfrm>
        </p:spPr>
        <p:txBody>
          <a:bodyPr>
            <a:normAutofit/>
          </a:bodyPr>
          <a:lstStyle/>
          <a:p>
            <a:pPr algn="ctr"/>
            <a:r>
              <a:rPr lang="cs-CZ" sz="2000" dirty="0"/>
              <a:t>Romana Zabořilová</a:t>
            </a:r>
          </a:p>
          <a:p>
            <a:pPr algn="ctr"/>
            <a:r>
              <a:rPr lang="cs-CZ" sz="2000" dirty="0"/>
              <a:t>ZŠ Jenišovice</a:t>
            </a:r>
          </a:p>
          <a:p>
            <a:pPr algn="ctr"/>
            <a:r>
              <a:rPr lang="cs-CZ" sz="2000" dirty="0"/>
              <a:t> </a:t>
            </a:r>
            <a:r>
              <a:rPr lang="cs-CZ" sz="2000" dirty="0" smtClean="0"/>
              <a:t>VY_32_INOVACE_010</a:t>
            </a:r>
            <a:endParaRPr lang="cs-CZ" sz="2000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065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63688" y="162880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smtClean="0"/>
              <a:t>Obrázky  – z </a:t>
            </a:r>
            <a:r>
              <a:rPr lang="cs-CZ" sz="2800" dirty="0" smtClean="0"/>
              <a:t>klipartů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34668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/>
          <a:lstStyle/>
          <a:p>
            <a:pPr algn="ctr"/>
            <a:r>
              <a:rPr lang="cs-CZ" sz="7200" dirty="0" smtClean="0"/>
              <a:t>Hospodářství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9512" y="6468576"/>
            <a:ext cx="8280920" cy="365760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51520" y="1484784"/>
            <a:ext cx="82089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rgbClr val="FF0000"/>
                </a:solidFill>
                <a:latin typeface="Comic Sans MS" pitchFamily="66" charset="0"/>
              </a:rPr>
              <a:t>Hospodářství Evropy </a:t>
            </a:r>
          </a:p>
          <a:p>
            <a:r>
              <a:rPr lang="cs-CZ" sz="2000" dirty="0" smtClean="0">
                <a:latin typeface="Comic Sans MS" pitchFamily="66" charset="0"/>
              </a:rPr>
              <a:t>Po </a:t>
            </a:r>
            <a:r>
              <a:rPr lang="cs-CZ" sz="2000" dirty="0">
                <a:latin typeface="Comic Sans MS" pitchFamily="66" charset="0"/>
              </a:rPr>
              <a:t>druhé </a:t>
            </a:r>
            <a:r>
              <a:rPr lang="cs-CZ" sz="2400" dirty="0">
                <a:latin typeface="Comic Sans MS" pitchFamily="66" charset="0"/>
              </a:rPr>
              <a:t>světové</a:t>
            </a:r>
            <a:r>
              <a:rPr lang="cs-CZ" sz="2000" dirty="0">
                <a:latin typeface="Comic Sans MS" pitchFamily="66" charset="0"/>
              </a:rPr>
              <a:t> válce byla Evropa rozdělena na dvě sféry vlivu – vliv USA a SSSR.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000" dirty="0">
                <a:latin typeface="Comic Sans MS" pitchFamily="66" charset="0"/>
              </a:rPr>
              <a:t>      </a:t>
            </a:r>
            <a:r>
              <a:rPr lang="cs-CZ" sz="2200" dirty="0">
                <a:latin typeface="Comic Sans MS" pitchFamily="66" charset="0"/>
              </a:rPr>
              <a:t>  </a:t>
            </a:r>
            <a:r>
              <a:rPr lang="cs-CZ" sz="2200" b="1" u="sng" dirty="0">
                <a:solidFill>
                  <a:srgbClr val="FF0000"/>
                </a:solidFill>
                <a:latin typeface="Comic Sans MS" pitchFamily="66" charset="0"/>
              </a:rPr>
              <a:t>Státy západní Evropy </a:t>
            </a:r>
            <a:r>
              <a:rPr lang="cs-CZ" sz="2200" dirty="0">
                <a:latin typeface="Comic Sans MS" pitchFamily="66" charset="0"/>
              </a:rPr>
              <a:t>(vliv USA) směřovaly k rychlé obnově ekonomiky a k tržnímu hospodářství – zvyšovala se produkce, zaváděly se nové technologie, rostl obchod a služby.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200" dirty="0">
                <a:latin typeface="Comic Sans MS" pitchFamily="66" charset="0"/>
              </a:rPr>
              <a:t>      </a:t>
            </a:r>
            <a:r>
              <a:rPr lang="cs-CZ" sz="2200" b="1" u="sng" dirty="0">
                <a:solidFill>
                  <a:srgbClr val="FF0000"/>
                </a:solidFill>
                <a:latin typeface="Comic Sans MS" pitchFamily="66" charset="0"/>
              </a:rPr>
              <a:t>Státy východní Evropy </a:t>
            </a:r>
            <a:r>
              <a:rPr lang="cs-CZ" sz="2200" dirty="0">
                <a:latin typeface="Comic Sans MS" pitchFamily="66" charset="0"/>
              </a:rPr>
              <a:t>(pod vlivem SSSR) zavedly centrálně řízenou ekonomiku. Začaly se zaměřovat na těžký průmysl a zbrojařství. K obchodu docházelo převážně v rámci RVHP. Státy ztrácely konkurenceschopnost. V 90. letech po pádu komunismu dochází k obratu k tržní ekonomice a postupnému růstu ekonomik</a:t>
            </a:r>
            <a:r>
              <a:rPr lang="cs-CZ" sz="2200" dirty="0" smtClean="0">
                <a:latin typeface="Comic Sans MS" pitchFamily="66" charset="0"/>
              </a:rPr>
              <a:t>.</a:t>
            </a:r>
            <a:endParaRPr lang="cs-CZ" sz="2200" dirty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5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/>
          <a:lstStyle/>
          <a:p>
            <a:pPr algn="ctr"/>
            <a:r>
              <a:rPr lang="cs-CZ" sz="7200" dirty="0"/>
              <a:t>P</a:t>
            </a:r>
            <a:r>
              <a:rPr lang="cs-CZ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odmínky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9512" y="6468576"/>
            <a:ext cx="8280920" cy="365760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340768"/>
            <a:ext cx="89644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u="sng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Evropa </a:t>
            </a:r>
            <a:r>
              <a:rPr lang="cs-CZ" sz="32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– </a:t>
            </a:r>
          </a:p>
          <a:p>
            <a:pPr>
              <a:lnSpc>
                <a:spcPct val="150000"/>
              </a:lnSpc>
            </a:pPr>
            <a:r>
              <a:rPr lang="cs-CZ" sz="32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cs-CZ" sz="32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cs-CZ" sz="28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mírné podnebné pásmo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cs-CZ" sz="28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	vhodné podmínky pro zemědělství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cs-CZ" sz="28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	hospodářsky nejvyspělejší světadíl</a:t>
            </a:r>
          </a:p>
        </p:txBody>
      </p:sp>
      <p:pic>
        <p:nvPicPr>
          <p:cNvPr id="5" name="Picture 2" descr="C:\Documents and Settings\Michal\Local Settings\Temporary Internet Files\Content.IE5\OTMJ4D6J\MP9004022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135" y="4290595"/>
            <a:ext cx="2520280" cy="20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Michal\Local Settings\Temporary Internet Files\Content.IE5\XBR795SE\MP9001444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754" y="4295423"/>
            <a:ext cx="3039713" cy="20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2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2" y="-29886"/>
            <a:ext cx="8712968" cy="1052736"/>
          </a:xfrm>
        </p:spPr>
        <p:txBody>
          <a:bodyPr/>
          <a:lstStyle/>
          <a:p>
            <a:pPr algn="ctr"/>
            <a:r>
              <a:rPr lang="cs-CZ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Zemědělství</a:t>
            </a:r>
            <a:endParaRPr lang="cs-CZ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3" y="6492240"/>
            <a:ext cx="8280920" cy="365760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2" y="1241757"/>
            <a:ext cx="7632849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Zemědělství většiny zemí Evropy je na vysoké úrovni. Vyznačuje se vysokou intenzitou, mechanizací a chemizací.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Jako celek vyniká v pěstování obilovin, brambor, cukrovky a vinné révy.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Vyspělá je živočišná výroba a dřevozpracující průmysl.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Evropské zemědělství můžeme dělit do několika typů:</a:t>
            </a:r>
            <a:endParaRPr kumimoji="0" lang="cs-CZ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Středomořský (jih Evropy)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Mlékárenský (Severní Evropa a Británie)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Alpský, Smíšený (Střední Evropa, část Itálie, Francie)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Rostlinný (východní Evropa)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Pastevecký (Sever Skandinávie)</a:t>
            </a:r>
            <a:endParaRPr kumimoji="0" lang="cs-CZ" sz="6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6" name="Picture 2" descr="C:\Documents and Settings\Michal\Local Settings\Temporary Internet Files\Content.IE5\1S07DHGD\MC9003119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45604"/>
            <a:ext cx="1828800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chal\Local Settings\Temporary Internet Files\Content.IE5\XBR795SE\MP90043326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5480" y="4725144"/>
            <a:ext cx="2670819" cy="17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1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/>
          <a:lstStyle/>
          <a:p>
            <a:pPr algn="ctr"/>
            <a:r>
              <a:rPr lang="cs-CZ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Zemědělství rostliny</a:t>
            </a:r>
            <a:endParaRPr lang="cs-CZ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3" y="6492240"/>
            <a:ext cx="8280920" cy="365760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3" y="1412776"/>
            <a:ext cx="7972503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Nejrozšířenějšími</a:t>
            </a:r>
            <a:r>
              <a:rPr kumimoji="0" lang="cs-CZ" b="1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</a:rPr>
              <a:t> plodinami jsou: ( v mírném pásu)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obilniny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rambory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  <a:latin typeface="Comic Sans MS" pitchFamily="66" charset="0"/>
              </a:rPr>
              <a:t>řepa cukrovka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voce a zelenina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cs-CZ" sz="3200" b="1" dirty="0" smtClean="0">
                <a:solidFill>
                  <a:srgbClr val="FF0000"/>
                </a:solidFill>
                <a:latin typeface="Comic Sans MS" pitchFamily="66" charset="0"/>
              </a:rPr>
              <a:t>		</a:t>
            </a:r>
            <a:r>
              <a:rPr lang="cs-CZ" sz="2000" b="1" dirty="0" smtClean="0">
                <a:latin typeface="Comic Sans MS" pitchFamily="66" charset="0"/>
              </a:rPr>
              <a:t>( v subtropickém pásu)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citrusové plody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cs-CZ" sz="3200" b="1" dirty="0" smtClean="0">
                <a:solidFill>
                  <a:srgbClr val="FF0000"/>
                </a:solidFill>
                <a:latin typeface="Comic Sans MS" pitchFamily="66" charset="0"/>
              </a:rPr>
              <a:t>livy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tabák</a:t>
            </a:r>
          </a:p>
        </p:txBody>
      </p:sp>
      <p:pic>
        <p:nvPicPr>
          <p:cNvPr id="4099" name="Picture 3" descr="C:\Documents and Settings\Michal\Local Settings\Temporary Internet Files\Content.IE5\XBR795SE\MP90043284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1408685" cy="21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Michal\Local Settings\Temporary Internet Files\Content.IE5\SRT7YEBP\MP90017794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669" y="1988840"/>
            <a:ext cx="2036464" cy="135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Michal\Local Settings\Temporary Internet Files\Content.IE5\1S07DHGD\MP90043312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665" y="4689041"/>
            <a:ext cx="1850334" cy="13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3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9396536" cy="1143000"/>
          </a:xfrm>
        </p:spPr>
        <p:txBody>
          <a:bodyPr/>
          <a:lstStyle/>
          <a:p>
            <a:pPr algn="ctr"/>
            <a:r>
              <a:rPr lang="cs-CZ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Zemědělství živočichové</a:t>
            </a:r>
            <a:endParaRPr lang="cs-CZ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3" y="6492240"/>
            <a:ext cx="8280920" cy="365760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61933" y="1412776"/>
            <a:ext cx="66423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omic Sans MS" pitchFamily="66" charset="0"/>
              </a:rPr>
              <a:t>V </a:t>
            </a:r>
            <a:r>
              <a:rPr lang="cs-CZ" sz="2000" b="1" u="sng" dirty="0">
                <a:solidFill>
                  <a:srgbClr val="00B050"/>
                </a:solidFill>
                <a:latin typeface="Comic Sans MS" pitchFamily="66" charset="0"/>
              </a:rPr>
              <a:t>severských</a:t>
            </a:r>
            <a:r>
              <a:rPr lang="cs-CZ" sz="2000" dirty="0">
                <a:latin typeface="Comic Sans MS" pitchFamily="66" charset="0"/>
              </a:rPr>
              <a:t> zemích </a:t>
            </a:r>
            <a:r>
              <a:rPr lang="cs-CZ" sz="2000" dirty="0" smtClean="0">
                <a:latin typeface="Comic Sans MS" pitchFamily="66" charset="0"/>
              </a:rPr>
              <a:t>je nejdůležitějším domácím </a:t>
            </a:r>
            <a:r>
              <a:rPr lang="pt-BR" sz="2000" dirty="0" smtClean="0">
                <a:latin typeface="Comic Sans MS" pitchFamily="66" charset="0"/>
              </a:rPr>
              <a:t>zvířetem </a:t>
            </a:r>
            <a:r>
              <a:rPr lang="pt-BR" sz="2000" b="1" u="sng" dirty="0">
                <a:solidFill>
                  <a:srgbClr val="FF0000"/>
                </a:solidFill>
                <a:latin typeface="Comic Sans MS" pitchFamily="66" charset="0"/>
              </a:rPr>
              <a:t>sob</a:t>
            </a:r>
            <a:r>
              <a:rPr lang="pt-BR" sz="2000" dirty="0">
                <a:latin typeface="Comic Sans MS" pitchFamily="66" charset="0"/>
              </a:rPr>
              <a:t>. Pro </a:t>
            </a:r>
            <a:r>
              <a:rPr lang="pt-BR" sz="2000" b="1" u="sng" dirty="0">
                <a:solidFill>
                  <a:srgbClr val="00B050"/>
                </a:solidFill>
                <a:latin typeface="Comic Sans MS" pitchFamily="66" charset="0"/>
              </a:rPr>
              <a:t>Francii </a:t>
            </a:r>
            <a:r>
              <a:rPr lang="pt-BR" sz="2000" b="1" u="sng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cs-CZ" sz="2000" b="1" u="sng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pl-PL" sz="2000" b="1" u="sng" dirty="0" smtClean="0">
                <a:solidFill>
                  <a:srgbClr val="00B050"/>
                </a:solidFill>
                <a:latin typeface="Comic Sans MS" pitchFamily="66" charset="0"/>
              </a:rPr>
              <a:t>Alpské </a:t>
            </a:r>
            <a:r>
              <a:rPr lang="pl-PL" sz="2000" dirty="0">
                <a:latin typeface="Comic Sans MS" pitchFamily="66" charset="0"/>
              </a:rPr>
              <a:t>oblasti je to </a:t>
            </a:r>
            <a:r>
              <a:rPr lang="pl-PL" sz="2000" b="1" u="sng" dirty="0" smtClean="0">
                <a:solidFill>
                  <a:srgbClr val="FF0000"/>
                </a:solidFill>
                <a:latin typeface="Comic Sans MS" pitchFamily="66" charset="0"/>
              </a:rPr>
              <a:t>skot</a:t>
            </a:r>
            <a:r>
              <a:rPr lang="pl-PL" sz="2000" dirty="0" smtClean="0">
                <a:latin typeface="Comic Sans MS" pitchFamily="66" charset="0"/>
              </a:rPr>
              <a:t>. </a:t>
            </a:r>
            <a:r>
              <a:rPr lang="cs-CZ" sz="2000" dirty="0" smtClean="0">
                <a:latin typeface="Comic Sans MS" pitchFamily="66" charset="0"/>
              </a:rPr>
              <a:t>Na </a:t>
            </a:r>
            <a:r>
              <a:rPr lang="cs-CZ" sz="2000" b="1" u="sng" dirty="0">
                <a:solidFill>
                  <a:srgbClr val="00B050"/>
                </a:solidFill>
                <a:latin typeface="Comic Sans MS" pitchFamily="66" charset="0"/>
              </a:rPr>
              <a:t>Britských ostrovech </a:t>
            </a:r>
            <a:r>
              <a:rPr lang="cs-CZ" sz="2000" dirty="0" smtClean="0">
                <a:latin typeface="Comic Sans MS" pitchFamily="66" charset="0"/>
              </a:rPr>
              <a:t>se chovají </a:t>
            </a:r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ovce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b="1" u="sng" dirty="0" smtClean="0">
                <a:solidFill>
                  <a:srgbClr val="00B050"/>
                </a:solidFill>
                <a:latin typeface="Comic Sans MS" pitchFamily="66" charset="0"/>
              </a:rPr>
              <a:t>Střední </a:t>
            </a:r>
            <a:r>
              <a:rPr lang="cs-CZ" sz="2000" dirty="0" smtClean="0">
                <a:latin typeface="Comic Sans MS" pitchFamily="66" charset="0"/>
              </a:rPr>
              <a:t>Evropa </a:t>
            </a:r>
            <a:r>
              <a:rPr lang="cs-CZ" sz="2000" dirty="0">
                <a:latin typeface="Comic Sans MS" pitchFamily="66" charset="0"/>
              </a:rPr>
              <a:t>dává </a:t>
            </a:r>
            <a:r>
              <a:rPr lang="cs-CZ" sz="2000" dirty="0" smtClean="0">
                <a:latin typeface="Comic Sans MS" pitchFamily="66" charset="0"/>
              </a:rPr>
              <a:t>přednost chovu </a:t>
            </a:r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prasat</a:t>
            </a:r>
            <a:r>
              <a:rPr lang="cs-CZ" sz="2000" dirty="0">
                <a:latin typeface="Comic Sans MS" pitchFamily="66" charset="0"/>
              </a:rPr>
              <a:t>. Na </a:t>
            </a:r>
            <a:r>
              <a:rPr lang="cs-CZ" sz="2000" b="1" u="sng" dirty="0">
                <a:solidFill>
                  <a:srgbClr val="00B050"/>
                </a:solidFill>
                <a:latin typeface="Comic Sans MS" pitchFamily="66" charset="0"/>
              </a:rPr>
              <a:t>Balkáně </a:t>
            </a:r>
            <a:r>
              <a:rPr lang="cs-CZ" sz="2000" dirty="0">
                <a:latin typeface="Comic Sans MS" pitchFamily="66" charset="0"/>
              </a:rPr>
              <a:t>najdeme </a:t>
            </a:r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osly</a:t>
            </a:r>
            <a:r>
              <a:rPr lang="cs-CZ" sz="2000" dirty="0">
                <a:latin typeface="Comic Sans MS" pitchFamily="66" charset="0"/>
              </a:rPr>
              <a:t>, ve </a:t>
            </a:r>
            <a:r>
              <a:rPr lang="cs-CZ" sz="2000" b="1" u="sng" dirty="0">
                <a:solidFill>
                  <a:srgbClr val="00B050"/>
                </a:solidFill>
                <a:latin typeface="Comic Sans MS" pitchFamily="66" charset="0"/>
              </a:rPr>
              <a:t>Středomoří</a:t>
            </a:r>
            <a:r>
              <a:rPr lang="cs-CZ" sz="2000" dirty="0">
                <a:latin typeface="Comic Sans MS" pitchFamily="66" charset="0"/>
              </a:rPr>
              <a:t> se chovají </a:t>
            </a:r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kozy</a:t>
            </a:r>
            <a:r>
              <a:rPr lang="cs-CZ" sz="2000" dirty="0">
                <a:latin typeface="Comic Sans MS" pitchFamily="66" charset="0"/>
              </a:rPr>
              <a:t>. Evropa </a:t>
            </a:r>
            <a:r>
              <a:rPr lang="cs-CZ" sz="2000" b="1" u="sng" dirty="0" smtClean="0">
                <a:solidFill>
                  <a:srgbClr val="00B050"/>
                </a:solidFill>
                <a:latin typeface="Comic Sans MS" pitchFamily="66" charset="0"/>
              </a:rPr>
              <a:t>Východní</a:t>
            </a:r>
            <a:r>
              <a:rPr lang="cs-CZ" sz="2000" dirty="0" smtClean="0">
                <a:latin typeface="Comic Sans MS" pitchFamily="66" charset="0"/>
              </a:rPr>
              <a:t> nemá </a:t>
            </a:r>
            <a:r>
              <a:rPr lang="cs-CZ" sz="2000" dirty="0">
                <a:latin typeface="Comic Sans MS" pitchFamily="66" charset="0"/>
              </a:rPr>
              <a:t>příliš intenzivní chov, najdeme zde spíše malá hospodářství s různými </a:t>
            </a:r>
            <a:r>
              <a:rPr lang="cs-CZ" sz="2000" dirty="0" smtClean="0">
                <a:latin typeface="Comic Sans MS" pitchFamily="66" charset="0"/>
              </a:rPr>
              <a:t>domácími zvířaty</a:t>
            </a:r>
            <a:r>
              <a:rPr lang="cs-CZ" sz="2000" dirty="0">
                <a:latin typeface="Comic Sans MS" pitchFamily="66" charset="0"/>
              </a:rPr>
              <a:t>. Chov </a:t>
            </a:r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drůbeže</a:t>
            </a:r>
            <a:r>
              <a:rPr lang="cs-CZ" sz="2000" dirty="0">
                <a:latin typeface="Comic Sans MS" pitchFamily="66" charset="0"/>
              </a:rPr>
              <a:t> je rozšířen po celém kontinentě, </a:t>
            </a:r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rybolov</a:t>
            </a:r>
            <a:r>
              <a:rPr lang="cs-CZ" sz="2000" dirty="0">
                <a:latin typeface="Comic Sans MS" pitchFamily="66" charset="0"/>
              </a:rPr>
              <a:t> prakticky také. Dříve </a:t>
            </a:r>
            <a:r>
              <a:rPr lang="cs-CZ" sz="2000" dirty="0" smtClean="0">
                <a:latin typeface="Comic Sans MS" pitchFamily="66" charset="0"/>
              </a:rPr>
              <a:t>velmi rozšířený </a:t>
            </a:r>
            <a:r>
              <a:rPr lang="cs-CZ" sz="2000" dirty="0">
                <a:latin typeface="Comic Sans MS" pitchFamily="66" charset="0"/>
              </a:rPr>
              <a:t>chov </a:t>
            </a:r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koní</a:t>
            </a:r>
            <a:r>
              <a:rPr lang="cs-CZ" sz="2000" dirty="0">
                <a:latin typeface="Comic Sans MS" pitchFamily="66" charset="0"/>
              </a:rPr>
              <a:t> se nyní omezuje především na koně závodní (Velká Británie) či </a:t>
            </a:r>
            <a:r>
              <a:rPr lang="cs-CZ" sz="2000" dirty="0" smtClean="0">
                <a:latin typeface="Comic Sans MS" pitchFamily="66" charset="0"/>
              </a:rPr>
              <a:t>něčím výjimečné </a:t>
            </a:r>
            <a:r>
              <a:rPr lang="cs-CZ" sz="2000" dirty="0">
                <a:latin typeface="Comic Sans MS" pitchFamily="66" charset="0"/>
              </a:rPr>
              <a:t>(ČR Kladruby). Chov </a:t>
            </a:r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včel</a:t>
            </a:r>
            <a:r>
              <a:rPr lang="cs-CZ" sz="2000" dirty="0">
                <a:latin typeface="Comic Sans MS" pitchFamily="66" charset="0"/>
              </a:rPr>
              <a:t> je v poslední době ohrožen nemocemi a škůdci. Klesá </a:t>
            </a:r>
            <a:r>
              <a:rPr lang="cs-CZ" sz="2000" dirty="0" smtClean="0">
                <a:latin typeface="Comic Sans MS" pitchFamily="66" charset="0"/>
              </a:rPr>
              <a:t>i chov </a:t>
            </a:r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králíků</a:t>
            </a:r>
            <a:r>
              <a:rPr lang="cs-CZ" sz="2000" dirty="0">
                <a:latin typeface="Comic Sans MS" pitchFamily="66" charset="0"/>
              </a:rPr>
              <a:t>. Lov divokých zvířat je omezen (zajíci), spíše se využívá chov v oborách (daňci</a:t>
            </a:r>
            <a:r>
              <a:rPr lang="cs-CZ" sz="2000" dirty="0" smtClean="0">
                <a:latin typeface="Comic Sans MS" pitchFamily="66" charset="0"/>
              </a:rPr>
              <a:t>). Úspěšně </a:t>
            </a:r>
            <a:r>
              <a:rPr lang="cs-CZ" sz="2000" dirty="0">
                <a:latin typeface="Comic Sans MS" pitchFamily="66" charset="0"/>
              </a:rPr>
              <a:t>se zavádí chov exotických zvířat např. pštrosů. Evropané jsou hrdí na své </a:t>
            </a:r>
            <a:r>
              <a:rPr lang="cs-CZ" sz="2000" dirty="0" smtClean="0">
                <a:latin typeface="Comic Sans MS" pitchFamily="66" charset="0"/>
              </a:rPr>
              <a:t>vyhlášené chovy </a:t>
            </a:r>
            <a:r>
              <a:rPr lang="cs-CZ" sz="2000" dirty="0">
                <a:latin typeface="Comic Sans MS" pitchFamily="66" charset="0"/>
              </a:rPr>
              <a:t>(např. </a:t>
            </a:r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český kapr</a:t>
            </a:r>
            <a:r>
              <a:rPr lang="cs-CZ" sz="2000" dirty="0">
                <a:latin typeface="Comic Sans MS" pitchFamily="66" charset="0"/>
              </a:rPr>
              <a:t>).</a:t>
            </a:r>
          </a:p>
        </p:txBody>
      </p:sp>
      <p:pic>
        <p:nvPicPr>
          <p:cNvPr id="6146" name="Picture 2" descr="C:\Documents and Settings\Michal\Local Settings\Temporary Internet Files\Content.IE5\XBR795SE\MP9004386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7652" y="1268760"/>
            <a:ext cx="1696796" cy="25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Michal\Local Settings\Temporary Internet Files\Content.IE5\1S07DHGD\MP900262668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49" r="34049"/>
          <a:stretch/>
        </p:blipFill>
        <p:spPr bwMode="auto">
          <a:xfrm>
            <a:off x="6880754" y="4710726"/>
            <a:ext cx="2046287" cy="171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ichal\Local Settings\Temporary Internet Files\Content.IE5\OTMJ4D6J\MP900178658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65"/>
          <a:stretch/>
        </p:blipFill>
        <p:spPr bwMode="auto">
          <a:xfrm>
            <a:off x="6727371" y="3140968"/>
            <a:ext cx="2353054" cy="18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86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712968" cy="1143000"/>
          </a:xfrm>
        </p:spPr>
        <p:txBody>
          <a:bodyPr/>
          <a:lstStyle/>
          <a:p>
            <a:pPr algn="ctr"/>
            <a:r>
              <a:rPr lang="cs-CZ" sz="6600" dirty="0"/>
              <a:t>P</a:t>
            </a:r>
            <a:r>
              <a:rPr lang="cs-CZ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růmysl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5122" name="Picture 2" descr="C:\Documents and Settings\Michal\Local Settings\Temporary Internet Files\Content.IE5\OTMJ4D6J\MC900441736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71400"/>
            <a:ext cx="1844426" cy="18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Michal\Local Settings\Temporary Internet Files\Content.IE5\XBR795SE\MP90040492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21088"/>
            <a:ext cx="1467943" cy="104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9512" y="1074102"/>
            <a:ext cx="820891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1/3 veškeré průmyslové výroby světa pochází z Evropy.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Rozvinuta jsou všechna průmyslová odvětví.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Comic Sans MS" pitchFamily="66" charset="0"/>
              </a:rPr>
              <a:t>D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ynamicky se rozvíjí energetika, moderní technologie a chemie.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Evropa je také značným producentem i konzumentem energie.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Více jak 60% energie vyrábí tepelné elektrárny, jaderné 28%, vodní 10%.</a:t>
            </a:r>
            <a:endParaRPr kumimoji="0" lang="cs-CZ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Hutnictví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Evropy pokrývá 1/3 světové produkce.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(Německo, Itálie, Ukrajina a Rusko)</a:t>
            </a:r>
            <a:endParaRPr kumimoji="0" lang="cs-CZ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Ve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strojírenství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má významné postavení automobilismus (Peugeot, Citroen, Seat, BMW, SAAB, Volvo, Volkswagen, Škoda, Renault, Man, Iveco…).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Dále elektronický a elektrotechnický sektor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(Itálie, Francie – Thomson, Nizozemí – Philips, Finsko – Nokia).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Většina podniků se nachází v rozvojových osách. Významným podnikem je francouzský Airbus - letecký průmysl.</a:t>
            </a:r>
            <a:endParaRPr kumimoji="0" lang="cs-CZ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V 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chemickém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průmyslu je důležitá výroba plastů, vláken, kaučuku a zpracování ropy – petrochemie a farmaceutický průmysl. Velmocí je Německo.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Spotřební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průmysl (textilní, obuvnický aj.) se orientuje na výrobky vysoké kvality vzhledem k 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zaplavenosti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trhu levným dovozem z Asie.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Vyspělým je také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potravinářský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průmysl – na světové produkci se podílí 50%.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Dřevozpracující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pr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rPr>
              <a:t>. - nábytkářství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– Skandinávie, Itálie</a:t>
            </a:r>
            <a:endParaRPr kumimoji="0" lang="cs-CZ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5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ichal\Local Settings\Temporary Internet Files\Content.IE5\1S07DHGD\MP90018074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5" t="-812" r="15489" b="10424"/>
          <a:stretch/>
        </p:blipFill>
        <p:spPr bwMode="auto">
          <a:xfrm>
            <a:off x="7092280" y="620688"/>
            <a:ext cx="1972918" cy="193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712968" cy="1143000"/>
          </a:xfrm>
        </p:spPr>
        <p:txBody>
          <a:bodyPr/>
          <a:lstStyle/>
          <a:p>
            <a:pPr algn="ctr"/>
            <a:r>
              <a:rPr lang="cs-CZ" sz="6600" dirty="0" smtClean="0"/>
              <a:t>Nerostné suroviny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1268760"/>
            <a:ext cx="69127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Comic Sans MS" pitchFamily="66" charset="0"/>
              </a:rPr>
              <a:t>Nerostné suroviny nestačí pokrýt spotřebu Evropy a tak se musí dovážet. 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latin typeface="Comic Sans MS" pitchFamily="66" charset="0"/>
              </a:rPr>
              <a:t>Uhlí</a:t>
            </a:r>
            <a:r>
              <a:rPr lang="cs-CZ" dirty="0" smtClean="0">
                <a:latin typeface="Comic Sans MS" pitchFamily="66" charset="0"/>
              </a:rPr>
              <a:t> - </a:t>
            </a:r>
            <a:r>
              <a:rPr lang="cs-CZ" dirty="0">
                <a:latin typeface="Comic Sans MS" pitchFamily="66" charset="0"/>
              </a:rPr>
              <a:t>Rusko a </a:t>
            </a:r>
            <a:r>
              <a:rPr lang="cs-CZ" dirty="0" smtClean="0">
                <a:latin typeface="Comic Sans MS" pitchFamily="66" charset="0"/>
              </a:rPr>
              <a:t>Ukrajina, </a:t>
            </a:r>
            <a:r>
              <a:rPr lang="cs-CZ" dirty="0">
                <a:latin typeface="Comic Sans MS" pitchFamily="66" charset="0"/>
              </a:rPr>
              <a:t>Polsko, </a:t>
            </a:r>
            <a:r>
              <a:rPr lang="cs-CZ" dirty="0" smtClean="0">
                <a:latin typeface="Comic Sans MS" pitchFamily="66" charset="0"/>
              </a:rPr>
              <a:t>Ostravsko, </a:t>
            </a:r>
            <a:r>
              <a:rPr lang="cs-CZ" dirty="0">
                <a:latin typeface="Comic Sans MS" pitchFamily="66" charset="0"/>
              </a:rPr>
              <a:t>německém Porúří, v severní Francii a ve </a:t>
            </a:r>
            <a:r>
              <a:rPr lang="cs-CZ" dirty="0" smtClean="0">
                <a:latin typeface="Comic Sans MS" pitchFamily="66" charset="0"/>
              </a:rPr>
              <a:t>Velké Británii.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cs-CZ" sz="2400" b="1" u="sng" dirty="0" smtClean="0">
                <a:solidFill>
                  <a:srgbClr val="FF0000"/>
                </a:solidFill>
                <a:latin typeface="Comic Sans MS" pitchFamily="66" charset="0"/>
              </a:rPr>
              <a:t>opa </a:t>
            </a:r>
            <a:r>
              <a:rPr lang="cs-CZ" sz="2400" b="1" u="sng" dirty="0">
                <a:solidFill>
                  <a:srgbClr val="FF0000"/>
                </a:solidFill>
                <a:latin typeface="Comic Sans MS" pitchFamily="66" charset="0"/>
              </a:rPr>
              <a:t>a zemní </a:t>
            </a:r>
            <a:r>
              <a:rPr lang="cs-CZ" sz="2400" b="1" u="sng" dirty="0" smtClean="0">
                <a:solidFill>
                  <a:srgbClr val="FF0000"/>
                </a:solidFill>
                <a:latin typeface="Comic Sans MS" pitchFamily="66" charset="0"/>
              </a:rPr>
              <a:t>plyn </a:t>
            </a:r>
            <a:r>
              <a:rPr lang="cs-CZ" dirty="0" smtClean="0">
                <a:latin typeface="Comic Sans MS" pitchFamily="66" charset="0"/>
              </a:rPr>
              <a:t>Těží </a:t>
            </a:r>
            <a:r>
              <a:rPr lang="cs-CZ" dirty="0">
                <a:latin typeface="Comic Sans MS" pitchFamily="66" charset="0"/>
              </a:rPr>
              <a:t>se nyní nejvíce z mělkého šelfu v Severním</a:t>
            </a:r>
          </a:p>
          <a:p>
            <a:r>
              <a:rPr lang="pl-PL" dirty="0">
                <a:latin typeface="Comic Sans MS" pitchFamily="66" charset="0"/>
              </a:rPr>
              <a:t>moři. Dále je těžba i v Rusku a Rumunsku, v ČR </a:t>
            </a:r>
            <a:r>
              <a:rPr lang="pl-PL" dirty="0" smtClean="0">
                <a:latin typeface="Comic Sans MS" pitchFamily="66" charset="0"/>
              </a:rPr>
              <a:t>na </a:t>
            </a:r>
            <a:r>
              <a:rPr lang="cs-CZ" dirty="0" smtClean="0">
                <a:latin typeface="Comic Sans MS" pitchFamily="66" charset="0"/>
              </a:rPr>
              <a:t>Břeclavsku</a:t>
            </a:r>
            <a:r>
              <a:rPr lang="cs-CZ" dirty="0">
                <a:latin typeface="Comic Sans MS" pitchFamily="66" charset="0"/>
              </a:rPr>
              <a:t>. </a:t>
            </a:r>
            <a:r>
              <a:rPr lang="cs-CZ" dirty="0" smtClean="0">
                <a:latin typeface="Comic Sans MS" pitchFamily="66" charset="0"/>
              </a:rPr>
              <a:t>Evropské země musí ropu dovážet.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omic Sans MS" pitchFamily="66" charset="0"/>
              </a:rPr>
              <a:t>Ž</a:t>
            </a:r>
            <a:r>
              <a:rPr lang="cs-CZ" sz="2400" b="1" u="sng" dirty="0" smtClean="0">
                <a:solidFill>
                  <a:srgbClr val="FF0000"/>
                </a:solidFill>
                <a:latin typeface="Comic Sans MS" pitchFamily="66" charset="0"/>
              </a:rPr>
              <a:t>elezná ruda </a:t>
            </a:r>
            <a:r>
              <a:rPr lang="cs-CZ" dirty="0" smtClean="0">
                <a:latin typeface="Comic Sans MS" pitchFamily="66" charset="0"/>
              </a:rPr>
              <a:t>– Rusko, Ukrajina, nejkvalitnější – Švédsko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latin typeface="Comic Sans MS" pitchFamily="66" charset="0"/>
              </a:rPr>
              <a:t>Barevné kovy</a:t>
            </a:r>
            <a:r>
              <a:rPr lang="cs-CZ" dirty="0" smtClean="0">
                <a:latin typeface="Comic Sans MS" pitchFamily="66" charset="0"/>
              </a:rPr>
              <a:t> - </a:t>
            </a:r>
            <a:r>
              <a:rPr lang="cs-CZ" b="1" dirty="0">
                <a:solidFill>
                  <a:srgbClr val="00B050"/>
                </a:solidFill>
                <a:latin typeface="Comic Sans MS" pitchFamily="66" charset="0"/>
              </a:rPr>
              <a:t>Bauxit</a:t>
            </a:r>
            <a:r>
              <a:rPr lang="cs-CZ" dirty="0">
                <a:latin typeface="Comic Sans MS" pitchFamily="66" charset="0"/>
              </a:rPr>
              <a:t> se těží v Maďarsku. Významná ložiska </a:t>
            </a:r>
            <a:r>
              <a:rPr lang="cs-CZ" b="1" dirty="0">
                <a:solidFill>
                  <a:srgbClr val="00B050"/>
                </a:solidFill>
                <a:latin typeface="Comic Sans MS" pitchFamily="66" charset="0"/>
              </a:rPr>
              <a:t>rtutí</a:t>
            </a:r>
            <a:r>
              <a:rPr lang="cs-CZ" dirty="0">
                <a:latin typeface="Comic Sans MS" pitchFamily="66" charset="0"/>
              </a:rPr>
              <a:t> jsou ve Španělsku. </a:t>
            </a:r>
            <a:r>
              <a:rPr lang="cs-CZ" b="1" dirty="0">
                <a:solidFill>
                  <a:srgbClr val="00B050"/>
                </a:solidFill>
                <a:latin typeface="Comic Sans MS" pitchFamily="66" charset="0"/>
              </a:rPr>
              <a:t>Olovo, zinek, </a:t>
            </a:r>
            <a:r>
              <a:rPr lang="cs-CZ" b="1" dirty="0" smtClean="0">
                <a:solidFill>
                  <a:srgbClr val="00B050"/>
                </a:solidFill>
                <a:latin typeface="Comic Sans MS" pitchFamily="66" charset="0"/>
              </a:rPr>
              <a:t>mangan </a:t>
            </a:r>
            <a:r>
              <a:rPr lang="es-ES" b="1" dirty="0" smtClean="0">
                <a:solidFill>
                  <a:srgbClr val="00B050"/>
                </a:solidFill>
                <a:latin typeface="Comic Sans MS" pitchFamily="66" charset="0"/>
              </a:rPr>
              <a:t>a </a:t>
            </a:r>
            <a:r>
              <a:rPr lang="es-ES" b="1" dirty="0">
                <a:solidFill>
                  <a:srgbClr val="00B050"/>
                </a:solidFill>
                <a:latin typeface="Comic Sans MS" pitchFamily="66" charset="0"/>
              </a:rPr>
              <a:t>měď </a:t>
            </a:r>
            <a:r>
              <a:rPr lang="es-ES" dirty="0">
                <a:latin typeface="Comic Sans MS" pitchFamily="66" charset="0"/>
              </a:rPr>
              <a:t>se těží ve Středomoří a ve Skandinávii</a:t>
            </a:r>
            <a:r>
              <a:rPr lang="es-ES" dirty="0" smtClean="0">
                <a:latin typeface="Comic Sans MS" pitchFamily="66" charset="0"/>
              </a:rPr>
              <a:t>.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sz="2400" b="1" u="sng" dirty="0">
                <a:solidFill>
                  <a:srgbClr val="FF0000"/>
                </a:solidFill>
                <a:latin typeface="Comic Sans MS" pitchFamily="66" charset="0"/>
              </a:rPr>
              <a:t>Drahé </a:t>
            </a:r>
            <a:r>
              <a:rPr lang="cs-CZ" sz="2400" b="1" u="sng" dirty="0" smtClean="0">
                <a:solidFill>
                  <a:srgbClr val="FF0000"/>
                </a:solidFill>
                <a:latin typeface="Comic Sans MS" pitchFamily="66" charset="0"/>
              </a:rPr>
              <a:t>kovy </a:t>
            </a:r>
            <a:r>
              <a:rPr lang="cs-CZ" dirty="0" smtClean="0">
                <a:latin typeface="Comic Sans MS" pitchFamily="66" charset="0"/>
              </a:rPr>
              <a:t>– ložiska zlata </a:t>
            </a:r>
            <a:r>
              <a:rPr lang="cs-CZ" dirty="0">
                <a:latin typeface="Comic Sans MS" pitchFamily="66" charset="0"/>
              </a:rPr>
              <a:t>a </a:t>
            </a:r>
            <a:r>
              <a:rPr lang="cs-CZ" dirty="0" smtClean="0">
                <a:latin typeface="Comic Sans MS" pitchFamily="66" charset="0"/>
              </a:rPr>
              <a:t>stříbra byla </a:t>
            </a:r>
            <a:r>
              <a:rPr lang="cs-CZ" dirty="0">
                <a:latin typeface="Comic Sans MS" pitchFamily="66" charset="0"/>
              </a:rPr>
              <a:t>v </a:t>
            </a:r>
            <a:r>
              <a:rPr lang="cs-CZ" dirty="0" smtClean="0">
                <a:latin typeface="Comic Sans MS" pitchFamily="66" charset="0"/>
              </a:rPr>
              <a:t>minulosti vyčerpána.</a:t>
            </a:r>
          </a:p>
          <a:p>
            <a:r>
              <a:rPr lang="cs-CZ" dirty="0">
                <a:latin typeface="Comic Sans MS" pitchFamily="66" charset="0"/>
              </a:rPr>
              <a:t>Světovými unikáty můžeme </a:t>
            </a:r>
            <a:r>
              <a:rPr lang="cs-CZ" dirty="0" smtClean="0">
                <a:latin typeface="Comic Sans MS" pitchFamily="66" charset="0"/>
              </a:rPr>
              <a:t>nazvat české </a:t>
            </a:r>
            <a:r>
              <a:rPr lang="cs-CZ" dirty="0">
                <a:latin typeface="Comic Sans MS" pitchFamily="66" charset="0"/>
              </a:rPr>
              <a:t>granáty (</a:t>
            </a:r>
            <a:r>
              <a:rPr lang="cs-CZ" dirty="0" err="1">
                <a:latin typeface="Comic Sans MS" pitchFamily="66" charset="0"/>
              </a:rPr>
              <a:t>Kozákov</a:t>
            </a:r>
            <a:r>
              <a:rPr lang="cs-CZ" dirty="0">
                <a:latin typeface="Comic Sans MS" pitchFamily="66" charset="0"/>
              </a:rPr>
              <a:t>), či </a:t>
            </a:r>
            <a:r>
              <a:rPr lang="cs-CZ" dirty="0" smtClean="0">
                <a:latin typeface="Comic Sans MS" pitchFamily="66" charset="0"/>
              </a:rPr>
              <a:t>jantar (Polsko </a:t>
            </a:r>
            <a:r>
              <a:rPr lang="cs-CZ" dirty="0">
                <a:latin typeface="Comic Sans MS" pitchFamily="66" charset="0"/>
              </a:rPr>
              <a:t>a Pobaltí).</a:t>
            </a:r>
          </a:p>
        </p:txBody>
      </p:sp>
    </p:spTree>
    <p:extLst>
      <p:ext uri="{BB962C8B-B14F-4D97-AF65-F5344CB8AC3E}">
        <p14:creationId xmlns:p14="http://schemas.microsoft.com/office/powerpoint/2010/main" xmlns="" val="37835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712968" cy="1143000"/>
          </a:xfrm>
        </p:spPr>
        <p:txBody>
          <a:bodyPr/>
          <a:lstStyle/>
          <a:p>
            <a:pPr algn="ctr"/>
            <a:r>
              <a:rPr lang="cs-CZ" sz="6600" dirty="0" smtClean="0"/>
              <a:t>Služby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4183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Doprava je na vysoké úrovni - letecká, železniční, silniční + námořní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8194" name="Picture 2" descr="C:\Documents and Settings\Michal\Local Settings\Temporary Internet Files\Content.IE5\1S07DHGD\MP9004276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09" y="1916832"/>
            <a:ext cx="2088232" cy="16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Michal\Local Settings\Temporary Internet Files\Content.IE5\OTMJ4D6J\MP90022758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743" y="1913586"/>
            <a:ext cx="2518998" cy="16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Michal\Local Settings\Temporary Internet Files\Content.IE5\XBR795SE\MP90028953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34880"/>
            <a:ext cx="2524196" cy="16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95536" y="54452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Ve službách pracuje většina obyvatel. Vysoká úroveň zdravotnictví, velký podíl osob s vysokoškolským vzděláním. 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8197" name="Picture 5" descr="C:\Documents and Settings\Michal\Local Settings\Temporary Internet Files\Content.IE5\OTMJ4D6J\MP900289246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19" b="12203"/>
          <a:stretch/>
        </p:blipFill>
        <p:spPr bwMode="auto">
          <a:xfrm>
            <a:off x="5746030" y="3734880"/>
            <a:ext cx="2432050" cy="16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31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470</TotalTime>
  <Words>764</Words>
  <Application>Microsoft Office PowerPoint</Application>
  <PresentationFormat>Předvádění na obrazovce (4:3)</PresentationFormat>
  <Paragraphs>82</Paragraphs>
  <Slides>10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Sousedství</vt:lpstr>
      <vt:lpstr>Evropa  hospodářství</vt:lpstr>
      <vt:lpstr>Hospodářství</vt:lpstr>
      <vt:lpstr>Podmínky</vt:lpstr>
      <vt:lpstr>Zemědělství</vt:lpstr>
      <vt:lpstr>Zemědělství rostliny</vt:lpstr>
      <vt:lpstr>Zemědělství živočichové</vt:lpstr>
      <vt:lpstr>Průmysl</vt:lpstr>
      <vt:lpstr>Nerostné suroviny</vt:lpstr>
      <vt:lpstr>Služby</vt:lpstr>
      <vt:lpstr>Zdroje obrázků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 ochrana přírody</dc:title>
  <dc:creator>Z</dc:creator>
  <cp:lastModifiedBy>Pavel Vlček</cp:lastModifiedBy>
  <cp:revision>41</cp:revision>
  <dcterms:created xsi:type="dcterms:W3CDTF">2011-08-28T19:34:16Z</dcterms:created>
  <dcterms:modified xsi:type="dcterms:W3CDTF">2012-09-29T13:14:09Z</dcterms:modified>
</cp:coreProperties>
</file>