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61" r:id="rId4"/>
    <p:sldId id="263" r:id="rId5"/>
    <p:sldId id="262" r:id="rId6"/>
    <p:sldId id="264" r:id="rId7"/>
    <p:sldId id="265" r:id="rId8"/>
    <p:sldId id="266" r:id="rId9"/>
    <p:sldId id="258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D72C"/>
    <a:srgbClr val="4F5C91"/>
    <a:srgbClr val="4D27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EE8F5-3367-4FD5-99FE-6490A7257EBB}" type="datetimeFigureOut">
              <a:rPr lang="cs-CZ" smtClean="0"/>
              <a:pPr/>
              <a:t>29.9.2012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2DCED-B95F-42A3-AADC-6210004AF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5282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http://cs.wikipedia.org/wiki/Soubor:Georg_of_Podebrady.jpg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2DCED-B95F-42A3-AADC-6210004AF02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45628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http://cs.wikipedia.org/wiki/Soubor:EU27-further_enlargement_map.svg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2DCED-B95F-42A3-AADC-6210004AF02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9308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>
            <a:scene3d>
              <a:camera prst="obliqueBottomLeft"/>
              <a:lightRig rig="threePt" dir="t"/>
            </a:scene3d>
          </a:bodyPr>
          <a:lstStyle>
            <a:lvl1pPr>
              <a:defRPr sz="9600">
                <a:ln w="57150">
                  <a:solidFill>
                    <a:schemeClr val="accent1">
                      <a:lumMod val="50000"/>
                    </a:schemeClr>
                  </a:solidFill>
                </a:ln>
                <a:blipFill>
                  <a:blip r:embed="rId2"/>
                  <a:tile tx="0" ty="0" sx="100000" sy="100000" flip="none" algn="tl"/>
                </a:blipFill>
                <a:effectLst/>
                <a:latin typeface="Comic Sans MS" pitchFamily="66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E920-E63C-4166-BB8A-1285521435D9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54B3-2B47-43E7-AA3E-A8AF8099BCBB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AD5-1423-43E9-99B7-B4A55A64C284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EECA-3298-4562-B6BB-162849758428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6933B-2E0E-4D58-87D1-6E79159743CE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BC68-0A7B-48B4-95A8-EF70924A59AA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98A7-3243-48A2-A3CC-20338C59DCB4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 b="1">
                <a:ln w="19050"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4F5C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9552" y="6309320"/>
            <a:ext cx="8280920" cy="365760"/>
          </a:xfrm>
        </p:spPr>
        <p:txBody>
          <a:bodyPr/>
          <a:lstStyle>
            <a:lvl1pPr algn="ctr">
              <a:defRPr sz="10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98F9A-386C-4E2F-A060-BA026AAC28D4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18ED-845B-4808-ABB7-7416DD374C48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950C-ED56-492F-B452-56E2F4B3E73E}" type="datetime1">
              <a:rPr lang="cs-CZ" smtClean="0"/>
              <a:pPr/>
              <a:t>29.9.2012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823F2A-1696-4265-B1AC-ECB92433292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25599BA-D0E3-41A5-A037-0848232DF422}" type="datetime1">
              <a:rPr lang="cs-CZ" smtClean="0"/>
              <a:pPr/>
              <a:t>29.9.2012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U27-2008_European_Union_map.svg" TargetMode="External"/><Relationship Id="rId2" Type="http://schemas.openxmlformats.org/officeDocument/2006/relationships/hyperlink" Target="http://cs.wikipedia.org/wiki/Soubor:Georg_of_Podebrady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cs.wikipedia.org/wiki/Soubor:EU27-further_enlargement_map.svg" TargetMode="External"/><Relationship Id="rId4" Type="http://schemas.openxmlformats.org/officeDocument/2006/relationships/hyperlink" Target="http://commons.wikimedia.org/wiki/User:Kolja2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0483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543800" cy="3456384"/>
          </a:xfrm>
        </p:spPr>
        <p:txBody>
          <a:bodyPr/>
          <a:lstStyle/>
          <a:p>
            <a:pPr algn="ctr"/>
            <a:r>
              <a:rPr lang="cs-CZ" sz="11500" b="1" i="1" u="sng" dirty="0" smtClean="0">
                <a:solidFill>
                  <a:srgbClr val="F4D7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Evropská unie</a:t>
            </a:r>
            <a:endParaRPr lang="cs-CZ" sz="11500" b="1" i="1" u="sng" dirty="0">
              <a:solidFill>
                <a:srgbClr val="F4D7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Documents and Settings\Michal\Local Settings\Temporary Internet Files\Content.IE5\SRT7YEBP\MP90043862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0760" y="4000504"/>
            <a:ext cx="2318502" cy="185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Michal\Local Settings\Temporary Internet Files\Content.IE5\OTMJ4D6J\MP900423717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3071810"/>
            <a:ext cx="1214445" cy="182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Michal\Local Settings\Temporary Internet Files\Content.IE5\XBR795SE\MC90038906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18" y="5000636"/>
            <a:ext cx="1230750" cy="157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>
            <a:spLocks noGrp="1"/>
          </p:cNvSpPr>
          <p:nvPr>
            <p:ph type="subTitle" idx="1"/>
          </p:nvPr>
        </p:nvSpPr>
        <p:spPr>
          <a:xfrm>
            <a:off x="304800" y="5229200"/>
            <a:ext cx="8534400" cy="1171600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Romana Zabořilová</a:t>
            </a:r>
          </a:p>
          <a:p>
            <a:pPr algn="ctr"/>
            <a:r>
              <a:rPr lang="cs-CZ" sz="2000" dirty="0"/>
              <a:t>ZŠ Jenišovice</a:t>
            </a:r>
          </a:p>
          <a:p>
            <a:pPr algn="ctr"/>
            <a:r>
              <a:rPr lang="cs-CZ" sz="2000"/>
              <a:t> </a:t>
            </a:r>
            <a:r>
              <a:rPr lang="cs-CZ" sz="2000" smtClean="0"/>
              <a:t>VY_32_INOVACE_012</a:t>
            </a:r>
            <a:endParaRPr lang="cs-CZ" sz="2000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0653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Zdroje informací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556792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Obr.1: autor neznámý, </a:t>
            </a:r>
            <a:r>
              <a:rPr lang="en-US" sz="1600" dirty="0" smtClean="0"/>
              <a:t>200</a:t>
            </a:r>
            <a:r>
              <a:rPr lang="cs-CZ" sz="1600" dirty="0"/>
              <a:t>8</a:t>
            </a:r>
            <a:r>
              <a:rPr lang="en-US" sz="1600" dirty="0" smtClean="0"/>
              <a:t> [</a:t>
            </a:r>
            <a:r>
              <a:rPr lang="cs-CZ" sz="1600" dirty="0" smtClean="0"/>
              <a:t>cit. </a:t>
            </a:r>
            <a:r>
              <a:rPr lang="en-US" sz="1600" dirty="0" smtClean="0"/>
              <a:t>20</a:t>
            </a:r>
            <a:r>
              <a:rPr lang="cs-CZ" sz="1600" dirty="0" smtClean="0"/>
              <a:t>11-09-01</a:t>
            </a:r>
            <a:r>
              <a:rPr lang="en-US" sz="1600" dirty="0" smtClean="0"/>
              <a:t>].</a:t>
            </a:r>
            <a:r>
              <a:rPr lang="cs-CZ" sz="1600" dirty="0" smtClean="0"/>
              <a:t> Dostupné na WWW</a:t>
            </a:r>
            <a:r>
              <a:rPr lang="en-US" sz="1600" dirty="0" smtClean="0"/>
              <a:t> : &lt;</a:t>
            </a: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cs.wikipedia.org/wiki/Soubor:Georg_of_Podebrady.jpg  </a:t>
            </a:r>
            <a:r>
              <a:rPr lang="en-US" sz="1600" dirty="0" smtClean="0"/>
              <a:t>&gt;.</a:t>
            </a:r>
            <a:endParaRPr lang="cs-CZ" sz="1600" dirty="0" smtClean="0"/>
          </a:p>
          <a:p>
            <a:r>
              <a:rPr lang="cs-CZ" sz="1600" dirty="0" smtClean="0"/>
              <a:t>Obr.2: </a:t>
            </a:r>
            <a:r>
              <a:rPr lang="cs-CZ" sz="1600" dirty="0">
                <a:hlinkClick r:id="rId3" tooltip="File:EU27-2008 European Union map.svg"/>
              </a:rPr>
              <a:t>EU27-European_Union_map.svg</a:t>
            </a:r>
            <a:r>
              <a:rPr lang="cs-CZ" sz="1600" dirty="0"/>
              <a:t>: </a:t>
            </a:r>
            <a:r>
              <a:rPr lang="cs-CZ" sz="1600" dirty="0">
                <a:hlinkClick r:id="rId4" tooltip="User:Kolja21"/>
              </a:rPr>
              <a:t>Kolja21</a:t>
            </a:r>
            <a:r>
              <a:rPr lang="en-US" sz="1600" dirty="0" smtClean="0"/>
              <a:t>, </a:t>
            </a:r>
            <a:r>
              <a:rPr lang="cs-CZ" sz="1600" dirty="0" smtClean="0"/>
              <a:t>2010,</a:t>
            </a:r>
            <a:r>
              <a:rPr lang="en-US" sz="1600" dirty="0" smtClean="0"/>
              <a:t> [</a:t>
            </a:r>
            <a:r>
              <a:rPr lang="cs-CZ" sz="1600" dirty="0" smtClean="0"/>
              <a:t>cit. </a:t>
            </a:r>
            <a:r>
              <a:rPr lang="en-US" sz="1600" dirty="0" smtClean="0"/>
              <a:t>20</a:t>
            </a:r>
            <a:r>
              <a:rPr lang="cs-CZ" sz="1600" dirty="0" smtClean="0"/>
              <a:t>11-09-01</a:t>
            </a:r>
            <a:r>
              <a:rPr lang="en-US" sz="1600" dirty="0" smtClean="0"/>
              <a:t>].</a:t>
            </a:r>
            <a:r>
              <a:rPr lang="cs-CZ" sz="1600" dirty="0" smtClean="0"/>
              <a:t> Dostupné na WWW</a:t>
            </a:r>
            <a:r>
              <a:rPr lang="en-US" sz="1600" dirty="0" smtClean="0"/>
              <a:t> : &lt; </a:t>
            </a:r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cs.wikipedia.org/wiki/Soubor:EU27-further_enlargement_map.svg</a:t>
            </a:r>
            <a:r>
              <a:rPr lang="cs-CZ" sz="1600" dirty="0" smtClean="0"/>
              <a:t> </a:t>
            </a:r>
            <a:r>
              <a:rPr lang="en-US" sz="1600" dirty="0" smtClean="0"/>
              <a:t>&gt;.</a:t>
            </a: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141171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Sjednocení Evropy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4258816" cy="4800600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>
                <a:latin typeface="Comic Sans MS" pitchFamily="66" charset="0"/>
              </a:rPr>
              <a:t>Sjednocení Evropy není nová myšlenka, již Jiří z Poděbrad se v polovině 15. st. pokoušel o „sjednocení Evropy“</a:t>
            </a:r>
          </a:p>
          <a:p>
            <a:r>
              <a:rPr lang="cs-CZ" sz="2800" dirty="0" smtClean="0">
                <a:latin typeface="Comic Sans MS" pitchFamily="66" charset="0"/>
              </a:rPr>
              <a:t>Ve 20.st. po druhé světové válce už došlo ke vzniku první spolupráce  -Pařížská smlouva, jako obrana před případným dalším německým zbrojením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8712968" cy="420991"/>
          </a:xfrm>
        </p:spPr>
        <p:txBody>
          <a:bodyPr/>
          <a:lstStyle/>
          <a:p>
            <a:r>
              <a:rPr lang="cs-CZ" dirty="0" smtClean="0">
                <a:solidFill>
                  <a:schemeClr val="tx2">
                    <a:lumMod val="10000"/>
                  </a:schemeClr>
                </a:solidFill>
              </a:rPr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026" name="Picture 2" descr="Soubor:Georg of Podebrad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806112"/>
            <a:ext cx="2609850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804248" y="55892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7726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7200" dirty="0" smtClean="0">
                <a:solidFill>
                  <a:srgbClr val="FFFF00"/>
                </a:solidFill>
              </a:rPr>
              <a:t>EU 1993</a:t>
            </a:r>
            <a:endParaRPr lang="cs-CZ" sz="7200" dirty="0">
              <a:solidFill>
                <a:srgbClr val="FFFF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1412776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omic Sans MS" pitchFamily="66" charset="0"/>
              </a:rPr>
              <a:t>EU vznikla v roce 1993 na základě Smlouvy o Evropské unii, známější jako Maastrichtská smlouva, která navazovala na evropský integrační proces od padesátých let. </a:t>
            </a:r>
            <a:endParaRPr lang="cs-CZ" sz="2400" dirty="0" smtClean="0">
              <a:latin typeface="Comic Sans MS" pitchFamily="66" charset="0"/>
            </a:endParaRPr>
          </a:p>
          <a:p>
            <a:endParaRPr lang="cs-CZ" sz="2400" dirty="0" smtClean="0">
              <a:latin typeface="Comic Sans MS" pitchFamily="66" charset="0"/>
            </a:endParaRPr>
          </a:p>
          <a:p>
            <a:endParaRPr lang="cs-CZ" sz="2400" dirty="0">
              <a:latin typeface="Comic Sans MS" pitchFamily="66" charset="0"/>
            </a:endParaRPr>
          </a:p>
          <a:p>
            <a:r>
              <a:rPr lang="cs-CZ" sz="2400" dirty="0" smtClean="0">
                <a:latin typeface="Comic Sans MS" pitchFamily="66" charset="0"/>
              </a:rPr>
              <a:t>Zakládajícími členy byli státy převážně západní Evropy – Francie, Velká Británie, Irsko, Portugalsko, Španělsko, země Beneluxu, Itálie, Řecko, Německo, Dánsko 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61964" y="54425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http://cs.wikipedia.org/wiki/Soubor:EC-EU-enlargement_animation.gif</a:t>
            </a:r>
          </a:p>
        </p:txBody>
      </p:sp>
    </p:spTree>
    <p:extLst>
      <p:ext uri="{BB962C8B-B14F-4D97-AF65-F5344CB8AC3E}">
        <p14:creationId xmlns:p14="http://schemas.microsoft.com/office/powerpoint/2010/main" xmlns="" val="380199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7200" dirty="0" smtClean="0">
                <a:solidFill>
                  <a:srgbClr val="FFFF00"/>
                </a:solidFill>
              </a:rPr>
              <a:t>EU 2009</a:t>
            </a:r>
            <a:endParaRPr lang="cs-CZ" sz="7200" dirty="0">
              <a:solidFill>
                <a:srgbClr val="FFFF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1628800"/>
            <a:ext cx="72728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 roce 2009 měla EU 27 členů:</a:t>
            </a:r>
          </a:p>
          <a:p>
            <a:endParaRPr lang="cs-CZ" sz="2400" dirty="0">
              <a:latin typeface="Comic Sans MS" pitchFamily="66" charset="0"/>
            </a:endParaRPr>
          </a:p>
          <a:p>
            <a:r>
              <a:rPr lang="cs-CZ" sz="2400" dirty="0" smtClean="0">
                <a:latin typeface="Comic Sans MS" pitchFamily="66" charset="0"/>
              </a:rPr>
              <a:t>Francie, Velká Británie, Irsko, Portugalsko, Španělsko, země Beneluxu, Itálie, Řecko, Německo, Dánsko, Švédsko, Finsko, Rakousko, Česká republika, Polsko, Maďarsko, Slovensko, Slovinsko, Litva, Lotyšsko,  Estonsko, Kypr, Malta, Rumunsko, Bulharsko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61964" y="544256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http://cs.wikipedia.org/wiki/Soubor:EC-EU-enlargement_animation.gif</a:t>
            </a:r>
          </a:p>
        </p:txBody>
      </p:sp>
    </p:spTree>
    <p:extLst>
      <p:ext uri="{BB962C8B-B14F-4D97-AF65-F5344CB8AC3E}">
        <p14:creationId xmlns:p14="http://schemas.microsoft.com/office/powerpoint/2010/main" xmlns="" val="9563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1988840"/>
            <a:ext cx="6984776" cy="255454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457200" indent="-457200" algn="ctr">
              <a:buFont typeface="Arial" pitchFamily="34" charset="0"/>
              <a:buChar char="•"/>
            </a:pPr>
            <a:r>
              <a:rPr lang="cs-CZ" sz="4400" dirty="0" smtClean="0">
                <a:latin typeface="Comic Sans MS" pitchFamily="66" charset="0"/>
              </a:rPr>
              <a:t>Švýcarsko</a:t>
            </a:r>
          </a:p>
          <a:p>
            <a:pPr algn="ctr"/>
            <a:endParaRPr lang="cs-CZ" sz="4400" dirty="0">
              <a:latin typeface="Comic Sans MS" pitchFamily="66" charset="0"/>
            </a:endParaRPr>
          </a:p>
          <a:p>
            <a:pPr algn="ctr"/>
            <a:endParaRPr lang="cs-CZ" sz="2800" dirty="0" smtClean="0">
              <a:latin typeface="Comic Sans MS" pitchFamily="66" charset="0"/>
            </a:endParaRPr>
          </a:p>
          <a:p>
            <a:pPr marL="457200" indent="-457200" algn="ctr">
              <a:buFont typeface="Arial" pitchFamily="34" charset="0"/>
              <a:buChar char="•"/>
            </a:pPr>
            <a:endParaRPr lang="cs-CZ" sz="4400" dirty="0" smtClean="0">
              <a:latin typeface="Comic Sans MS" pitchFamily="66" charset="0"/>
            </a:endParaRPr>
          </a:p>
          <a:p>
            <a:pPr marL="457200" indent="-457200" algn="ctr">
              <a:buFont typeface="Arial" pitchFamily="34" charset="0"/>
              <a:buChar char="•"/>
            </a:pPr>
            <a:r>
              <a:rPr lang="cs-CZ" sz="4400" dirty="0" smtClean="0">
                <a:latin typeface="Comic Sans MS" pitchFamily="66" charset="0"/>
              </a:rPr>
              <a:t>Norsko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3074" name="Picture 2" descr="C:\Documents and Settings\Michal\Local Settings\Temporary Internet Files\Content.IE5\SXYJS1Y7\MP9004254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540" y="2883236"/>
            <a:ext cx="3672408" cy="244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Michal\Local Settings\Temporary Internet Files\Content.IE5\SRT7YEBP\MP900362785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83236"/>
            <a:ext cx="3657600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609600" y="26064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b="1" kern="1200" cap="none" spc="-100" baseline="0">
                <a:ln w="19050"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4F5C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defRPr>
            </a:lvl1pPr>
          </a:lstStyle>
          <a:p>
            <a:pPr algn="ctr"/>
            <a:r>
              <a:rPr lang="cs-CZ" dirty="0" smtClean="0">
                <a:solidFill>
                  <a:srgbClr val="FFFF00"/>
                </a:solidFill>
              </a:rPr>
              <a:t>Neutrální země 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738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b="1" kern="1200" cap="none" spc="-100" baseline="0">
                <a:ln w="19050">
                  <a:solidFill>
                    <a:schemeClr val="accent5">
                      <a:lumMod val="50000"/>
                    </a:schemeClr>
                  </a:solidFill>
                </a:ln>
                <a:solidFill>
                  <a:srgbClr val="4F5C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defRPr>
            </a:lvl1pPr>
          </a:lstStyle>
          <a:p>
            <a:pPr algn="ctr"/>
            <a:r>
              <a:rPr lang="cs-CZ" smtClean="0">
                <a:solidFill>
                  <a:srgbClr val="FFFF00"/>
                </a:solidFill>
              </a:rPr>
              <a:t>Kandidátské země 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127919" y="393305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2800" dirty="0">
                <a:latin typeface="Comic Sans MS" pitchFamily="66" charset="0"/>
              </a:rPr>
              <a:t>Chorvatsko se stane členem EU 1. července 2013</a:t>
            </a:r>
            <a:r>
              <a:rPr lang="da-DK" sz="2800" dirty="0" smtClean="0">
                <a:latin typeface="Comic Sans MS" pitchFamily="66" charset="0"/>
              </a:rPr>
              <a:t>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84534" y="2060848"/>
            <a:ext cx="69749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Chorvatsko, Turecko, Makedonie, Island, Černá, Hora, Srbsko</a:t>
            </a:r>
            <a:endParaRPr lang="cs-CZ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478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Euro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47663" y="148478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Jednotnou měnou je euro, ale neplatí úplně ve všech zemích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4098" name="Picture 2" descr="C:\Documents and Settings\Michal\Local Settings\Temporary Internet Files\Content.IE5\CXM30HYF\MC90042293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9397" y="3284984"/>
            <a:ext cx="28670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535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Hlavní orgány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1" y="1772816"/>
            <a:ext cx="7272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latin typeface="Comic Sans MS" pitchFamily="66" charset="0"/>
              </a:rPr>
              <a:t>Evropská komise – Brusel</a:t>
            </a:r>
          </a:p>
          <a:p>
            <a:r>
              <a:rPr lang="cs-CZ" sz="2800" dirty="0" smtClean="0">
                <a:latin typeface="Comic Sans MS" pitchFamily="66" charset="0"/>
              </a:rPr>
              <a:t>Evropský parlament – Štrasburk a Brusel</a:t>
            </a:r>
          </a:p>
          <a:p>
            <a:r>
              <a:rPr lang="cs-CZ" sz="2800" dirty="0" smtClean="0">
                <a:latin typeface="Comic Sans MS" pitchFamily="66" charset="0"/>
              </a:rPr>
              <a:t>Evropský soudní dvůr - Lucemburk</a:t>
            </a:r>
          </a:p>
          <a:p>
            <a:r>
              <a:rPr lang="cs-CZ" sz="2800" dirty="0" smtClean="0">
                <a:latin typeface="Comic Sans MS" pitchFamily="66" charset="0"/>
              </a:rPr>
              <a:t>Státy EU se střídají v předsednictví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5122" name="Picture 2" descr="C:\Documents and Settings\Michal\Local Settings\Temporary Internet Files\Content.IE5\KL63O1Q3\MP90042802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556717"/>
            <a:ext cx="2016786" cy="2604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2533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143000"/>
          </a:xfrm>
        </p:spPr>
        <p:txBody>
          <a:bodyPr/>
          <a:lstStyle/>
          <a:p>
            <a:pPr algn="ctr"/>
            <a:r>
              <a:rPr lang="cs-CZ" sz="7200" dirty="0" smtClean="0">
                <a:solidFill>
                  <a:srgbClr val="F4D72C"/>
                </a:solidFill>
              </a:rPr>
              <a:t>Evropská unie</a:t>
            </a:r>
            <a:endParaRPr lang="cs-CZ" dirty="0">
              <a:solidFill>
                <a:srgbClr val="F4D72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79512" y="6468576"/>
            <a:ext cx="8280920" cy="365760"/>
          </a:xfrm>
        </p:spPr>
        <p:txBody>
          <a:bodyPr/>
          <a:lstStyle/>
          <a:p>
            <a:r>
              <a:rPr lang="cs-CZ" smtClean="0"/>
              <a:t>Autorem materiálu a všech jeho částí, není-li uvedeno jinak, je Mgr. Romana Zabořilová. Tento výukový materiál vznikl v rámci projektu EU Peníze školám a má sloužit zejména pro potřeby výuky na ZŠ Jenišovice.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56454"/>
            <a:ext cx="6477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668344" y="547658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65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629</TotalTime>
  <Words>595</Words>
  <Application>Microsoft Office PowerPoint</Application>
  <PresentationFormat>Předvádění na obrazovce (4:3)</PresentationFormat>
  <Paragraphs>53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Sousedství</vt:lpstr>
      <vt:lpstr>Evropská unie</vt:lpstr>
      <vt:lpstr>Sjednocení Evropy</vt:lpstr>
      <vt:lpstr>EU 1993</vt:lpstr>
      <vt:lpstr>EU 2009</vt:lpstr>
      <vt:lpstr>Snímek 5</vt:lpstr>
      <vt:lpstr>Snímek 6</vt:lpstr>
      <vt:lpstr>Euro</vt:lpstr>
      <vt:lpstr>Hlavní orgány</vt:lpstr>
      <vt:lpstr>Evropská unie</vt:lpstr>
      <vt:lpstr>Zdroje informací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Evropa ochrana přírody</dc:title>
  <dc:creator>Z</dc:creator>
  <cp:lastModifiedBy>Pavel Vlček</cp:lastModifiedBy>
  <cp:revision>49</cp:revision>
  <dcterms:created xsi:type="dcterms:W3CDTF">2011-08-28T19:34:16Z</dcterms:created>
  <dcterms:modified xsi:type="dcterms:W3CDTF">2012-09-29T18:43:01Z</dcterms:modified>
</cp:coreProperties>
</file>