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9" r:id="rId19"/>
    <p:sldId id="280" r:id="rId20"/>
    <p:sldId id="281" r:id="rId21"/>
    <p:sldId id="282" r:id="rId22"/>
    <p:sldId id="283" r:id="rId23"/>
    <p:sldId id="275" r:id="rId24"/>
    <p:sldId id="276" r:id="rId25"/>
    <p:sldId id="277" r:id="rId26"/>
    <p:sldId id="278" r:id="rId27"/>
    <p:sldId id="258" r:id="rId28"/>
    <p:sldId id="284" r:id="rId2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6DE9"/>
    <a:srgbClr val="FF3737"/>
    <a:srgbClr val="F4A162"/>
    <a:srgbClr val="FFFF93"/>
    <a:srgbClr val="BAE18F"/>
    <a:srgbClr val="84A7D2"/>
    <a:srgbClr val="B0C7E2"/>
    <a:srgbClr val="CE7674"/>
    <a:srgbClr val="FF0000"/>
    <a:srgbClr val="EB86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6746" autoAdjust="0"/>
    <p:restoredTop sz="94621" autoAdjust="0"/>
  </p:normalViewPr>
  <p:slideViewPr>
    <p:cSldViewPr>
      <p:cViewPr>
        <p:scale>
          <a:sx n="100" d="100"/>
          <a:sy n="100" d="100"/>
        </p:scale>
        <p:origin x="-756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D2C7C6-04CA-4273-BF83-5AB2BDBA7CCC}" type="datetimeFigureOut">
              <a:rPr lang="cs-CZ"/>
              <a:pPr>
                <a:defRPr/>
              </a:pPr>
              <a:t>29.9.2012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8A531A-0DF8-474D-8D50-F74C5F5E4E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06825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37896-8057-4C16-809C-C3C128127535}" type="datetime1">
              <a:rPr lang="cs-CZ"/>
              <a:pPr>
                <a:defRPr/>
              </a:pPr>
              <a:t>29.9.2012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F7F5A-14ED-4094-81F1-6DC8B0071C9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744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95917-A3F5-4533-A5FA-35A4AC120DCA}" type="datetime1">
              <a:rPr lang="cs-CZ"/>
              <a:pPr>
                <a:defRPr/>
              </a:pPr>
              <a:t>29.9.2012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397A7-EF3D-4753-91B6-BFAA27E8898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7316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C4061-84B0-4E55-BF2B-9314D20152BA}" type="datetime1">
              <a:rPr lang="cs-CZ"/>
              <a:pPr>
                <a:defRPr/>
              </a:pPr>
              <a:t>29.9.2012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DA4B3-8530-4E88-B2F2-822FD4042D2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7483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3CCFC-9C28-4C1E-9944-7233A56BF770}" type="datetime1">
              <a:rPr lang="cs-CZ"/>
              <a:pPr>
                <a:defRPr/>
              </a:pPr>
              <a:t>29.9.2012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B308F-3D1B-415A-B068-6D73287D802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6068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DFB66-A74B-4DBD-ADFB-AE6100D98236}" type="datetime1">
              <a:rPr lang="cs-CZ"/>
              <a:pPr>
                <a:defRPr/>
              </a:pPr>
              <a:t>29.9.2012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52C8F-7636-41A4-9B94-2D7A88B5C31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4491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4213C-ED40-4616-B7AD-9C6882DE23C9}" type="datetime1">
              <a:rPr lang="cs-CZ"/>
              <a:pPr>
                <a:defRPr/>
              </a:pPr>
              <a:t>29.9.2012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67EF9-5F93-4453-AE99-BF16B94831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05716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00597-AB40-4698-86A0-084E8BE16766}" type="datetime1">
              <a:rPr lang="cs-CZ"/>
              <a:pPr>
                <a:defRPr/>
              </a:pPr>
              <a:t>29.9.2012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1A5D9-6DD7-4416-9502-5649A977202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91794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26F3C-63DB-420E-9224-1B711627CB7C}" type="datetime1">
              <a:rPr lang="cs-CZ"/>
              <a:pPr>
                <a:defRPr/>
              </a:pPr>
              <a:t>29.9.2012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99D31-388C-428A-BC13-AD83632126A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850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36BF0-DB6A-479E-BB1E-324896A28986}" type="datetime1">
              <a:rPr lang="cs-CZ"/>
              <a:pPr>
                <a:defRPr/>
              </a:pPr>
              <a:t>29.9.2012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C7558-DC3F-4E8A-AAD7-6A0D6CAC21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155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62691-B20B-46F5-AE57-60FB5BD22FB3}" type="datetime1">
              <a:rPr lang="cs-CZ"/>
              <a:pPr>
                <a:defRPr/>
              </a:pPr>
              <a:t>29.9.2012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46371-3B95-4FA2-AC96-A4E6D7B7314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6914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F495A-66A6-41F5-B5B4-93066EB5A9FC}" type="datetime1">
              <a:rPr lang="cs-CZ"/>
              <a:pPr>
                <a:defRPr/>
              </a:pPr>
              <a:t>29.9.2012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FA2EA-00C1-4510-9E17-55D18748CB1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4730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2EAE68-4152-40D2-9950-3529D6030185}" type="datetime1">
              <a:rPr lang="cs-CZ"/>
              <a:pPr>
                <a:defRPr/>
              </a:pPr>
              <a:t>29.9.2012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34EFBF-FA9D-4D43-A448-1F75265EADC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13.xml"/><Relationship Id="rId18" Type="http://schemas.openxmlformats.org/officeDocument/2006/relationships/slide" Target="slide9.xml"/><Relationship Id="rId26" Type="http://schemas.openxmlformats.org/officeDocument/2006/relationships/slide" Target="slide21.xml"/><Relationship Id="rId3" Type="http://schemas.openxmlformats.org/officeDocument/2006/relationships/audio" Target="../media/audio1.wav"/><Relationship Id="rId21" Type="http://schemas.openxmlformats.org/officeDocument/2006/relationships/slide" Target="slide12.xml"/><Relationship Id="rId7" Type="http://schemas.openxmlformats.org/officeDocument/2006/relationships/audio" Target="../media/audio2.wav"/><Relationship Id="rId12" Type="http://schemas.openxmlformats.org/officeDocument/2006/relationships/slide" Target="slide8.xml"/><Relationship Id="rId17" Type="http://schemas.openxmlformats.org/officeDocument/2006/relationships/slide" Target="slide17.xml"/><Relationship Id="rId25" Type="http://schemas.openxmlformats.org/officeDocument/2006/relationships/slide" Target="slide20.xml"/><Relationship Id="rId2" Type="http://schemas.openxmlformats.org/officeDocument/2006/relationships/slide" Target="slide23.xml"/><Relationship Id="rId16" Type="http://schemas.openxmlformats.org/officeDocument/2006/relationships/slide" Target="slide16.xml"/><Relationship Id="rId20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11" Type="http://schemas.openxmlformats.org/officeDocument/2006/relationships/slide" Target="slide7.xml"/><Relationship Id="rId24" Type="http://schemas.openxmlformats.org/officeDocument/2006/relationships/slide" Target="slide19.xml"/><Relationship Id="rId5" Type="http://schemas.openxmlformats.org/officeDocument/2006/relationships/slide" Target="slide25.xml"/><Relationship Id="rId15" Type="http://schemas.openxmlformats.org/officeDocument/2006/relationships/slide" Target="slide15.xml"/><Relationship Id="rId23" Type="http://schemas.openxmlformats.org/officeDocument/2006/relationships/slide" Target="slide18.xml"/><Relationship Id="rId10" Type="http://schemas.openxmlformats.org/officeDocument/2006/relationships/slide" Target="slide6.xml"/><Relationship Id="rId19" Type="http://schemas.openxmlformats.org/officeDocument/2006/relationships/slide" Target="slide10.xml"/><Relationship Id="rId4" Type="http://schemas.openxmlformats.org/officeDocument/2006/relationships/slide" Target="slide24.xml"/><Relationship Id="rId9" Type="http://schemas.openxmlformats.org/officeDocument/2006/relationships/slide" Target="slide5.xml"/><Relationship Id="rId14" Type="http://schemas.openxmlformats.org/officeDocument/2006/relationships/slide" Target="slide14.xml"/><Relationship Id="rId22" Type="http://schemas.openxmlformats.org/officeDocument/2006/relationships/slide" Target="slide26.xml"/><Relationship Id="rId27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E7674"/>
            </a:gs>
            <a:gs pos="5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755650" y="981075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cs-CZ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Soutěž RISK</a:t>
            </a: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/>
            </a:r>
            <a:b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</a:br>
            <a:endParaRPr lang="cs-CZ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683568" y="2349500"/>
            <a:ext cx="7920880" cy="1752600"/>
          </a:xfrm>
        </p:spPr>
        <p:txBody>
          <a:bodyPr/>
          <a:lstStyle/>
          <a:p>
            <a:pPr eaLnBrk="1" hangingPunct="1"/>
            <a:r>
              <a:rPr lang="cs-CZ" sz="9600" b="1" i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Evropa</a:t>
            </a:r>
          </a:p>
        </p:txBody>
      </p:sp>
      <p:sp>
        <p:nvSpPr>
          <p:cNvPr id="2054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39750" y="5300663"/>
            <a:ext cx="3168650" cy="792162"/>
          </a:xfrm>
          <a:prstGeom prst="actionButtonBlank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cs-CZ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Pokračovat</a:t>
            </a:r>
          </a:p>
        </p:txBody>
      </p:sp>
      <p:sp>
        <p:nvSpPr>
          <p:cNvPr id="2055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651500" y="4508500"/>
            <a:ext cx="3168650" cy="79216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cs-CZ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Zdroje obrázků</a:t>
            </a:r>
          </a:p>
        </p:txBody>
      </p:sp>
      <p:sp>
        <p:nvSpPr>
          <p:cNvPr id="2056" name="AutoShape 8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5651500" y="5300663"/>
            <a:ext cx="3168650" cy="792162"/>
          </a:xfrm>
          <a:prstGeom prst="actionButtonBlank">
            <a:avLst/>
          </a:prstGeom>
          <a:solidFill>
            <a:srgbClr val="736DE9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cs-CZ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Pravidla</a:t>
            </a: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95536" y="6416675"/>
            <a:ext cx="8568952" cy="365125"/>
          </a:xfrm>
        </p:spPr>
        <p:txBody>
          <a:bodyPr/>
          <a:lstStyle/>
          <a:p>
            <a:r>
              <a:rPr lang="cs-CZ" dirty="0" smtClean="0"/>
              <a:t>Autorem materiálu a všech jeho částí, není-li uvedeno jinak, je Mgr. Romana Zabořilová. Tento výukový materiál vznikl v rámci projektu EU Peníze školám a má sloužit zejména pro potřeby výuky na ZŠ Jenišovice</a:t>
            </a:r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9" name="Podnadpis 2"/>
          <p:cNvSpPr>
            <a:spLocks noGrp="1"/>
          </p:cNvSpPr>
          <p:nvPr/>
        </p:nvSpPr>
        <p:spPr>
          <a:xfrm>
            <a:off x="785786" y="4214818"/>
            <a:ext cx="2624126" cy="94299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000" dirty="0"/>
              <a:t>Romana Zabořilová</a:t>
            </a:r>
          </a:p>
          <a:p>
            <a:pPr algn="ctr"/>
            <a:r>
              <a:rPr lang="cs-CZ" sz="2000" dirty="0"/>
              <a:t>ZŠ Jenišovice</a:t>
            </a:r>
          </a:p>
          <a:p>
            <a:pPr algn="ctr"/>
            <a:r>
              <a:rPr lang="cs-CZ" sz="2000" dirty="0"/>
              <a:t> </a:t>
            </a:r>
            <a:r>
              <a:rPr lang="cs-CZ" sz="2000" dirty="0" smtClean="0"/>
              <a:t>VY_32_INOVACE_019</a:t>
            </a:r>
            <a:endParaRPr lang="cs-CZ" sz="2000" dirty="0"/>
          </a:p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E2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3000</a:t>
            </a:r>
          </a:p>
        </p:txBody>
      </p:sp>
      <p:sp>
        <p:nvSpPr>
          <p:cNvPr id="11267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	Jmenuj tři největší francouzské řeky?</a:t>
            </a:r>
          </a:p>
        </p:txBody>
      </p:sp>
      <p:sp>
        <p:nvSpPr>
          <p:cNvPr id="11268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80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1476372" y="5927149"/>
            <a:ext cx="4607793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Loira, Seina, Rhôna</a:t>
            </a:r>
            <a:endParaRPr lang="cs-CZ" sz="2800" dirty="0"/>
          </a:p>
          <a:p>
            <a:pPr eaLnBrk="1" hangingPunct="1">
              <a:spcBef>
                <a:spcPct val="50000"/>
              </a:spcBef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8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01"/>
                  </p:tgtEl>
                </p:cond>
              </p:nextCondLst>
            </p:seq>
          </p:childTnLst>
        </p:cTn>
      </p:par>
    </p:tnLst>
    <p:bldLst>
      <p:bldP spid="338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E2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4000</a:t>
            </a:r>
          </a:p>
        </p:txBody>
      </p:sp>
      <p:sp>
        <p:nvSpPr>
          <p:cNvPr id="12291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	</a:t>
            </a:r>
            <a:r>
              <a:rPr lang="cs-CZ" dirty="0">
                <a:latin typeface="Arial" charset="0"/>
              </a:rPr>
              <a:t>J</a:t>
            </a:r>
            <a:r>
              <a:rPr lang="cs-CZ" dirty="0" smtClean="0">
                <a:latin typeface="Arial" charset="0"/>
              </a:rPr>
              <a:t>ak se jmenují Švýcarská jezera, ležící na hranicích?</a:t>
            </a:r>
          </a:p>
        </p:txBody>
      </p:sp>
      <p:sp>
        <p:nvSpPr>
          <p:cNvPr id="12292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84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1476375" y="5445125"/>
            <a:ext cx="54721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Bodamské, Ženevské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8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9"/>
                  </p:tgtEl>
                </p:cond>
              </p:nextCondLst>
            </p:seq>
          </p:childTnLst>
        </p:cTn>
      </p:par>
    </p:tnLst>
    <p:bldLst>
      <p:bldP spid="358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E2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5000</a:t>
            </a:r>
          </a:p>
        </p:txBody>
      </p:sp>
      <p:sp>
        <p:nvSpPr>
          <p:cNvPr id="13315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Který název do řady nepatří: Bodamské, Ladožské, Balaton, Čadské, </a:t>
            </a:r>
            <a:r>
              <a:rPr lang="cs-CZ" dirty="0" err="1" smtClean="0">
                <a:latin typeface="Arial" charset="0"/>
              </a:rPr>
              <a:t>Vänern</a:t>
            </a:r>
            <a:r>
              <a:rPr lang="cs-CZ" dirty="0" smtClean="0">
                <a:latin typeface="Arial" charset="0"/>
              </a:rPr>
              <a:t>, </a:t>
            </a:r>
            <a:r>
              <a:rPr lang="cs-CZ" dirty="0" err="1" smtClean="0">
                <a:latin typeface="Arial" charset="0"/>
              </a:rPr>
              <a:t>Vättern</a:t>
            </a:r>
            <a:endParaRPr lang="cs-CZ" dirty="0" smtClean="0">
              <a:latin typeface="Arial" charset="0"/>
            </a:endParaRPr>
          </a:p>
        </p:txBody>
      </p:sp>
      <p:sp>
        <p:nvSpPr>
          <p:cNvPr id="13316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89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1476375" y="6237288"/>
            <a:ext cx="45357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Čadské – je v Africe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8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7"/>
                  </p:tgtEl>
                </p:cond>
              </p:nextCondLst>
            </p:seq>
          </p:childTnLst>
        </p:cTn>
      </p:par>
    </p:tnLst>
    <p:bldLst>
      <p:bldP spid="3789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1000</a:t>
            </a:r>
          </a:p>
        </p:txBody>
      </p:sp>
      <p:sp>
        <p:nvSpPr>
          <p:cNvPr id="14339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	Největším sídlem Francie je?</a:t>
            </a:r>
          </a:p>
        </p:txBody>
      </p:sp>
      <p:sp>
        <p:nvSpPr>
          <p:cNvPr id="14340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94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1476375" y="6237288"/>
            <a:ext cx="2374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Paříž.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9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5"/>
                  </p:tgtEl>
                </p:cond>
              </p:nextCondLst>
            </p:seq>
          </p:childTnLst>
        </p:cTn>
      </p:par>
    </p:tnLst>
    <p:bldLst>
      <p:bldP spid="399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2000</a:t>
            </a:r>
          </a:p>
        </p:txBody>
      </p:sp>
      <p:sp>
        <p:nvSpPr>
          <p:cNvPr id="15363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	Ve kterém státě leží města : Stuttgart, Hamburg, </a:t>
            </a:r>
            <a:r>
              <a:rPr lang="cs-CZ" dirty="0" err="1" smtClean="0">
                <a:latin typeface="Arial" charset="0"/>
              </a:rPr>
              <a:t>Nürnberg</a:t>
            </a:r>
            <a:r>
              <a:rPr lang="cs-CZ" dirty="0" smtClean="0">
                <a:latin typeface="Arial" charset="0"/>
              </a:rPr>
              <a:t>, </a:t>
            </a:r>
            <a:r>
              <a:rPr lang="cs-CZ" dirty="0" err="1">
                <a:latin typeface="Arial" charset="0"/>
              </a:rPr>
              <a:t>D</a:t>
            </a:r>
            <a:r>
              <a:rPr lang="cs-CZ" dirty="0" err="1" smtClean="0">
                <a:latin typeface="Arial" charset="0"/>
              </a:rPr>
              <a:t>resden</a:t>
            </a:r>
            <a:endParaRPr lang="cs-CZ" dirty="0" smtClean="0">
              <a:latin typeface="Arial" charset="0"/>
            </a:endParaRPr>
          </a:p>
        </p:txBody>
      </p:sp>
      <p:sp>
        <p:nvSpPr>
          <p:cNvPr id="15364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99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1476375" y="5911850"/>
            <a:ext cx="54721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Německo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9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93"/>
                  </p:tgtEl>
                </p:cond>
              </p:nextCondLst>
            </p:seq>
          </p:childTnLst>
        </p:cTn>
      </p:par>
    </p:tnLst>
    <p:bldLst>
      <p:bldP spid="4199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3000</a:t>
            </a:r>
          </a:p>
        </p:txBody>
      </p:sp>
      <p:sp>
        <p:nvSpPr>
          <p:cNvPr id="16387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dirty="0" smtClean="0">
                <a:latin typeface="Arial" charset="0"/>
              </a:rPr>
              <a:t>	</a:t>
            </a:r>
            <a:r>
              <a:rPr lang="cs-CZ" dirty="0">
                <a:latin typeface="Arial" charset="0"/>
              </a:rPr>
              <a:t>Jmenuj dva národy patřící do ugrofinské jazykové </a:t>
            </a:r>
            <a:r>
              <a:rPr lang="cs-CZ" dirty="0" smtClean="0">
                <a:latin typeface="Arial" charset="0"/>
              </a:rPr>
              <a:t>skupiny.</a:t>
            </a:r>
            <a:endParaRPr lang="cs-CZ" dirty="0">
              <a:latin typeface="Arial" charset="0"/>
            </a:endParaRPr>
          </a:p>
        </p:txBody>
      </p:sp>
      <p:sp>
        <p:nvSpPr>
          <p:cNvPr id="16388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04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1476374" y="6237288"/>
            <a:ext cx="51118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err="1" smtClean="0"/>
              <a:t>finové</a:t>
            </a:r>
            <a:r>
              <a:rPr lang="cs-CZ" sz="2800" dirty="0" smtClean="0"/>
              <a:t>, </a:t>
            </a:r>
            <a:r>
              <a:rPr lang="cs-CZ" sz="2800" dirty="0" err="1" smtClean="0"/>
              <a:t>maďaři</a:t>
            </a:r>
            <a:r>
              <a:rPr lang="cs-CZ" sz="2800" dirty="0" smtClean="0"/>
              <a:t>, </a:t>
            </a:r>
            <a:r>
              <a:rPr lang="cs-CZ" sz="2800" dirty="0" err="1" smtClean="0"/>
              <a:t>estonci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0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41"/>
                  </p:tgtEl>
                </p:cond>
              </p:nextCondLst>
            </p:seq>
          </p:childTnLst>
        </p:cTn>
      </p:par>
    </p:tnLst>
    <p:bldLst>
      <p:bldP spid="440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4000</a:t>
            </a:r>
          </a:p>
        </p:txBody>
      </p:sp>
      <p:sp>
        <p:nvSpPr>
          <p:cNvPr id="17411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	Jmenuj Pobaltské republiky.</a:t>
            </a:r>
          </a:p>
        </p:txBody>
      </p:sp>
      <p:sp>
        <p:nvSpPr>
          <p:cNvPr id="17412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608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1476375" y="5373688"/>
            <a:ext cx="54721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Estonsko, Lotyšsko, Litva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0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9"/>
                  </p:tgtEl>
                </p:cond>
              </p:nextCondLst>
            </p:seq>
          </p:childTnLst>
        </p:cTn>
      </p:par>
    </p:tnLst>
    <p:bldLst>
      <p:bldP spid="4609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5000</a:t>
            </a:r>
          </a:p>
        </p:txBody>
      </p:sp>
      <p:sp>
        <p:nvSpPr>
          <p:cNvPr id="18435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	</a:t>
            </a:r>
            <a:r>
              <a:rPr lang="cs-CZ" dirty="0">
                <a:latin typeface="Arial" charset="0"/>
              </a:rPr>
              <a:t>H</a:t>
            </a:r>
            <a:r>
              <a:rPr lang="cs-CZ" dirty="0" smtClean="0">
                <a:latin typeface="Arial" charset="0"/>
              </a:rPr>
              <a:t>lavní město Moldavska</a:t>
            </a:r>
          </a:p>
        </p:txBody>
      </p:sp>
      <p:sp>
        <p:nvSpPr>
          <p:cNvPr id="18436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813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1547664" y="5787222"/>
            <a:ext cx="49678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err="1" smtClean="0"/>
              <a:t>Kyšiněv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7"/>
                  </p:tgtEl>
                </p:cond>
              </p:nextCondLst>
            </p:seq>
          </p:childTnLst>
        </p:cTn>
      </p:par>
    </p:tnLst>
    <p:bldLst>
      <p:bldP spid="481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A1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1000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	</a:t>
            </a:r>
            <a:r>
              <a:rPr lang="cs-CZ" dirty="0">
                <a:latin typeface="Arial" charset="0"/>
              </a:rPr>
              <a:t>K</a:t>
            </a:r>
            <a:r>
              <a:rPr lang="cs-CZ" dirty="0" smtClean="0">
                <a:latin typeface="Arial" charset="0"/>
              </a:rPr>
              <a:t>de se v Evropě těží ropa a zemní plyn?</a:t>
            </a:r>
          </a:p>
        </p:txBody>
      </p:sp>
      <p:sp>
        <p:nvSpPr>
          <p:cNvPr id="19460" name="AutoShape 4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735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1476375" y="5516563"/>
            <a:ext cx="54721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Hlavně v Severním moři 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73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351"/>
                  </p:tgtEl>
                </p:cond>
              </p:nextCondLst>
            </p:seq>
          </p:childTnLst>
        </p:cTn>
      </p:par>
    </p:tnLst>
    <p:bldLst>
      <p:bldP spid="5735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A1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2000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dirty="0" smtClean="0">
                <a:latin typeface="Arial" charset="0"/>
              </a:rPr>
              <a:t>	Pěstují se v Evropě citrusy a popř. kde?</a:t>
            </a:r>
            <a:endParaRPr lang="cs-CZ" dirty="0">
              <a:latin typeface="Arial" charset="0"/>
            </a:endParaRPr>
          </a:p>
        </p:txBody>
      </p:sp>
      <p:sp>
        <p:nvSpPr>
          <p:cNvPr id="20484" name="AutoShape 4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837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1476374" y="5473352"/>
            <a:ext cx="539988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Ano v subtropech J Evropa.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3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75"/>
                  </p:tgtEl>
                </p:cond>
              </p:nextCondLst>
            </p:seq>
          </p:childTnLst>
        </p:cTn>
      </p:par>
    </p:tnLst>
    <p:bldLst>
      <p:bldP spid="583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AutoShape 9">
            <a:hlinkClick r:id="rId2" action="ppaction://hlinksldjump" highlightClick="1">
              <a:snd r:embed="rId3" name="bomb.wav"/>
            </a:hlinkClick>
          </p:cNvPr>
          <p:cNvSpPr>
            <a:spLocks noChangeArrowheads="1"/>
          </p:cNvSpPr>
          <p:nvPr/>
        </p:nvSpPr>
        <p:spPr bwMode="auto">
          <a:xfrm>
            <a:off x="1" y="0"/>
            <a:ext cx="2268538" cy="1484313"/>
          </a:xfrm>
          <a:prstGeom prst="actionButtonBlank">
            <a:avLst/>
          </a:prstGeom>
          <a:solidFill>
            <a:srgbClr val="84A7D2"/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8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Přírodní</a:t>
            </a:r>
          </a:p>
          <a:p>
            <a:pPr algn="ctr"/>
            <a:r>
              <a:rPr lang="cs-CZ" sz="28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podmínky</a:t>
            </a:r>
            <a:endParaRPr lang="cs-CZ" sz="2800" b="1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5370" name="AutoShape 10">
            <a:hlinkClick r:id="rId4" action="ppaction://hlinksldjump" highlightClick="1">
              <a:snd r:embed="rId3" name="bomb.wav"/>
            </a:hlinkClick>
          </p:cNvPr>
          <p:cNvSpPr>
            <a:spLocks noChangeArrowheads="1"/>
          </p:cNvSpPr>
          <p:nvPr/>
        </p:nvSpPr>
        <p:spPr bwMode="auto">
          <a:xfrm>
            <a:off x="2268539" y="-12923"/>
            <a:ext cx="2303461" cy="1497236"/>
          </a:xfrm>
          <a:prstGeom prst="actionButtonBlank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800" b="1" dirty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V</a:t>
            </a:r>
            <a:r>
              <a:rPr lang="cs-CZ" sz="28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odstvo</a:t>
            </a:r>
            <a:endParaRPr lang="cs-CZ" sz="2800" b="1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5372" name="AutoShape 12">
            <a:hlinkClick r:id="rId5" action="ppaction://hlinksldjump" highlightClick="1">
              <a:snd r:embed="rId3" name="bomb.wav"/>
            </a:hlinkClick>
          </p:cNvPr>
          <p:cNvSpPr>
            <a:spLocks noChangeArrowheads="1"/>
          </p:cNvSpPr>
          <p:nvPr/>
        </p:nvSpPr>
        <p:spPr bwMode="auto">
          <a:xfrm>
            <a:off x="4572000" y="0"/>
            <a:ext cx="2266950" cy="1484313"/>
          </a:xfrm>
          <a:prstGeom prst="actionButtonBlank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800" b="1" dirty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</a:t>
            </a:r>
            <a:r>
              <a:rPr lang="cs-CZ" sz="28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byvatelstvo</a:t>
            </a:r>
            <a:endParaRPr lang="cs-CZ" sz="2800" b="1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5373" name="AutoShape 13">
            <a:hlinkClick r:id="rId6" action="ppaction://hlinksldjump" highlightClick="1">
              <a:snd r:embed="rId7" name="camera.wav"/>
            </a:hlinkClick>
          </p:cNvPr>
          <p:cNvSpPr>
            <a:spLocks noChangeArrowheads="1"/>
          </p:cNvSpPr>
          <p:nvPr/>
        </p:nvSpPr>
        <p:spPr bwMode="auto">
          <a:xfrm>
            <a:off x="1" y="1484313"/>
            <a:ext cx="2256012" cy="936624"/>
          </a:xfrm>
          <a:prstGeom prst="actionButtonBlank">
            <a:avLst/>
          </a:prstGeom>
          <a:solidFill>
            <a:srgbClr val="B0C7E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400" b="1" dirty="0"/>
              <a:t>1000</a:t>
            </a:r>
          </a:p>
        </p:txBody>
      </p:sp>
      <p:sp>
        <p:nvSpPr>
          <p:cNvPr id="15375" name="AutoShape 15">
            <a:hlinkClick r:id="rId8" action="ppaction://hlinksldjump" highlightClick="1">
              <a:snd r:embed="rId7" name="camera.wav"/>
            </a:hlinkClick>
          </p:cNvPr>
          <p:cNvSpPr>
            <a:spLocks noChangeArrowheads="1"/>
          </p:cNvSpPr>
          <p:nvPr/>
        </p:nvSpPr>
        <p:spPr bwMode="auto">
          <a:xfrm>
            <a:off x="1" y="2420938"/>
            <a:ext cx="2256012" cy="936624"/>
          </a:xfrm>
          <a:prstGeom prst="actionButtonBlank">
            <a:avLst/>
          </a:prstGeom>
          <a:solidFill>
            <a:srgbClr val="B0C7E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400" b="1"/>
              <a:t>2000</a:t>
            </a:r>
          </a:p>
        </p:txBody>
      </p:sp>
      <p:sp>
        <p:nvSpPr>
          <p:cNvPr id="15376" name="AutoShape 16">
            <a:hlinkClick r:id="rId9" action="ppaction://hlinksldjump" highlightClick="1">
              <a:snd r:embed="rId7" name="camera.wav"/>
            </a:hlinkClick>
          </p:cNvPr>
          <p:cNvSpPr>
            <a:spLocks noChangeArrowheads="1"/>
          </p:cNvSpPr>
          <p:nvPr/>
        </p:nvSpPr>
        <p:spPr bwMode="auto">
          <a:xfrm>
            <a:off x="0" y="3357562"/>
            <a:ext cx="2268539" cy="906463"/>
          </a:xfrm>
          <a:prstGeom prst="actionButtonBlank">
            <a:avLst/>
          </a:prstGeom>
          <a:solidFill>
            <a:srgbClr val="B0C7E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400" b="1"/>
              <a:t>3000</a:t>
            </a:r>
          </a:p>
        </p:txBody>
      </p:sp>
      <p:sp>
        <p:nvSpPr>
          <p:cNvPr id="15377" name="AutoShape 17">
            <a:hlinkClick r:id="rId10" action="ppaction://hlinksldjump" highlightClick="1">
              <a:snd r:embed="rId7" name="camera.wav"/>
            </a:hlinkClick>
          </p:cNvPr>
          <p:cNvSpPr>
            <a:spLocks noChangeArrowheads="1"/>
          </p:cNvSpPr>
          <p:nvPr/>
        </p:nvSpPr>
        <p:spPr bwMode="auto">
          <a:xfrm>
            <a:off x="0" y="4264026"/>
            <a:ext cx="2268539" cy="965200"/>
          </a:xfrm>
          <a:prstGeom prst="actionButtonBlank">
            <a:avLst/>
          </a:prstGeom>
          <a:solidFill>
            <a:srgbClr val="B0C7E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400" b="1"/>
              <a:t>4000</a:t>
            </a:r>
          </a:p>
        </p:txBody>
      </p:sp>
      <p:sp>
        <p:nvSpPr>
          <p:cNvPr id="15378" name="AutoShape 18">
            <a:hlinkClick r:id="rId11" action="ppaction://hlinksldjump" highlightClick="1">
              <a:snd r:embed="rId7" name="camera.wav"/>
            </a:hlinkClick>
          </p:cNvPr>
          <p:cNvSpPr>
            <a:spLocks noChangeArrowheads="1"/>
          </p:cNvSpPr>
          <p:nvPr/>
        </p:nvSpPr>
        <p:spPr bwMode="auto">
          <a:xfrm>
            <a:off x="1" y="5229225"/>
            <a:ext cx="2268538" cy="906463"/>
          </a:xfrm>
          <a:prstGeom prst="actionButtonBlank">
            <a:avLst/>
          </a:prstGeom>
          <a:solidFill>
            <a:srgbClr val="B0C7E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400" b="1"/>
              <a:t>5000</a:t>
            </a:r>
          </a:p>
        </p:txBody>
      </p:sp>
      <p:sp>
        <p:nvSpPr>
          <p:cNvPr id="15379" name="AutoShape 19">
            <a:hlinkClick r:id="rId12" action="ppaction://hlinksldjump" highlightClick="1">
              <a:snd r:embed="rId7" name="camera.wav"/>
            </a:hlinkClick>
          </p:cNvPr>
          <p:cNvSpPr>
            <a:spLocks noChangeArrowheads="1"/>
          </p:cNvSpPr>
          <p:nvPr/>
        </p:nvSpPr>
        <p:spPr bwMode="auto">
          <a:xfrm>
            <a:off x="2256013" y="1484312"/>
            <a:ext cx="2312812" cy="936625"/>
          </a:xfrm>
          <a:prstGeom prst="actionButtonBlank">
            <a:avLst/>
          </a:prstGeom>
          <a:solidFill>
            <a:srgbClr val="BAE18F"/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400" b="1" dirty="0"/>
              <a:t>1000</a:t>
            </a:r>
          </a:p>
        </p:txBody>
      </p:sp>
      <p:sp>
        <p:nvSpPr>
          <p:cNvPr id="15380" name="AutoShape 20">
            <a:hlinkClick r:id="rId13" action="ppaction://hlinksldjump" highlightClick="1">
              <a:snd r:embed="rId7" name="camera.wav"/>
            </a:hlinkClick>
          </p:cNvPr>
          <p:cNvSpPr>
            <a:spLocks noChangeArrowheads="1"/>
          </p:cNvSpPr>
          <p:nvPr/>
        </p:nvSpPr>
        <p:spPr bwMode="auto">
          <a:xfrm>
            <a:off x="4572000" y="1484312"/>
            <a:ext cx="2266950" cy="936625"/>
          </a:xfrm>
          <a:prstGeom prst="actionButtonBlank">
            <a:avLst/>
          </a:prstGeom>
          <a:solidFill>
            <a:srgbClr val="FFFF93"/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400" b="1"/>
              <a:t>1000</a:t>
            </a:r>
          </a:p>
        </p:txBody>
      </p:sp>
      <p:sp>
        <p:nvSpPr>
          <p:cNvPr id="15381" name="AutoShape 21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0" y="2420938"/>
            <a:ext cx="2266950" cy="936624"/>
          </a:xfrm>
          <a:prstGeom prst="actionButtonBlank">
            <a:avLst/>
          </a:prstGeom>
          <a:solidFill>
            <a:srgbClr val="FFFF93"/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400" b="1"/>
              <a:t>2000</a:t>
            </a:r>
          </a:p>
        </p:txBody>
      </p:sp>
      <p:sp>
        <p:nvSpPr>
          <p:cNvPr id="15382" name="AutoShape 22">
            <a:hlinkClick r:id="rId15" action="ppaction://hlinksldjump" highlightClick="1">
              <a:snd r:embed="rId7" name="camera.wav"/>
            </a:hlinkClick>
          </p:cNvPr>
          <p:cNvSpPr>
            <a:spLocks noChangeArrowheads="1"/>
          </p:cNvSpPr>
          <p:nvPr/>
        </p:nvSpPr>
        <p:spPr bwMode="auto">
          <a:xfrm>
            <a:off x="4572000" y="3357563"/>
            <a:ext cx="2266950" cy="906464"/>
          </a:xfrm>
          <a:prstGeom prst="actionButtonBlank">
            <a:avLst/>
          </a:prstGeom>
          <a:solidFill>
            <a:srgbClr val="FFFF93"/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400" b="1"/>
              <a:t>3000</a:t>
            </a:r>
          </a:p>
        </p:txBody>
      </p:sp>
      <p:sp>
        <p:nvSpPr>
          <p:cNvPr id="15383" name="AutoShape 23">
            <a:hlinkClick r:id="rId16" action="ppaction://hlinksldjump" highlightClick="1">
              <a:snd r:embed="rId7" name="camera.wav"/>
            </a:hlinkClick>
          </p:cNvPr>
          <p:cNvSpPr>
            <a:spLocks noChangeArrowheads="1"/>
          </p:cNvSpPr>
          <p:nvPr/>
        </p:nvSpPr>
        <p:spPr bwMode="auto">
          <a:xfrm>
            <a:off x="4572000" y="4264025"/>
            <a:ext cx="2266950" cy="965201"/>
          </a:xfrm>
          <a:prstGeom prst="actionButtonBlank">
            <a:avLst/>
          </a:prstGeom>
          <a:solidFill>
            <a:srgbClr val="FFFF93"/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400" b="1"/>
              <a:t>4000</a:t>
            </a:r>
          </a:p>
        </p:txBody>
      </p:sp>
      <p:sp>
        <p:nvSpPr>
          <p:cNvPr id="15384" name="AutoShape 24">
            <a:hlinkClick r:id="rId17" action="ppaction://hlinksldjump" highlightClick="1">
              <a:snd r:embed="rId7" name="camera.wav"/>
            </a:hlinkClick>
          </p:cNvPr>
          <p:cNvSpPr>
            <a:spLocks noChangeArrowheads="1"/>
          </p:cNvSpPr>
          <p:nvPr/>
        </p:nvSpPr>
        <p:spPr bwMode="auto">
          <a:xfrm>
            <a:off x="4572000" y="5229225"/>
            <a:ext cx="2266950" cy="906463"/>
          </a:xfrm>
          <a:prstGeom prst="actionButtonBlank">
            <a:avLst/>
          </a:prstGeom>
          <a:solidFill>
            <a:srgbClr val="FFFF93"/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400" b="1"/>
              <a:t>5000</a:t>
            </a:r>
          </a:p>
        </p:txBody>
      </p:sp>
      <p:sp>
        <p:nvSpPr>
          <p:cNvPr id="15385" name="AutoShape 25">
            <a:hlinkClick r:id="rId18" action="ppaction://hlinksldjump" highlightClick="1">
              <a:snd r:embed="rId7" name="camera.wav"/>
            </a:hlinkClick>
          </p:cNvPr>
          <p:cNvSpPr>
            <a:spLocks noChangeArrowheads="1"/>
          </p:cNvSpPr>
          <p:nvPr/>
        </p:nvSpPr>
        <p:spPr bwMode="auto">
          <a:xfrm>
            <a:off x="2256013" y="2420937"/>
            <a:ext cx="2312811" cy="936625"/>
          </a:xfrm>
          <a:prstGeom prst="actionButtonBlank">
            <a:avLst/>
          </a:prstGeom>
          <a:solidFill>
            <a:srgbClr val="BAE18F"/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400" b="1" dirty="0"/>
              <a:t>2000</a:t>
            </a:r>
          </a:p>
        </p:txBody>
      </p:sp>
      <p:sp>
        <p:nvSpPr>
          <p:cNvPr id="15386" name="AutoShape 26">
            <a:hlinkClick r:id="rId19" action="ppaction://hlinksldjump" highlightClick="1">
              <a:snd r:embed="rId7" name="camera.wav"/>
            </a:hlinkClick>
          </p:cNvPr>
          <p:cNvSpPr>
            <a:spLocks noChangeArrowheads="1"/>
          </p:cNvSpPr>
          <p:nvPr/>
        </p:nvSpPr>
        <p:spPr bwMode="auto">
          <a:xfrm>
            <a:off x="2256013" y="3357562"/>
            <a:ext cx="2315987" cy="906463"/>
          </a:xfrm>
          <a:prstGeom prst="actionButtonBlank">
            <a:avLst/>
          </a:prstGeom>
          <a:solidFill>
            <a:srgbClr val="BAE18F"/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400" b="1" dirty="0"/>
              <a:t>3000</a:t>
            </a:r>
          </a:p>
        </p:txBody>
      </p:sp>
      <p:sp>
        <p:nvSpPr>
          <p:cNvPr id="15387" name="AutoShape 27">
            <a:hlinkClick r:id="rId20" action="ppaction://hlinksldjump" highlightClick="1">
              <a:snd r:embed="rId7" name="camera.wav"/>
            </a:hlinkClick>
          </p:cNvPr>
          <p:cNvSpPr>
            <a:spLocks noChangeArrowheads="1"/>
          </p:cNvSpPr>
          <p:nvPr/>
        </p:nvSpPr>
        <p:spPr bwMode="auto">
          <a:xfrm>
            <a:off x="2256013" y="4264025"/>
            <a:ext cx="2315987" cy="965200"/>
          </a:xfrm>
          <a:prstGeom prst="actionButtonBlank">
            <a:avLst/>
          </a:prstGeom>
          <a:solidFill>
            <a:srgbClr val="BAE18F"/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400" b="1" dirty="0"/>
              <a:t>4000</a:t>
            </a:r>
          </a:p>
        </p:txBody>
      </p:sp>
      <p:sp>
        <p:nvSpPr>
          <p:cNvPr id="15388" name="AutoShape 28">
            <a:hlinkClick r:id="rId21" action="ppaction://hlinksldjump" highlightClick="1">
              <a:snd r:embed="rId7" name="camera.wav"/>
            </a:hlinkClick>
          </p:cNvPr>
          <p:cNvSpPr>
            <a:spLocks noChangeArrowheads="1"/>
          </p:cNvSpPr>
          <p:nvPr/>
        </p:nvSpPr>
        <p:spPr bwMode="auto">
          <a:xfrm>
            <a:off x="2256013" y="5229225"/>
            <a:ext cx="2312812" cy="905992"/>
          </a:xfrm>
          <a:prstGeom prst="actionButtonBlank">
            <a:avLst/>
          </a:prstGeom>
          <a:solidFill>
            <a:srgbClr val="BAE18F"/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400" b="1"/>
              <a:t>5000</a:t>
            </a:r>
          </a:p>
        </p:txBody>
      </p:sp>
      <p:sp>
        <p:nvSpPr>
          <p:cNvPr id="15389" name="AutoShape 29">
            <a:hlinkClick r:id="rId22" action="ppaction://hlinksldjump" highlightClick="1">
              <a:snd r:embed="rId3" name="bomb.wav"/>
            </a:hlinkClick>
          </p:cNvPr>
          <p:cNvSpPr>
            <a:spLocks noChangeArrowheads="1"/>
          </p:cNvSpPr>
          <p:nvPr/>
        </p:nvSpPr>
        <p:spPr bwMode="auto">
          <a:xfrm>
            <a:off x="6840538" y="0"/>
            <a:ext cx="2303462" cy="1484313"/>
          </a:xfrm>
          <a:prstGeom prst="actionButtonBlank">
            <a:avLst/>
          </a:prstGeom>
          <a:solidFill>
            <a:srgbClr val="FF3737"/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8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Hospodářství</a:t>
            </a:r>
            <a:endParaRPr lang="cs-CZ" sz="2800" b="1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5390" name="AutoShape 30">
            <a:hlinkClick r:id="rId23" action="ppaction://hlinksldjump" highlightClick="1">
              <a:snd r:embed="rId7" name="camera.wav"/>
            </a:hlinkClick>
          </p:cNvPr>
          <p:cNvSpPr>
            <a:spLocks noChangeArrowheads="1"/>
          </p:cNvSpPr>
          <p:nvPr/>
        </p:nvSpPr>
        <p:spPr bwMode="auto">
          <a:xfrm>
            <a:off x="6840538" y="1484313"/>
            <a:ext cx="2303462" cy="936624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400" b="1"/>
              <a:t>1000</a:t>
            </a:r>
          </a:p>
        </p:txBody>
      </p:sp>
      <p:sp>
        <p:nvSpPr>
          <p:cNvPr id="15391" name="AutoShape 31">
            <a:hlinkClick r:id="rId24" action="ppaction://hlinksldjump" highlightClick="1">
              <a:snd r:embed="rId7" name="camera.wav"/>
            </a:hlinkClick>
          </p:cNvPr>
          <p:cNvSpPr>
            <a:spLocks noChangeArrowheads="1"/>
          </p:cNvSpPr>
          <p:nvPr/>
        </p:nvSpPr>
        <p:spPr bwMode="auto">
          <a:xfrm>
            <a:off x="6840538" y="2420938"/>
            <a:ext cx="2303462" cy="936624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400" b="1" dirty="0"/>
              <a:t>2000</a:t>
            </a:r>
          </a:p>
        </p:txBody>
      </p:sp>
      <p:sp>
        <p:nvSpPr>
          <p:cNvPr id="15392" name="AutoShape 32">
            <a:hlinkClick r:id="rId25" action="ppaction://hlinksldjump" highlightClick="1">
              <a:snd r:embed="rId7" name="camera.wav"/>
            </a:hlinkClick>
          </p:cNvPr>
          <p:cNvSpPr>
            <a:spLocks noChangeArrowheads="1"/>
          </p:cNvSpPr>
          <p:nvPr/>
        </p:nvSpPr>
        <p:spPr bwMode="auto">
          <a:xfrm>
            <a:off x="6840538" y="3357562"/>
            <a:ext cx="2303462" cy="90646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400" b="1" dirty="0"/>
              <a:t>3000</a:t>
            </a:r>
          </a:p>
        </p:txBody>
      </p:sp>
      <p:sp>
        <p:nvSpPr>
          <p:cNvPr id="15393" name="AutoShape 33">
            <a:hlinkClick r:id="rId26" action="ppaction://hlinksldjump" highlightClick="1">
              <a:snd r:embed="rId7" name="camera.wav"/>
            </a:hlinkClick>
          </p:cNvPr>
          <p:cNvSpPr>
            <a:spLocks noChangeArrowheads="1"/>
          </p:cNvSpPr>
          <p:nvPr/>
        </p:nvSpPr>
        <p:spPr bwMode="auto">
          <a:xfrm>
            <a:off x="6840538" y="4264025"/>
            <a:ext cx="2303462" cy="965201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400" b="1"/>
              <a:t>4000</a:t>
            </a:r>
          </a:p>
        </p:txBody>
      </p:sp>
      <p:sp>
        <p:nvSpPr>
          <p:cNvPr id="15394" name="AutoShape 34">
            <a:hlinkClick r:id="rId27" action="ppaction://hlinksldjump" highlightClick="1">
              <a:snd r:embed="rId7" name="camera.wav"/>
            </a:hlinkClick>
          </p:cNvPr>
          <p:cNvSpPr>
            <a:spLocks noChangeArrowheads="1"/>
          </p:cNvSpPr>
          <p:nvPr/>
        </p:nvSpPr>
        <p:spPr bwMode="auto">
          <a:xfrm>
            <a:off x="6840538" y="5229225"/>
            <a:ext cx="2303462" cy="906463"/>
          </a:xfrm>
          <a:prstGeom prst="actionButtonBlank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400" b="1"/>
              <a:t>5000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3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3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3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3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53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3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3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3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53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3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4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53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 nodeType="clickPar">
                      <p:stCondLst>
                        <p:cond delay="0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3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6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53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 nodeType="clickPar">
                      <p:stCondLst>
                        <p:cond delay="0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53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8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53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 nodeType="clickPar">
                      <p:stCondLst>
                        <p:cond delay="0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9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153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 nodeType="clickPar">
                      <p:stCondLst>
                        <p:cond delay="0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0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153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 nodeType="clickPar">
                      <p:stCondLst>
                        <p:cond delay="0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5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 nodeType="clickPar">
                      <p:stCondLst>
                        <p:cond delay="0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9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153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 nodeType="clickPar">
                      <p:stCondLst>
                        <p:cond delay="0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90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153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 nodeType="clickPar">
                      <p:stCondLst>
                        <p:cond delay="0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91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153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92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153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 nodeType="clickPar">
                      <p:stCondLst>
                        <p:cond delay="0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93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153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94"/>
                  </p:tgtEl>
                </p:cond>
              </p:nextCondLst>
            </p:seq>
          </p:childTnLst>
        </p:cTn>
      </p:par>
    </p:tnLst>
    <p:bldLst>
      <p:bldP spid="15369" grpId="0" animBg="1"/>
      <p:bldP spid="15370" grpId="0" animBg="1"/>
      <p:bldP spid="15372" grpId="0" animBg="1"/>
      <p:bldP spid="15373" grpId="0" animBg="1"/>
      <p:bldP spid="15375" grpId="0" animBg="1"/>
      <p:bldP spid="15376" grpId="0" animBg="1"/>
      <p:bldP spid="15377" grpId="0" animBg="1"/>
      <p:bldP spid="15378" grpId="0" animBg="1"/>
      <p:bldP spid="15379" grpId="0" animBg="1"/>
      <p:bldP spid="15380" grpId="0" animBg="1"/>
      <p:bldP spid="15381" grpId="0" animBg="1"/>
      <p:bldP spid="15382" grpId="0" animBg="1"/>
      <p:bldP spid="15383" grpId="0" animBg="1"/>
      <p:bldP spid="15384" grpId="0" animBg="1"/>
      <p:bldP spid="15385" grpId="0" animBg="1"/>
      <p:bldP spid="15386" grpId="0" animBg="1"/>
      <p:bldP spid="15387" grpId="0" animBg="1"/>
      <p:bldP spid="15388" grpId="0" animBg="1"/>
      <p:bldP spid="15389" grpId="0" animBg="1"/>
      <p:bldP spid="15390" grpId="0" animBg="1"/>
      <p:bldP spid="15391" grpId="0" animBg="1"/>
      <p:bldP spid="15392" grpId="0" animBg="1"/>
      <p:bldP spid="15393" grpId="0" animBg="1"/>
      <p:bldP spid="1539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A1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3000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	Jaká se převážně chovají hospodářská zvířata ve </a:t>
            </a:r>
            <a:r>
              <a:rPr lang="cs-CZ" dirty="0" err="1" smtClean="0">
                <a:latin typeface="Arial" charset="0"/>
              </a:rPr>
              <a:t>stř</a:t>
            </a:r>
            <a:r>
              <a:rPr lang="cs-CZ" dirty="0" smtClean="0">
                <a:latin typeface="Arial" charset="0"/>
              </a:rPr>
              <a:t>. Evropě?</a:t>
            </a:r>
          </a:p>
        </p:txBody>
      </p:sp>
      <p:sp>
        <p:nvSpPr>
          <p:cNvPr id="21508" name="AutoShape 4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939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1476375" y="5057775"/>
            <a:ext cx="54721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Skot, </a:t>
            </a:r>
            <a:r>
              <a:rPr lang="cs-CZ" sz="2800" dirty="0" err="1" smtClean="0"/>
              <a:t>prasata,drůbež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9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397"/>
                  </p:tgtEl>
                </p:cond>
              </p:nextCondLst>
            </p:seq>
          </p:childTnLst>
        </p:cTn>
      </p:par>
    </p:tnLst>
    <p:bldLst>
      <p:bldP spid="5939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A1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4000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	</a:t>
            </a:r>
            <a:r>
              <a:rPr lang="cs-CZ" dirty="0">
                <a:latin typeface="Arial" charset="0"/>
              </a:rPr>
              <a:t>C</a:t>
            </a:r>
            <a:r>
              <a:rPr lang="cs-CZ" dirty="0" smtClean="0">
                <a:latin typeface="Arial" charset="0"/>
              </a:rPr>
              <a:t>o je největším přínosem pro hospodářství Islandu?</a:t>
            </a:r>
          </a:p>
        </p:txBody>
      </p:sp>
      <p:sp>
        <p:nvSpPr>
          <p:cNvPr id="22532" name="AutoShape 4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4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1412875" y="4994365"/>
            <a:ext cx="54726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Termální voda a rybolov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04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421"/>
                  </p:tgtEl>
                </p:cond>
              </p:nextCondLst>
            </p:seq>
          </p:childTnLst>
        </p:cTn>
      </p:par>
    </p:tnLst>
    <p:bldLst>
      <p:bldP spid="604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A1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5000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	Jmenuj hlavní vinné oblasti Evropy</a:t>
            </a:r>
          </a:p>
        </p:txBody>
      </p:sp>
      <p:sp>
        <p:nvSpPr>
          <p:cNvPr id="23556" name="AutoShape 4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44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426592" y="5042118"/>
            <a:ext cx="539988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Jižní Francie, Itálie, Španělsko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45"/>
                  </p:tgtEl>
                </p:cond>
              </p:nextCondLst>
            </p:seq>
          </p:childTnLst>
        </p:cTn>
      </p:par>
    </p:tnLst>
    <p:bldLst>
      <p:bldP spid="6144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6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6000" b="1" smtClean="0">
                <a:solidFill>
                  <a:schemeClr val="bg1"/>
                </a:solidFill>
                <a:latin typeface="Arial" charset="0"/>
              </a:rPr>
              <a:t>BONUS</a:t>
            </a:r>
          </a:p>
        </p:txBody>
      </p:sp>
      <p:sp>
        <p:nvSpPr>
          <p:cNvPr id="24579" name="Rectangle 8"/>
          <p:cNvSpPr>
            <a:spLocks noGrp="1"/>
          </p:cNvSpPr>
          <p:nvPr>
            <p:ph type="body" idx="1"/>
          </p:nvPr>
        </p:nvSpPr>
        <p:spPr>
          <a:xfrm>
            <a:off x="4661694" y="1340768"/>
            <a:ext cx="4230786" cy="4525963"/>
          </a:xfrm>
        </p:spPr>
        <p:txBody>
          <a:bodyPr/>
          <a:lstStyle/>
          <a:p>
            <a:pPr eaLnBrk="1" hangingPunct="1">
              <a:buNone/>
            </a:pPr>
            <a:r>
              <a:rPr lang="cs-CZ" dirty="0" smtClean="0"/>
              <a:t>	</a:t>
            </a:r>
            <a:r>
              <a:rPr lang="cs-CZ" dirty="0">
                <a:latin typeface="Arial" charset="0"/>
              </a:rPr>
              <a:t> Kde leží nejvyšší hora Španělska a kolik měří</a:t>
            </a:r>
            <a:r>
              <a:rPr lang="cs-CZ" dirty="0" smtClean="0">
                <a:latin typeface="Arial" charset="0"/>
              </a:rPr>
              <a:t>?</a:t>
            </a:r>
          </a:p>
          <a:p>
            <a:pPr eaLnBrk="1" hangingPunct="1">
              <a:buNone/>
            </a:pPr>
            <a:r>
              <a:rPr lang="cs-CZ" dirty="0">
                <a:latin typeface="Arial" charset="0"/>
              </a:rPr>
              <a:t>	</a:t>
            </a:r>
            <a:r>
              <a:rPr lang="cs-CZ" dirty="0" smtClean="0">
                <a:latin typeface="Arial" charset="0"/>
              </a:rPr>
              <a:t> </a:t>
            </a:r>
            <a:r>
              <a:rPr lang="cs-CZ" sz="2400" dirty="0">
                <a:latin typeface="Arial" charset="0"/>
              </a:rPr>
              <a:t>(tolerance +/-100m</a:t>
            </a:r>
            <a:r>
              <a:rPr lang="cs-CZ" sz="2400" dirty="0" smtClean="0">
                <a:latin typeface="Arial" charset="0"/>
              </a:rPr>
              <a:t>)</a:t>
            </a:r>
            <a:endParaRPr lang="cs-CZ" dirty="0" smtClean="0"/>
          </a:p>
        </p:txBody>
      </p:sp>
      <p:sp>
        <p:nvSpPr>
          <p:cNvPr id="24580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018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1979712" y="5688796"/>
            <a:ext cx="489654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Na Kanárských ostrovech – </a:t>
            </a:r>
            <a:r>
              <a:rPr lang="cs-CZ" sz="2800" dirty="0" err="1" smtClean="0"/>
              <a:t>Pico</a:t>
            </a:r>
            <a:r>
              <a:rPr lang="cs-CZ" sz="2800" dirty="0" smtClean="0"/>
              <a:t> de </a:t>
            </a:r>
            <a:r>
              <a:rPr lang="cs-CZ" sz="2800" dirty="0" err="1" smtClean="0"/>
              <a:t>Teide</a:t>
            </a:r>
            <a:r>
              <a:rPr lang="cs-CZ" sz="2800" dirty="0" smtClean="0"/>
              <a:t> 3718m </a:t>
            </a:r>
            <a:endParaRPr lang="cs-CZ" sz="2800" dirty="0"/>
          </a:p>
        </p:txBody>
      </p:sp>
      <p:sp>
        <p:nvSpPr>
          <p:cNvPr id="24584" name="Text Box 14"/>
          <p:cNvSpPr txBox="1">
            <a:spLocks noChangeArrowheads="1"/>
          </p:cNvSpPr>
          <p:nvPr/>
        </p:nvSpPr>
        <p:spPr bwMode="auto">
          <a:xfrm>
            <a:off x="3980210" y="458112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dirty="0"/>
              <a:t>1.</a:t>
            </a:r>
          </a:p>
        </p:txBody>
      </p:sp>
      <p:pic>
        <p:nvPicPr>
          <p:cNvPr id="1027" name="Picture 3" descr="C:\Documents and Settings\Michal\Local Settings\Temporary Internet Files\Content.IE5\SRT7YEBP\MP90040080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663" y="1340768"/>
            <a:ext cx="3914775" cy="313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86"/>
                  </p:tgtEl>
                </p:cond>
              </p:nextCondLst>
            </p:seq>
          </p:childTnLst>
        </p:cTn>
      </p:par>
    </p:tnLst>
    <p:bldLst>
      <p:bldP spid="5018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6000" b="1" smtClean="0">
                <a:solidFill>
                  <a:schemeClr val="bg1"/>
                </a:solidFill>
                <a:latin typeface="Arial" charset="0"/>
              </a:rPr>
              <a:t>BONUS</a:t>
            </a:r>
          </a:p>
        </p:txBody>
      </p:sp>
      <p:sp>
        <p:nvSpPr>
          <p:cNvPr id="25603" name="Rectangle 6"/>
          <p:cNvSpPr>
            <a:spLocks noGrp="1"/>
          </p:cNvSpPr>
          <p:nvPr>
            <p:ph type="body" idx="1"/>
          </p:nvPr>
        </p:nvSpPr>
        <p:spPr>
          <a:xfrm>
            <a:off x="5652120" y="1298923"/>
            <a:ext cx="3405833" cy="32480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/>
              <a:t>	Kterým státem</a:t>
            </a:r>
            <a:r>
              <a:rPr lang="cs-CZ" smtClean="0"/>
              <a:t>, či státy </a:t>
            </a:r>
            <a:r>
              <a:rPr lang="cs-CZ" dirty="0" smtClean="0"/>
              <a:t>protéká Dunaj?</a:t>
            </a:r>
          </a:p>
        </p:txBody>
      </p:sp>
      <p:sp>
        <p:nvSpPr>
          <p:cNvPr id="25604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223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1260475" y="5278883"/>
            <a:ext cx="547211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Německo, Rakousko, Slovensko, Maďarsko, Srbsko, Chorvatsko, Bulharsko, Rumunsko.</a:t>
            </a:r>
            <a:endParaRPr lang="cs-CZ" sz="2800" dirty="0"/>
          </a:p>
        </p:txBody>
      </p:sp>
      <p:sp>
        <p:nvSpPr>
          <p:cNvPr id="25608" name="Text Box 11"/>
          <p:cNvSpPr txBox="1">
            <a:spLocks noChangeArrowheads="1"/>
          </p:cNvSpPr>
          <p:nvPr/>
        </p:nvSpPr>
        <p:spPr bwMode="auto">
          <a:xfrm>
            <a:off x="6156325" y="4149725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dirty="0"/>
              <a:t>2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2050" name="Picture 2" descr="C:\Documents and Settings\Michal\Local Settings\Temporary Internet Files\Content.IE5\KL63O1Q3\MP90042432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4970492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31"/>
                  </p:tgtEl>
                </p:cond>
              </p:nextCondLst>
            </p:seq>
          </p:childTnLst>
        </p:cTn>
      </p:par>
    </p:tnLst>
    <p:bldLst>
      <p:bldP spid="5223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6000" b="1" smtClean="0">
                <a:solidFill>
                  <a:schemeClr val="bg1"/>
                </a:solidFill>
                <a:latin typeface="Arial" charset="0"/>
              </a:rPr>
              <a:t>BONUS</a:t>
            </a:r>
          </a:p>
        </p:txBody>
      </p:sp>
      <p:sp>
        <p:nvSpPr>
          <p:cNvPr id="26627" name="Rectangle 8"/>
          <p:cNvSpPr>
            <a:spLocks noGrp="1"/>
          </p:cNvSpPr>
          <p:nvPr>
            <p:ph type="body" idx="1"/>
          </p:nvPr>
        </p:nvSpPr>
        <p:spPr>
          <a:xfrm>
            <a:off x="5292081" y="1600200"/>
            <a:ext cx="385192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Jakému státu</a:t>
            </a:r>
          </a:p>
          <a:p>
            <a:pPr eaLnBrk="1" hangingPunct="1">
              <a:buFont typeface="Arial" charset="0"/>
              <a:buNone/>
            </a:pPr>
            <a:r>
              <a:rPr lang="cs-CZ" dirty="0">
                <a:latin typeface="Arial" charset="0"/>
              </a:rPr>
              <a:t>m</a:t>
            </a:r>
            <a:r>
              <a:rPr lang="cs-CZ" dirty="0" smtClean="0">
                <a:latin typeface="Arial" charset="0"/>
              </a:rPr>
              <a:t>ezi Švýcarskem a Rakouskem patří tato vlajka?</a:t>
            </a:r>
          </a:p>
        </p:txBody>
      </p:sp>
      <p:sp>
        <p:nvSpPr>
          <p:cNvPr id="26628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629" name="Text Box 9"/>
          <p:cNvSpPr txBox="1">
            <a:spLocks noChangeArrowheads="1"/>
          </p:cNvSpPr>
          <p:nvPr/>
        </p:nvSpPr>
        <p:spPr bwMode="auto">
          <a:xfrm>
            <a:off x="3708400" y="4293096"/>
            <a:ext cx="935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dirty="0"/>
              <a:t>3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428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1476374" y="6237288"/>
            <a:ext cx="352767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err="1" smtClean="0"/>
              <a:t>Lichenštejnsku</a:t>
            </a:r>
            <a:endParaRPr lang="cs-CZ" sz="2800" dirty="0"/>
          </a:p>
        </p:txBody>
      </p:sp>
      <p:pic>
        <p:nvPicPr>
          <p:cNvPr id="3074" name="Picture 2" descr="C:\Documents and Settings\Michal\Local Settings\Temporary Internet Files\Content.IE5\4LEFS9YN\MP900362728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675" y="1628800"/>
            <a:ext cx="3657600" cy="218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82"/>
                  </p:tgtEl>
                </p:cond>
              </p:nextCondLst>
            </p:seq>
          </p:childTnLst>
        </p:cTn>
      </p:par>
    </p:tnLst>
    <p:bldLst>
      <p:bldP spid="5428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7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6000" b="1" smtClean="0">
                <a:solidFill>
                  <a:schemeClr val="bg1"/>
                </a:solidFill>
                <a:latin typeface="Arial" charset="0"/>
              </a:rPr>
              <a:t>BONUS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5364163" y="1600200"/>
            <a:ext cx="3322637" cy="4525963"/>
          </a:xfrm>
        </p:spPr>
        <p:txBody>
          <a:bodyPr/>
          <a:lstStyle/>
          <a:p>
            <a:pPr eaLnBrk="1" hangingPunct="1">
              <a:buNone/>
            </a:pPr>
            <a:r>
              <a:rPr lang="cs-CZ" dirty="0" smtClean="0">
                <a:latin typeface="Arial" charset="0"/>
              </a:rPr>
              <a:t>	</a:t>
            </a:r>
            <a:r>
              <a:rPr lang="cs-CZ" dirty="0"/>
              <a:t>Jakou surovinou je známé Maďarsko?</a:t>
            </a:r>
          </a:p>
          <a:p>
            <a:pPr eaLnBrk="1" hangingPunct="1">
              <a:buFont typeface="Arial" charset="0"/>
              <a:buNone/>
            </a:pPr>
            <a:endParaRPr lang="cs-CZ" dirty="0" smtClean="0">
              <a:latin typeface="Arial" charset="0"/>
            </a:endParaRPr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5724525" y="5157788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4.</a:t>
            </a:r>
          </a:p>
        </p:txBody>
      </p:sp>
      <p:sp>
        <p:nvSpPr>
          <p:cNvPr id="5632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1476375" y="6237288"/>
            <a:ext cx="2374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/>
              <a:t>Bauxit.</a:t>
            </a:r>
          </a:p>
        </p:txBody>
      </p:sp>
      <p:sp>
        <p:nvSpPr>
          <p:cNvPr id="27655" name="AutoShape 9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9" name="Picture 2" descr="C:\Documents and Settings\Michal\Local Settings\Temporary Internet Files\Content.IE5\XBR795SE\MP900362696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628800"/>
            <a:ext cx="3657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63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27"/>
                  </p:tgtEl>
                </p:cond>
              </p:nextCondLst>
            </p:seq>
          </p:childTnLst>
        </p:cTn>
      </p:par>
    </p:tnLst>
    <p:bldLst>
      <p:bldP spid="5632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Zdroje obrázků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cs-CZ" sz="2000" dirty="0" smtClean="0"/>
              <a:t>kliparty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endParaRPr lang="cs-CZ" sz="2000" dirty="0" smtClean="0">
              <a:latin typeface="Arial" charset="0"/>
            </a:endParaRPr>
          </a:p>
        </p:txBody>
      </p:sp>
      <p:sp>
        <p:nvSpPr>
          <p:cNvPr id="28676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5825" y="0"/>
            <a:ext cx="1908175" cy="1412875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Pravidla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sz="2400" dirty="0" smtClean="0"/>
              <a:t>RISK spustíte klávesou F5.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2400" dirty="0" smtClean="0"/>
              <a:t>Klikejte pouze na tlačítka.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2400" dirty="0" smtClean="0"/>
              <a:t>Na úvodní straně jsou tlačítka pro zobrazení zdrojů a pro vstup do hry.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2400" dirty="0" smtClean="0"/>
              <a:t>Ve hře otázky vybíráte kliknutím na tlačítko s příslušnou bodovou hodnotou.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2400" dirty="0" smtClean="0"/>
              <a:t>Zpět k výběru otázek se vrátíte vždy po kliknutí na červené tlačítko v pravém dolním rohu.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2400" dirty="0" smtClean="0"/>
              <a:t>RISK sám nezaznamenává získané body.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2400" dirty="0" smtClean="0"/>
              <a:t>Po vyčerpání všech otázek v tematickém okruhu je možné zvolit bonusovou otázku. Na tu se dostanete kliknutím       na tlačítko označující tematický okruh (např. „Vodstvo“).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endParaRPr lang="cs-CZ" sz="2400" dirty="0" smtClean="0"/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</p:txBody>
      </p:sp>
      <p:sp>
        <p:nvSpPr>
          <p:cNvPr id="29700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5825" y="0"/>
            <a:ext cx="1908175" cy="1412875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C7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1000</a:t>
            </a: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dirty="0" smtClean="0">
                <a:latin typeface="Arial" charset="0"/>
              </a:rPr>
              <a:t> </a:t>
            </a:r>
            <a:r>
              <a:rPr lang="cs-CZ" dirty="0">
                <a:latin typeface="Arial" charset="0"/>
              </a:rPr>
              <a:t>	J</a:t>
            </a:r>
            <a:r>
              <a:rPr lang="cs-CZ" dirty="0" smtClean="0">
                <a:latin typeface="Arial" charset="0"/>
              </a:rPr>
              <a:t>ak se nazývá nejvyšší pohoří Evropy?</a:t>
            </a:r>
            <a:endParaRPr lang="cs-CZ" dirty="0">
              <a:latin typeface="Arial" charset="0"/>
            </a:endParaRPr>
          </a:p>
        </p:txBody>
      </p:sp>
      <p:sp>
        <p:nvSpPr>
          <p:cNvPr id="4100" name="AutoShape 6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41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476375" y="5966619"/>
            <a:ext cx="54721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Alpy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6"/>
                  </p:tgtEl>
                </p:cond>
              </p:nextCondLst>
            </p:seq>
          </p:childTnLst>
        </p:cTn>
      </p:par>
    </p:tnLst>
    <p:bldLst>
      <p:bldP spid="174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C7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chemeClr val="bg1"/>
                </a:solidFill>
                <a:latin typeface="Arial" charset="0"/>
              </a:rPr>
              <a:t>2000</a:t>
            </a:r>
          </a:p>
        </p:txBody>
      </p:sp>
      <p:sp>
        <p:nvSpPr>
          <p:cNvPr id="5123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	Jaké je jméno poloostrova, na kterém leží Dánsko?</a:t>
            </a:r>
          </a:p>
        </p:txBody>
      </p:sp>
      <p:sp>
        <p:nvSpPr>
          <p:cNvPr id="5124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1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1476375" y="5805488"/>
            <a:ext cx="54721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Jutský poloostrov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3"/>
                  </p:tgtEl>
                </p:cond>
              </p:nextCondLst>
            </p:seq>
          </p:childTnLst>
        </p:cTn>
      </p:par>
    </p:tnLst>
    <p:bldLst>
      <p:bldP spid="215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C7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3000</a:t>
            </a:r>
          </a:p>
        </p:txBody>
      </p:sp>
      <p:sp>
        <p:nvSpPr>
          <p:cNvPr id="6147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	Velká uherská nížina leží v kterém státě?</a:t>
            </a:r>
          </a:p>
        </p:txBody>
      </p:sp>
      <p:sp>
        <p:nvSpPr>
          <p:cNvPr id="6148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6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1476375" y="5805488"/>
            <a:ext cx="55435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Maďarsko.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5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1"/>
                  </p:tgtEl>
                </p:cond>
              </p:nextCondLst>
            </p:seq>
          </p:childTnLst>
        </p:cTn>
      </p:par>
    </p:tnLst>
    <p:bldLst>
      <p:bldP spid="235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C7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4000</a:t>
            </a:r>
          </a:p>
        </p:txBody>
      </p:sp>
      <p:sp>
        <p:nvSpPr>
          <p:cNvPr id="7171" name="Rectangle 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32686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 	Co je to fjord?</a:t>
            </a:r>
          </a:p>
          <a:p>
            <a:pPr eaLnBrk="1" hangingPunct="1">
              <a:buFont typeface="Arial" charset="0"/>
              <a:buNone/>
            </a:pPr>
            <a:endParaRPr lang="cs-CZ" dirty="0" smtClean="0">
              <a:latin typeface="Arial" charset="0"/>
            </a:endParaRPr>
          </a:p>
        </p:txBody>
      </p:sp>
      <p:sp>
        <p:nvSpPr>
          <p:cNvPr id="7172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0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476375" y="5458718"/>
            <a:ext cx="547211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Úzký záliv moře – moře zabíhá hluboko do pevniny - Norsko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09"/>
                  </p:tgtEl>
                </p:cond>
              </p:nextCondLst>
            </p:seq>
          </p:childTnLst>
        </p:cTn>
      </p:par>
    </p:tnLst>
    <p:bldLst>
      <p:bldP spid="256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C7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5000</a:t>
            </a:r>
          </a:p>
        </p:txBody>
      </p:sp>
      <p:sp>
        <p:nvSpPr>
          <p:cNvPr id="8195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	Nejvyšší hora Karpat se jmenuje?</a:t>
            </a:r>
          </a:p>
        </p:txBody>
      </p:sp>
      <p:sp>
        <p:nvSpPr>
          <p:cNvPr id="8196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5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403350" y="5484813"/>
            <a:ext cx="55435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err="1" smtClean="0"/>
              <a:t>Gerlachovský</a:t>
            </a:r>
            <a:r>
              <a:rPr lang="cs-CZ" sz="2800" dirty="0" smtClean="0"/>
              <a:t> štít 2655m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6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57"/>
                  </p:tgtEl>
                </p:cond>
              </p:nextCondLst>
            </p:seq>
          </p:childTnLst>
        </p:cTn>
      </p:par>
    </p:tnLst>
    <p:bldLst>
      <p:bldP spid="276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E2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1000</a:t>
            </a:r>
          </a:p>
        </p:txBody>
      </p:sp>
      <p:sp>
        <p:nvSpPr>
          <p:cNvPr id="9219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</a:rPr>
              <a:t>	Největší Evropská řeka se jmenuje a protéká?</a:t>
            </a:r>
          </a:p>
        </p:txBody>
      </p:sp>
      <p:sp>
        <p:nvSpPr>
          <p:cNvPr id="9220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70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476375" y="5876925"/>
            <a:ext cx="54721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Volha, teče </a:t>
            </a:r>
            <a:r>
              <a:rPr lang="cs-CZ" sz="2800" dirty="0"/>
              <a:t>R</a:t>
            </a:r>
            <a:r>
              <a:rPr lang="cs-CZ" sz="2800" dirty="0" smtClean="0"/>
              <a:t>uskem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7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05"/>
                  </p:tgtEl>
                </p:cond>
              </p:nextCondLst>
            </p:seq>
          </p:childTnLst>
        </p:cTn>
      </p:par>
    </p:tnLst>
    <p:bldLst>
      <p:bldP spid="297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E2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bg1"/>
                </a:solidFill>
                <a:latin typeface="Arial" charset="0"/>
              </a:rPr>
              <a:t>2000</a:t>
            </a:r>
          </a:p>
        </p:txBody>
      </p:sp>
      <p:sp>
        <p:nvSpPr>
          <p:cNvPr id="10243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dirty="0" smtClean="0">
                <a:latin typeface="Arial" charset="0"/>
              </a:rPr>
              <a:t>	</a:t>
            </a:r>
            <a:r>
              <a:rPr lang="cs-CZ" dirty="0">
                <a:latin typeface="Arial" charset="0"/>
              </a:rPr>
              <a:t> Jak se jmenuje řeka protékající </a:t>
            </a:r>
            <a:r>
              <a:rPr lang="cs-CZ" dirty="0" smtClean="0">
                <a:latin typeface="Arial" charset="0"/>
              </a:rPr>
              <a:t>Kyjevem?</a:t>
            </a:r>
          </a:p>
        </p:txBody>
      </p:sp>
      <p:sp>
        <p:nvSpPr>
          <p:cNvPr id="10244" name="AutoShape 5" descr="Kuličky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084763"/>
            <a:ext cx="2124075" cy="1773237"/>
          </a:xfrm>
          <a:prstGeom prst="actionButtonReturn">
            <a:avLst/>
          </a:prstGeom>
          <a:pattFill prst="sphere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5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1403350" cy="692150"/>
          </a:xfrm>
          <a:prstGeom prst="actionButtonBlank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správná</a:t>
            </a:r>
          </a:p>
          <a:p>
            <a:pPr algn="ctr"/>
            <a:r>
              <a:rPr lang="cs-CZ"/>
              <a:t>odpověď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476375" y="5458718"/>
            <a:ext cx="54721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Dněpr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DUM-PPT-šablona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DUM-PPT-šablona</Template>
  <TotalTime>1900</TotalTime>
  <Words>324</Words>
  <Application>Microsoft Office PowerPoint</Application>
  <PresentationFormat>Předvádění na obrazovce (4:3)</PresentationFormat>
  <Paragraphs>170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DUM-PPT-šablona</vt:lpstr>
      <vt:lpstr>Soutěž RISK </vt:lpstr>
      <vt:lpstr>Snímek 2</vt:lpstr>
      <vt:lpstr>1000</vt:lpstr>
      <vt:lpstr>2000</vt:lpstr>
      <vt:lpstr>3000</vt:lpstr>
      <vt:lpstr>4000</vt:lpstr>
      <vt:lpstr>5000</vt:lpstr>
      <vt:lpstr>1000</vt:lpstr>
      <vt:lpstr>2000</vt:lpstr>
      <vt:lpstr>3000</vt:lpstr>
      <vt:lpstr>4000</vt:lpstr>
      <vt:lpstr>5000</vt:lpstr>
      <vt:lpstr>1000</vt:lpstr>
      <vt:lpstr>2000</vt:lpstr>
      <vt:lpstr>3000</vt:lpstr>
      <vt:lpstr>4000</vt:lpstr>
      <vt:lpstr>5000</vt:lpstr>
      <vt:lpstr>1000</vt:lpstr>
      <vt:lpstr>2000</vt:lpstr>
      <vt:lpstr>3000</vt:lpstr>
      <vt:lpstr>4000</vt:lpstr>
      <vt:lpstr>5000</vt:lpstr>
      <vt:lpstr>BONUS</vt:lpstr>
      <vt:lpstr>BONUS</vt:lpstr>
      <vt:lpstr>BONUS</vt:lpstr>
      <vt:lpstr>BONUS</vt:lpstr>
      <vt:lpstr>Zdroje obrázků</vt:lpstr>
      <vt:lpstr>Pravidla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Riskuj - Přírodní sféra Země</dc:title>
  <dc:creator>Z</dc:creator>
  <dc:description>Autorem materiálu a všech jeho částí, není-li uvedeno jinak, je Mgr. Romana Zabořilová. Tento výukový materiál vznikl v rámci projektu EU Peníze školám a má sloužit zejména pro potřeby výuky na ZŠ Jenišovice</dc:description>
  <cp:lastModifiedBy>Pavel Vlček</cp:lastModifiedBy>
  <cp:revision>35</cp:revision>
  <dcterms:created xsi:type="dcterms:W3CDTF">2009-11-09T10:25:34Z</dcterms:created>
  <dcterms:modified xsi:type="dcterms:W3CDTF">2012-09-29T20:31:22Z</dcterms:modified>
</cp:coreProperties>
</file>