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9" r:id="rId19"/>
    <p:sldId id="280" r:id="rId20"/>
    <p:sldId id="281" r:id="rId21"/>
    <p:sldId id="282" r:id="rId22"/>
    <p:sldId id="283" r:id="rId23"/>
    <p:sldId id="275" r:id="rId24"/>
    <p:sldId id="276" r:id="rId25"/>
    <p:sldId id="277" r:id="rId26"/>
    <p:sldId id="278" r:id="rId27"/>
    <p:sldId id="258" r:id="rId28"/>
    <p:sldId id="28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6DE9"/>
    <a:srgbClr val="FF3737"/>
    <a:srgbClr val="F4A162"/>
    <a:srgbClr val="FFFF93"/>
    <a:srgbClr val="BAE18F"/>
    <a:srgbClr val="84A7D2"/>
    <a:srgbClr val="B0C7E2"/>
    <a:srgbClr val="CE7674"/>
    <a:srgbClr val="FF0000"/>
    <a:srgbClr val="EB86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6746" autoAdjust="0"/>
    <p:restoredTop sz="94621" autoAdjust="0"/>
  </p:normalViewPr>
  <p:slideViewPr>
    <p:cSldViewPr>
      <p:cViewPr>
        <p:scale>
          <a:sx n="100" d="100"/>
          <a:sy n="100" d="100"/>
        </p:scale>
        <p:origin x="-75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D2C7C6-04CA-4273-BF83-5AB2BDBA7CCC}" type="datetimeFigureOut">
              <a:rPr lang="cs-CZ"/>
              <a:pPr>
                <a:defRPr/>
              </a:pPr>
              <a:t>29.9.2012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8A531A-0DF8-474D-8D50-F74C5F5E4E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682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7896-8057-4C16-809C-C3C128127535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F7F5A-14ED-4094-81F1-6DC8B0071C9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44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5917-A3F5-4533-A5FA-35A4AC120DCA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397A7-EF3D-4753-91B6-BFAA27E889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316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C4061-84B0-4E55-BF2B-9314D20152BA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DA4B3-8530-4E88-B2F2-822FD4042D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483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3CCFC-9C28-4C1E-9944-7233A56BF770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B308F-3D1B-415A-B068-6D73287D80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068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DFB66-A74B-4DBD-ADFB-AE6100D98236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2C8F-7636-41A4-9B94-2D7A88B5C3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491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213C-ED40-4616-B7AD-9C6882DE23C9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EF9-5F93-4453-AE99-BF16B94831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571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00597-AB40-4698-86A0-084E8BE16766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1A5D9-6DD7-4416-9502-5649A97720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9179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26F3C-63DB-420E-9224-1B711627CB7C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99D31-388C-428A-BC13-AD83632126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5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36BF0-DB6A-479E-BB1E-324896A28986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7558-DC3F-4E8A-AAD7-6A0D6CAC21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5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62691-B20B-46F5-AE57-60FB5BD22FB3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46371-3B95-4FA2-AC96-A4E6D7B7314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914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495A-66A6-41F5-B5B4-93066EB5A9FC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FA2EA-00C1-4510-9E17-55D18748CB1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730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2EAE68-4152-40D2-9950-3529D6030185}" type="datetime1">
              <a:rPr lang="cs-CZ"/>
              <a:pPr>
                <a:defRPr/>
              </a:pPr>
              <a:t>29.9.2012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34EFBF-FA9D-4D43-A448-1F75265EAD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3.xml"/><Relationship Id="rId18" Type="http://schemas.openxmlformats.org/officeDocument/2006/relationships/slide" Target="slide9.xml"/><Relationship Id="rId26" Type="http://schemas.openxmlformats.org/officeDocument/2006/relationships/slide" Target="slide21.xml"/><Relationship Id="rId3" Type="http://schemas.openxmlformats.org/officeDocument/2006/relationships/audio" Target="../media/audio1.wav"/><Relationship Id="rId21" Type="http://schemas.openxmlformats.org/officeDocument/2006/relationships/slide" Target="slide12.xml"/><Relationship Id="rId7" Type="http://schemas.openxmlformats.org/officeDocument/2006/relationships/audio" Target="../media/audio2.wav"/><Relationship Id="rId12" Type="http://schemas.openxmlformats.org/officeDocument/2006/relationships/slide" Target="slide8.xml"/><Relationship Id="rId17" Type="http://schemas.openxmlformats.org/officeDocument/2006/relationships/slide" Target="slide17.xml"/><Relationship Id="rId25" Type="http://schemas.openxmlformats.org/officeDocument/2006/relationships/slide" Target="slide20.xml"/><Relationship Id="rId2" Type="http://schemas.openxmlformats.org/officeDocument/2006/relationships/slide" Target="slide23.xml"/><Relationship Id="rId16" Type="http://schemas.openxmlformats.org/officeDocument/2006/relationships/slide" Target="slide16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slide" Target="slide7.xml"/><Relationship Id="rId24" Type="http://schemas.openxmlformats.org/officeDocument/2006/relationships/slide" Target="slide19.xml"/><Relationship Id="rId5" Type="http://schemas.openxmlformats.org/officeDocument/2006/relationships/slide" Target="slide25.xml"/><Relationship Id="rId15" Type="http://schemas.openxmlformats.org/officeDocument/2006/relationships/slide" Target="slide15.xml"/><Relationship Id="rId23" Type="http://schemas.openxmlformats.org/officeDocument/2006/relationships/slide" Target="slide18.xml"/><Relationship Id="rId10" Type="http://schemas.openxmlformats.org/officeDocument/2006/relationships/slide" Target="slide6.xml"/><Relationship Id="rId19" Type="http://schemas.openxmlformats.org/officeDocument/2006/relationships/slide" Target="slide10.xml"/><Relationship Id="rId4" Type="http://schemas.openxmlformats.org/officeDocument/2006/relationships/slide" Target="slide24.xml"/><Relationship Id="rId9" Type="http://schemas.openxmlformats.org/officeDocument/2006/relationships/slide" Target="slide5.xml"/><Relationship Id="rId14" Type="http://schemas.openxmlformats.org/officeDocument/2006/relationships/slide" Target="slide14.xml"/><Relationship Id="rId22" Type="http://schemas.openxmlformats.org/officeDocument/2006/relationships/slide" Target="slide26.xml"/><Relationship Id="rId27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E7674"/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cs-CZ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Soutěž RISK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/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</a:b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683568" y="2349500"/>
            <a:ext cx="7920880" cy="1752600"/>
          </a:xfrm>
        </p:spPr>
        <p:txBody>
          <a:bodyPr/>
          <a:lstStyle/>
          <a:p>
            <a:pPr eaLnBrk="1" hangingPunct="1"/>
            <a:r>
              <a:rPr lang="cs-CZ" sz="9600" b="1" i="1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Evropa</a:t>
            </a:r>
          </a:p>
        </p:txBody>
      </p:sp>
      <p:sp>
        <p:nvSpPr>
          <p:cNvPr id="205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39750" y="5300663"/>
            <a:ext cx="3168650" cy="792162"/>
          </a:xfrm>
          <a:prstGeom prst="actionButtonBlank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cs-CZ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Pokračovat</a:t>
            </a:r>
          </a:p>
        </p:txBody>
      </p:sp>
      <p:sp>
        <p:nvSpPr>
          <p:cNvPr id="2055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651500" y="4508500"/>
            <a:ext cx="3168650" cy="79216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cs-CZ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Zdroje obrázků</a:t>
            </a:r>
          </a:p>
        </p:txBody>
      </p:sp>
      <p:sp>
        <p:nvSpPr>
          <p:cNvPr id="2056" name="AutoShape 8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5651500" y="5300663"/>
            <a:ext cx="3168650" cy="792162"/>
          </a:xfrm>
          <a:prstGeom prst="actionButtonBlank">
            <a:avLst/>
          </a:prstGeom>
          <a:solidFill>
            <a:srgbClr val="736DE9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Pravidla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95536" y="6416675"/>
            <a:ext cx="8568952" cy="365125"/>
          </a:xfrm>
        </p:spPr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/>
        </p:nvSpPr>
        <p:spPr>
          <a:xfrm>
            <a:off x="785786" y="4214818"/>
            <a:ext cx="2624126" cy="94299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dirty="0"/>
              <a:t>Romana Zabořilová</a:t>
            </a:r>
          </a:p>
          <a:p>
            <a:pPr algn="ctr"/>
            <a:r>
              <a:rPr lang="cs-CZ" sz="2000" dirty="0"/>
              <a:t>ZŠ Jenišovice</a:t>
            </a:r>
          </a:p>
          <a:p>
            <a:pPr algn="ctr"/>
            <a:r>
              <a:rPr lang="cs-CZ" sz="2000" dirty="0"/>
              <a:t> </a:t>
            </a:r>
            <a:r>
              <a:rPr lang="cs-CZ" sz="2000" dirty="0" smtClean="0"/>
              <a:t>VY_32_INOVACE_019</a:t>
            </a:r>
            <a:endParaRPr lang="cs-CZ" sz="2000" dirty="0"/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11267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Jmenuj tři největší francouzské řeky?</a:t>
            </a:r>
          </a:p>
        </p:txBody>
      </p:sp>
      <p:sp>
        <p:nvSpPr>
          <p:cNvPr id="1126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476372" y="5927149"/>
            <a:ext cx="460779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Loira, Seina, Rhôna</a:t>
            </a:r>
            <a:endParaRPr lang="cs-CZ" sz="2800" dirty="0"/>
          </a:p>
          <a:p>
            <a:pPr eaLnBrk="1" hangingPunct="1">
              <a:spcBef>
                <a:spcPct val="50000"/>
              </a:spcBef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1"/>
                  </p:tgtEl>
                </p:cond>
              </p:nextCondLst>
            </p:seq>
          </p:childTnLst>
        </p:cTn>
      </p:par>
    </p:tnLst>
    <p:bldLst>
      <p:bldP spid="338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12291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J</a:t>
            </a:r>
            <a:r>
              <a:rPr lang="cs-CZ" dirty="0" smtClean="0">
                <a:latin typeface="Arial" charset="0"/>
              </a:rPr>
              <a:t>ak se jmenují Švýcarská jezera, ležící na hranicích?</a:t>
            </a:r>
          </a:p>
        </p:txBody>
      </p:sp>
      <p:sp>
        <p:nvSpPr>
          <p:cNvPr id="12292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476375" y="5445125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Bodamské, Ženevské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9"/>
                  </p:tgtEl>
                </p:cond>
              </p:nextCondLst>
            </p:seq>
          </p:childTnLst>
        </p:cTn>
      </p:par>
    </p:tnLst>
    <p:bldLst>
      <p:bldP spid="358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13315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Který název do řady nepatří: Bodamské, Ladožské, Balaton, Čadské, </a:t>
            </a:r>
            <a:r>
              <a:rPr lang="cs-CZ" dirty="0" err="1" smtClean="0">
                <a:latin typeface="Arial" charset="0"/>
              </a:rPr>
              <a:t>Vänern</a:t>
            </a:r>
            <a:r>
              <a:rPr lang="cs-CZ" dirty="0" smtClean="0">
                <a:latin typeface="Arial" charset="0"/>
              </a:rPr>
              <a:t>, </a:t>
            </a:r>
            <a:r>
              <a:rPr lang="cs-CZ" dirty="0" err="1" smtClean="0">
                <a:latin typeface="Arial" charset="0"/>
              </a:rPr>
              <a:t>Vättern</a:t>
            </a:r>
            <a:endParaRPr lang="cs-CZ" dirty="0" smtClean="0">
              <a:latin typeface="Arial" charset="0"/>
            </a:endParaRPr>
          </a:p>
        </p:txBody>
      </p:sp>
      <p:sp>
        <p:nvSpPr>
          <p:cNvPr id="1331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476375" y="6237288"/>
            <a:ext cx="45357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Čadské – je v Africe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7"/>
                  </p:tgtEl>
                </p:cond>
              </p:nextCondLst>
            </p:seq>
          </p:childTnLst>
        </p:cTn>
      </p:par>
    </p:tnLst>
    <p:bldLst>
      <p:bldP spid="378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14339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Největším sídlem Francie je?</a:t>
            </a:r>
          </a:p>
        </p:txBody>
      </p:sp>
      <p:sp>
        <p:nvSpPr>
          <p:cNvPr id="1434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94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476375" y="6237288"/>
            <a:ext cx="2374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Paříž.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5"/>
                  </p:tgtEl>
                </p:cond>
              </p:nextCondLst>
            </p:seq>
          </p:childTnLst>
        </p:cTn>
      </p:par>
    </p:tnLst>
    <p:bldLst>
      <p:bldP spid="399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15363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Ve kterém státě leží města : Stuttgart, Hamburg, </a:t>
            </a:r>
            <a:r>
              <a:rPr lang="cs-CZ" dirty="0" err="1" smtClean="0">
                <a:latin typeface="Arial" charset="0"/>
              </a:rPr>
              <a:t>Nürnberg</a:t>
            </a:r>
            <a:r>
              <a:rPr lang="cs-CZ" dirty="0" smtClean="0">
                <a:latin typeface="Arial" charset="0"/>
              </a:rPr>
              <a:t>, </a:t>
            </a:r>
            <a:r>
              <a:rPr lang="cs-CZ" dirty="0" err="1">
                <a:latin typeface="Arial" charset="0"/>
              </a:rPr>
              <a:t>D</a:t>
            </a:r>
            <a:r>
              <a:rPr lang="cs-CZ" dirty="0" err="1" smtClean="0">
                <a:latin typeface="Arial" charset="0"/>
              </a:rPr>
              <a:t>resden</a:t>
            </a:r>
            <a:endParaRPr lang="cs-CZ" dirty="0" smtClean="0">
              <a:latin typeface="Arial" charset="0"/>
            </a:endParaRPr>
          </a:p>
        </p:txBody>
      </p:sp>
      <p:sp>
        <p:nvSpPr>
          <p:cNvPr id="1536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99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1476375" y="5911850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Německo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3"/>
                  </p:tgtEl>
                </p:cond>
              </p:nextCondLst>
            </p:seq>
          </p:childTnLst>
        </p:cTn>
      </p:par>
    </p:tnLst>
    <p:bldLst>
      <p:bldP spid="419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16387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Jmenuj dva národy patřící do ugrofinské jazykové </a:t>
            </a:r>
            <a:r>
              <a:rPr lang="cs-CZ" dirty="0" smtClean="0">
                <a:latin typeface="Arial" charset="0"/>
              </a:rPr>
              <a:t>skupiny.</a:t>
            </a:r>
            <a:endParaRPr lang="cs-CZ" dirty="0">
              <a:latin typeface="Arial" charset="0"/>
            </a:endParaRPr>
          </a:p>
        </p:txBody>
      </p:sp>
      <p:sp>
        <p:nvSpPr>
          <p:cNvPr id="1638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04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1476374" y="6237288"/>
            <a:ext cx="5111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finové</a:t>
            </a:r>
            <a:r>
              <a:rPr lang="cs-CZ" sz="2800" dirty="0" smtClean="0"/>
              <a:t>, </a:t>
            </a:r>
            <a:r>
              <a:rPr lang="cs-CZ" sz="2800" dirty="0" err="1" smtClean="0"/>
              <a:t>maďaři</a:t>
            </a:r>
            <a:r>
              <a:rPr lang="cs-CZ" sz="2800" dirty="0" smtClean="0"/>
              <a:t>, </a:t>
            </a:r>
            <a:r>
              <a:rPr lang="cs-CZ" sz="2800" dirty="0" err="1" smtClean="0"/>
              <a:t>estonci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1"/>
                  </p:tgtEl>
                </p:cond>
              </p:nextCondLst>
            </p:seq>
          </p:childTnLst>
        </p:cTn>
      </p:par>
    </p:tnLst>
    <p:bldLst>
      <p:bldP spid="440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17411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Jmenuj Pobaltské republiky.</a:t>
            </a:r>
          </a:p>
        </p:txBody>
      </p:sp>
      <p:sp>
        <p:nvSpPr>
          <p:cNvPr id="17412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8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476375" y="537368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Estonsko, Lotyšsko, Litva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9"/>
                  </p:tgtEl>
                </p:cond>
              </p:nextCondLst>
            </p:seq>
          </p:childTnLst>
        </p:cTn>
      </p:par>
    </p:tnLst>
    <p:bldLst>
      <p:bldP spid="460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18435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H</a:t>
            </a:r>
            <a:r>
              <a:rPr lang="cs-CZ" dirty="0" smtClean="0">
                <a:latin typeface="Arial" charset="0"/>
              </a:rPr>
              <a:t>lavní město Moldavska</a:t>
            </a:r>
          </a:p>
        </p:txBody>
      </p:sp>
      <p:sp>
        <p:nvSpPr>
          <p:cNvPr id="1843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13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547664" y="5787222"/>
            <a:ext cx="49678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Kyšiněv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7"/>
                  </p:tgtEl>
                </p:cond>
              </p:nextCondLst>
            </p:seq>
          </p:childTnLst>
        </p:cTn>
      </p:par>
    </p:tnLst>
    <p:bldLst>
      <p:bldP spid="48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K</a:t>
            </a:r>
            <a:r>
              <a:rPr lang="cs-CZ" dirty="0" smtClean="0">
                <a:latin typeface="Arial" charset="0"/>
              </a:rPr>
              <a:t>de se v Evropě těží ropa a zemní plyn?</a:t>
            </a:r>
          </a:p>
        </p:txBody>
      </p:sp>
      <p:sp>
        <p:nvSpPr>
          <p:cNvPr id="19460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35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476375" y="5516563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Hlavně v Severním moři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1"/>
                  </p:tgtEl>
                </p:cond>
              </p:nextCondLst>
            </p:seq>
          </p:childTnLst>
        </p:cTn>
      </p:par>
    </p:tnLst>
    <p:bldLst>
      <p:bldP spid="573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Pěstují se v Evropě citrusy a popř. kde?</a:t>
            </a:r>
            <a:endParaRPr lang="cs-CZ" dirty="0">
              <a:latin typeface="Arial" charset="0"/>
            </a:endParaRPr>
          </a:p>
        </p:txBody>
      </p:sp>
      <p:sp>
        <p:nvSpPr>
          <p:cNvPr id="20484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7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476374" y="5473352"/>
            <a:ext cx="53998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Ano v subtropech J Evropa.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5"/>
                  </p:tgtEl>
                </p:cond>
              </p:nextCondLst>
            </p:seq>
          </p:childTnLst>
        </p:cTn>
      </p:par>
    </p:tnLst>
    <p:bldLst>
      <p:bldP spid="583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AutoShape 9">
            <a:hlinkClick r:id="rId2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1" y="0"/>
            <a:ext cx="2268538" cy="1484313"/>
          </a:xfrm>
          <a:prstGeom prst="actionButtonBlank">
            <a:avLst/>
          </a:prstGeom>
          <a:solidFill>
            <a:srgbClr val="84A7D2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Přírodní</a:t>
            </a:r>
          </a:p>
          <a:p>
            <a:pPr algn="ctr"/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podmínky</a:t>
            </a:r>
            <a:endParaRPr lang="cs-CZ" sz="2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70" name="AutoShape 10">
            <a:hlinkClick r:id="rId4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2268539" y="-12923"/>
            <a:ext cx="2303461" cy="1497236"/>
          </a:xfrm>
          <a:prstGeom prst="actionButtonBlank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</a:t>
            </a:r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odstvo</a:t>
            </a:r>
            <a:endParaRPr lang="cs-CZ" sz="2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72" name="AutoShape 12">
            <a:hlinkClick r:id="rId5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4572000" y="0"/>
            <a:ext cx="2266950" cy="1484313"/>
          </a:xfrm>
          <a:prstGeom prst="actionButtonBlank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</a:t>
            </a:r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byvatelstvo</a:t>
            </a:r>
            <a:endParaRPr lang="cs-CZ" sz="2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73" name="AutoShape 13">
            <a:hlinkClick r:id="rId6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1" y="1484313"/>
            <a:ext cx="2256012" cy="936624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 dirty="0"/>
              <a:t>1000</a:t>
            </a:r>
          </a:p>
        </p:txBody>
      </p:sp>
      <p:sp>
        <p:nvSpPr>
          <p:cNvPr id="15375" name="AutoShape 15">
            <a:hlinkClick r:id="rId8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1" y="2420938"/>
            <a:ext cx="2256012" cy="936624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2000</a:t>
            </a:r>
          </a:p>
        </p:txBody>
      </p:sp>
      <p:sp>
        <p:nvSpPr>
          <p:cNvPr id="15376" name="AutoShape 16">
            <a:hlinkClick r:id="rId9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0" y="3357562"/>
            <a:ext cx="2268539" cy="906463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3000</a:t>
            </a:r>
          </a:p>
        </p:txBody>
      </p:sp>
      <p:sp>
        <p:nvSpPr>
          <p:cNvPr id="15377" name="AutoShape 17">
            <a:hlinkClick r:id="rId10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0" y="4264026"/>
            <a:ext cx="2268539" cy="965200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4000</a:t>
            </a:r>
          </a:p>
        </p:txBody>
      </p:sp>
      <p:sp>
        <p:nvSpPr>
          <p:cNvPr id="15378" name="AutoShape 18">
            <a:hlinkClick r:id="rId11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1" y="5229225"/>
            <a:ext cx="2268538" cy="906463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  <p:sp>
        <p:nvSpPr>
          <p:cNvPr id="15379" name="AutoShape 19">
            <a:hlinkClick r:id="rId12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1484312"/>
            <a:ext cx="2312812" cy="936625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1000</a:t>
            </a:r>
          </a:p>
        </p:txBody>
      </p:sp>
      <p:sp>
        <p:nvSpPr>
          <p:cNvPr id="15380" name="AutoShape 20">
            <a:hlinkClick r:id="rId13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1484312"/>
            <a:ext cx="2266950" cy="936625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1000</a:t>
            </a:r>
          </a:p>
        </p:txBody>
      </p:sp>
      <p:sp>
        <p:nvSpPr>
          <p:cNvPr id="15381" name="AutoShape 2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2420938"/>
            <a:ext cx="2266950" cy="936624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2000</a:t>
            </a:r>
          </a:p>
        </p:txBody>
      </p:sp>
      <p:sp>
        <p:nvSpPr>
          <p:cNvPr id="15382" name="AutoShape 22">
            <a:hlinkClick r:id="rId15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3357563"/>
            <a:ext cx="2266950" cy="906464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3000</a:t>
            </a:r>
          </a:p>
        </p:txBody>
      </p:sp>
      <p:sp>
        <p:nvSpPr>
          <p:cNvPr id="15383" name="AutoShape 23">
            <a:hlinkClick r:id="rId16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4264025"/>
            <a:ext cx="2266950" cy="965201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4000</a:t>
            </a:r>
          </a:p>
        </p:txBody>
      </p:sp>
      <p:sp>
        <p:nvSpPr>
          <p:cNvPr id="15384" name="AutoShape 24">
            <a:hlinkClick r:id="rId17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5229225"/>
            <a:ext cx="2266950" cy="906463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  <p:sp>
        <p:nvSpPr>
          <p:cNvPr id="15385" name="AutoShape 25">
            <a:hlinkClick r:id="rId18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2420937"/>
            <a:ext cx="2312811" cy="936625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2000</a:t>
            </a:r>
          </a:p>
        </p:txBody>
      </p:sp>
      <p:sp>
        <p:nvSpPr>
          <p:cNvPr id="15386" name="AutoShape 26">
            <a:hlinkClick r:id="rId19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3357562"/>
            <a:ext cx="2315987" cy="906463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3000</a:t>
            </a:r>
          </a:p>
        </p:txBody>
      </p:sp>
      <p:sp>
        <p:nvSpPr>
          <p:cNvPr id="15387" name="AutoShape 27">
            <a:hlinkClick r:id="rId20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4264025"/>
            <a:ext cx="2315987" cy="965200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4000</a:t>
            </a:r>
          </a:p>
        </p:txBody>
      </p:sp>
      <p:sp>
        <p:nvSpPr>
          <p:cNvPr id="15388" name="AutoShape 28">
            <a:hlinkClick r:id="rId21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5229225"/>
            <a:ext cx="2312812" cy="905992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  <p:sp>
        <p:nvSpPr>
          <p:cNvPr id="15389" name="AutoShape 29">
            <a:hlinkClick r:id="rId22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6840538" y="0"/>
            <a:ext cx="2303462" cy="1484313"/>
          </a:xfrm>
          <a:prstGeom prst="actionButtonBlank">
            <a:avLst/>
          </a:prstGeom>
          <a:solidFill>
            <a:srgbClr val="FF3737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Hospodářství</a:t>
            </a:r>
            <a:endParaRPr lang="cs-CZ" sz="2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90" name="AutoShape 30">
            <a:hlinkClick r:id="rId23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1484313"/>
            <a:ext cx="2303462" cy="936624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1000</a:t>
            </a:r>
          </a:p>
        </p:txBody>
      </p:sp>
      <p:sp>
        <p:nvSpPr>
          <p:cNvPr id="15391" name="AutoShape 31">
            <a:hlinkClick r:id="rId24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2420938"/>
            <a:ext cx="2303462" cy="936624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2000</a:t>
            </a:r>
          </a:p>
        </p:txBody>
      </p:sp>
      <p:sp>
        <p:nvSpPr>
          <p:cNvPr id="15392" name="AutoShape 32">
            <a:hlinkClick r:id="rId25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3357562"/>
            <a:ext cx="2303462" cy="90646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3000</a:t>
            </a:r>
          </a:p>
        </p:txBody>
      </p:sp>
      <p:sp>
        <p:nvSpPr>
          <p:cNvPr id="15393" name="AutoShape 33">
            <a:hlinkClick r:id="rId26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4264025"/>
            <a:ext cx="2303462" cy="965201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4000</a:t>
            </a:r>
          </a:p>
        </p:txBody>
      </p:sp>
      <p:sp>
        <p:nvSpPr>
          <p:cNvPr id="15394" name="AutoShape 34">
            <a:hlinkClick r:id="rId27" action="ppaction://hlinksldjump" highlightClick="1">
              <a:snd r:embed="rId7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5229225"/>
            <a:ext cx="2303462" cy="90646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53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5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5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5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9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5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 nodeType="clickPar">
                      <p:stCondLst>
                        <p:cond delay="0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0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 nodeType="clickPar">
                      <p:stCondLst>
                        <p:cond delay="0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5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 nodeType="clickPar">
                      <p:stCondLst>
                        <p:cond delay="0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9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5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 nodeType="clickPar">
                      <p:stCondLst>
                        <p:cond delay="0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0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5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 nodeType="clickPar">
                      <p:stCondLst>
                        <p:cond delay="0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1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5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2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5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 nodeType="clickPar">
                      <p:stCondLst>
                        <p:cond delay="0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5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4"/>
                  </p:tgtEl>
                </p:cond>
              </p:nextCondLst>
            </p:seq>
          </p:childTnLst>
        </p:cTn>
      </p:par>
    </p:tnLst>
    <p:bldLst>
      <p:bldP spid="15369" grpId="0" animBg="1"/>
      <p:bldP spid="15370" grpId="0" animBg="1"/>
      <p:bldP spid="15372" grpId="0" animBg="1"/>
      <p:bldP spid="15373" grpId="0" animBg="1"/>
      <p:bldP spid="15375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  <p:bldP spid="15382" grpId="0" animBg="1"/>
      <p:bldP spid="15383" grpId="0" animBg="1"/>
      <p:bldP spid="15384" grpId="0" animBg="1"/>
      <p:bldP spid="15385" grpId="0" animBg="1"/>
      <p:bldP spid="15386" grpId="0" animBg="1"/>
      <p:bldP spid="15387" grpId="0" animBg="1"/>
      <p:bldP spid="15388" grpId="0" animBg="1"/>
      <p:bldP spid="15389" grpId="0" animBg="1"/>
      <p:bldP spid="15390" grpId="0" animBg="1"/>
      <p:bldP spid="15391" grpId="0" animBg="1"/>
      <p:bldP spid="15392" grpId="0" animBg="1"/>
      <p:bldP spid="15393" grpId="0" animBg="1"/>
      <p:bldP spid="1539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Jaká se převážně chovají hospodářská zvířata ve </a:t>
            </a:r>
            <a:r>
              <a:rPr lang="cs-CZ" dirty="0" err="1" smtClean="0">
                <a:latin typeface="Arial" charset="0"/>
              </a:rPr>
              <a:t>stř</a:t>
            </a:r>
            <a:r>
              <a:rPr lang="cs-CZ" dirty="0" smtClean="0">
                <a:latin typeface="Arial" charset="0"/>
              </a:rPr>
              <a:t>. Evropě?</a:t>
            </a:r>
          </a:p>
        </p:txBody>
      </p:sp>
      <p:sp>
        <p:nvSpPr>
          <p:cNvPr id="21508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39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476375" y="5057775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Skot, </a:t>
            </a:r>
            <a:r>
              <a:rPr lang="cs-CZ" sz="2800" dirty="0" err="1" smtClean="0"/>
              <a:t>prasata,drůbež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97"/>
                  </p:tgtEl>
                </p:cond>
              </p:nextCondLst>
            </p:seq>
          </p:childTnLst>
        </p:cTn>
      </p:par>
    </p:tnLst>
    <p:bldLst>
      <p:bldP spid="593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C</a:t>
            </a:r>
            <a:r>
              <a:rPr lang="cs-CZ" dirty="0" smtClean="0">
                <a:latin typeface="Arial" charset="0"/>
              </a:rPr>
              <a:t>o je největším přínosem pro hospodářství Islandu?</a:t>
            </a:r>
          </a:p>
        </p:txBody>
      </p:sp>
      <p:sp>
        <p:nvSpPr>
          <p:cNvPr id="22532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421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412875" y="4994365"/>
            <a:ext cx="5472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Termální voda a rybolov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1"/>
                  </p:tgtEl>
                </p:cond>
              </p:nextCondLst>
            </p:seq>
          </p:childTnLst>
        </p:cTn>
      </p:par>
    </p:tnLst>
    <p:bldLst>
      <p:bldP spid="604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Jmenuj hlavní vinné oblasti Evropy</a:t>
            </a:r>
          </a:p>
        </p:txBody>
      </p:sp>
      <p:sp>
        <p:nvSpPr>
          <p:cNvPr id="23556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4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426592" y="5042118"/>
            <a:ext cx="53998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Jižní Francie, Itálie, Španělsko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5"/>
                  </p:tgtEl>
                </p:cond>
              </p:nextCondLst>
            </p:seq>
          </p:childTnLst>
        </p:cTn>
      </p:par>
    </p:tnLst>
    <p:bldLst>
      <p:bldP spid="614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6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4579" name="Rectangle 8"/>
          <p:cNvSpPr>
            <a:spLocks noGrp="1"/>
          </p:cNvSpPr>
          <p:nvPr>
            <p:ph type="body" idx="1"/>
          </p:nvPr>
        </p:nvSpPr>
        <p:spPr>
          <a:xfrm>
            <a:off x="4661694" y="1340768"/>
            <a:ext cx="4230786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dirty="0" smtClean="0"/>
              <a:t>	</a:t>
            </a:r>
            <a:r>
              <a:rPr lang="cs-CZ" dirty="0">
                <a:latin typeface="Arial" charset="0"/>
              </a:rPr>
              <a:t> Kde leží nejvyšší hora Španělska a kolik měří</a:t>
            </a:r>
            <a:r>
              <a:rPr lang="cs-CZ" dirty="0" smtClean="0">
                <a:latin typeface="Arial" charset="0"/>
              </a:rPr>
              <a:t>?</a:t>
            </a:r>
          </a:p>
          <a:p>
            <a:pPr eaLnBrk="1" hangingPunct="1">
              <a:buNone/>
            </a:pPr>
            <a:r>
              <a:rPr lang="cs-CZ" dirty="0">
                <a:latin typeface="Arial" charset="0"/>
              </a:rPr>
              <a:t>	</a:t>
            </a:r>
            <a:r>
              <a:rPr lang="cs-CZ" dirty="0" smtClean="0">
                <a:latin typeface="Arial" charset="0"/>
              </a:rPr>
              <a:t> </a:t>
            </a:r>
            <a:r>
              <a:rPr lang="cs-CZ" sz="2400" dirty="0">
                <a:latin typeface="Arial" charset="0"/>
              </a:rPr>
              <a:t>(tolerance +/-100m</a:t>
            </a:r>
            <a:r>
              <a:rPr lang="cs-CZ" sz="2400" dirty="0" smtClean="0">
                <a:latin typeface="Arial" charset="0"/>
              </a:rPr>
              <a:t>)</a:t>
            </a:r>
            <a:endParaRPr lang="cs-CZ" dirty="0" smtClean="0"/>
          </a:p>
        </p:txBody>
      </p:sp>
      <p:sp>
        <p:nvSpPr>
          <p:cNvPr id="2458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8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979712" y="5688796"/>
            <a:ext cx="48965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Na Kanárských ostrovech – </a:t>
            </a:r>
            <a:r>
              <a:rPr lang="cs-CZ" sz="2800" dirty="0" err="1" smtClean="0"/>
              <a:t>Pico</a:t>
            </a:r>
            <a:r>
              <a:rPr lang="cs-CZ" sz="2800" dirty="0" smtClean="0"/>
              <a:t> de </a:t>
            </a:r>
            <a:r>
              <a:rPr lang="cs-CZ" sz="2800" dirty="0" err="1" smtClean="0"/>
              <a:t>Teide</a:t>
            </a:r>
            <a:r>
              <a:rPr lang="cs-CZ" sz="2800" dirty="0" smtClean="0"/>
              <a:t> 3718m </a:t>
            </a:r>
            <a:endParaRPr lang="cs-CZ" sz="2800" dirty="0"/>
          </a:p>
        </p:txBody>
      </p:sp>
      <p:sp>
        <p:nvSpPr>
          <p:cNvPr id="24584" name="Text Box 14"/>
          <p:cNvSpPr txBox="1">
            <a:spLocks noChangeArrowheads="1"/>
          </p:cNvSpPr>
          <p:nvPr/>
        </p:nvSpPr>
        <p:spPr bwMode="auto">
          <a:xfrm>
            <a:off x="3980210" y="458112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1.</a:t>
            </a:r>
          </a:p>
        </p:txBody>
      </p:sp>
      <p:pic>
        <p:nvPicPr>
          <p:cNvPr id="1027" name="Picture 3" descr="C:\Documents and Settings\Michal\Local Settings\Temporary Internet Files\Content.IE5\SRT7YEBP\MP9004008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663" y="1340768"/>
            <a:ext cx="3914775" cy="313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6"/>
                  </p:tgtEl>
                </p:cond>
              </p:nextCondLst>
            </p:seq>
          </p:childTnLst>
        </p:cTn>
      </p:par>
    </p:tnLst>
    <p:bldLst>
      <p:bldP spid="5018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5603" name="Rectangle 6"/>
          <p:cNvSpPr>
            <a:spLocks noGrp="1"/>
          </p:cNvSpPr>
          <p:nvPr>
            <p:ph type="body" idx="1"/>
          </p:nvPr>
        </p:nvSpPr>
        <p:spPr>
          <a:xfrm>
            <a:off x="5652120" y="1298923"/>
            <a:ext cx="3405833" cy="32480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/>
              <a:t>	Kterým státem</a:t>
            </a:r>
            <a:r>
              <a:rPr lang="cs-CZ" smtClean="0"/>
              <a:t>, či státy </a:t>
            </a:r>
            <a:r>
              <a:rPr lang="cs-CZ" dirty="0" smtClean="0"/>
              <a:t>protéká Dunaj?</a:t>
            </a:r>
          </a:p>
        </p:txBody>
      </p:sp>
      <p:sp>
        <p:nvSpPr>
          <p:cNvPr id="2560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23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260475" y="5278883"/>
            <a:ext cx="54721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Německo, Rakousko, Slovensko, Maďarsko, Srbsko, Chorvatsko, Bulharsko, Rumunsko.</a:t>
            </a:r>
            <a:endParaRPr lang="cs-CZ" sz="2800" dirty="0"/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6156325" y="414972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 descr="C:\Documents and Settings\Michal\Local Settings\Temporary Internet Files\Content.IE5\KL63O1Q3\MP90042432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497049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1"/>
                  </p:tgtEl>
                </p:cond>
              </p:nextCondLst>
            </p:seq>
          </p:childTnLst>
        </p:cTn>
      </p:par>
    </p:tnLst>
    <p:bldLst>
      <p:bldP spid="522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6627" name="Rectangle 8"/>
          <p:cNvSpPr>
            <a:spLocks noGrp="1"/>
          </p:cNvSpPr>
          <p:nvPr>
            <p:ph type="body" idx="1"/>
          </p:nvPr>
        </p:nvSpPr>
        <p:spPr>
          <a:xfrm>
            <a:off x="5292081" y="1600200"/>
            <a:ext cx="385192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Jakému státu</a:t>
            </a:r>
          </a:p>
          <a:p>
            <a:pPr eaLnBrk="1" hangingPunct="1">
              <a:buFont typeface="Arial" charset="0"/>
              <a:buNone/>
            </a:pPr>
            <a:r>
              <a:rPr lang="cs-CZ" dirty="0">
                <a:latin typeface="Arial" charset="0"/>
              </a:rPr>
              <a:t>m</a:t>
            </a:r>
            <a:r>
              <a:rPr lang="cs-CZ" dirty="0" smtClean="0">
                <a:latin typeface="Arial" charset="0"/>
              </a:rPr>
              <a:t>ezi Švýcarskem a Rakouskem patří tato vlajka?</a:t>
            </a:r>
          </a:p>
        </p:txBody>
      </p:sp>
      <p:sp>
        <p:nvSpPr>
          <p:cNvPr id="2662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3708400" y="4293096"/>
            <a:ext cx="935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428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476374" y="6237288"/>
            <a:ext cx="35276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Lichenštejnsku</a:t>
            </a:r>
            <a:endParaRPr lang="cs-CZ" sz="2800" dirty="0"/>
          </a:p>
        </p:txBody>
      </p:sp>
      <p:pic>
        <p:nvPicPr>
          <p:cNvPr id="3074" name="Picture 2" descr="C:\Documents and Settings\Michal\Local Settings\Temporary Internet Files\Content.IE5\4LEFS9YN\MP90036272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675" y="1628800"/>
            <a:ext cx="3657600" cy="21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2"/>
                  </p:tgtEl>
                </p:cond>
              </p:nextCondLst>
            </p:seq>
          </p:childTnLst>
        </p:cTn>
      </p:par>
    </p:tnLst>
    <p:bldLst>
      <p:bldP spid="5428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7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5364163" y="1600200"/>
            <a:ext cx="3322637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/>
              <a:t>Jakou surovinou je známé Maďarsko?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latin typeface="Arial" charset="0"/>
            </a:endParaRP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5724525" y="51577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4.</a:t>
            </a:r>
          </a:p>
        </p:txBody>
      </p:sp>
      <p:sp>
        <p:nvSpPr>
          <p:cNvPr id="5632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476375" y="6237288"/>
            <a:ext cx="2374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/>
              <a:t>Bauxit.</a:t>
            </a:r>
          </a:p>
        </p:txBody>
      </p:sp>
      <p:sp>
        <p:nvSpPr>
          <p:cNvPr id="27655" name="AutoShape 9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9" name="Picture 2" descr="C:\Documents and Settings\Michal\Local Settings\Temporary Internet Files\Content.IE5\XBR795SE\MP90036269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628800"/>
            <a:ext cx="3657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7"/>
                  </p:tgtEl>
                </p:cond>
              </p:nextCondLst>
            </p:seq>
          </p:childTnLst>
        </p:cTn>
      </p:par>
    </p:tnLst>
    <p:bldLst>
      <p:bldP spid="563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Zdroje obrázků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000" dirty="0" smtClean="0"/>
              <a:t>kliparty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cs-CZ" sz="2000" dirty="0" smtClean="0">
              <a:latin typeface="Arial" charset="0"/>
            </a:endParaRPr>
          </a:p>
        </p:txBody>
      </p:sp>
      <p:sp>
        <p:nvSpPr>
          <p:cNvPr id="2867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0"/>
            <a:ext cx="1908175" cy="1412875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Pravidla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RISK spustíte klávesou F5.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Klikejte pouze na tlačítka.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Na úvodní straně jsou tlačítka pro zobrazení zdrojů a pro vstup do hry.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Ve hře otázky vybíráte kliknutím na tlačítko s příslušnou bodovou hodnotou.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Zpět k výběru otázek se vrátíte vždy po kliknutí na červené tlačítko v pravém dolním rohu.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RISK sám nezaznamenává získané body.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Po vyčerpání všech otázek v tematickém okruhu je možné zvolit bonusovou otázku. Na tu se dostanete kliknutím       na tlačítko označující tematický okruh (např. „Vodstvo“).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2970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0"/>
            <a:ext cx="1908175" cy="1412875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	J</a:t>
            </a:r>
            <a:r>
              <a:rPr lang="cs-CZ" dirty="0" smtClean="0">
                <a:latin typeface="Arial" charset="0"/>
              </a:rPr>
              <a:t>ak se nazývá nejvyšší pohoří Evropy?</a:t>
            </a:r>
            <a:endParaRPr lang="cs-CZ" dirty="0">
              <a:latin typeface="Arial" charset="0"/>
            </a:endParaRPr>
          </a:p>
        </p:txBody>
      </p:sp>
      <p:sp>
        <p:nvSpPr>
          <p:cNvPr id="4100" name="AutoShape 6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476375" y="5966619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Alpy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</p:childTnLst>
        </p:cTn>
      </p:par>
    </p:tnLst>
    <p:bldLst>
      <p:bldP spid="174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5123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Jaké je jméno poloostrova, na kterém leží Dánsko?</a:t>
            </a:r>
          </a:p>
        </p:txBody>
      </p:sp>
      <p:sp>
        <p:nvSpPr>
          <p:cNvPr id="512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476375" y="580548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Jutský poloostrov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3"/>
                  </p:tgtEl>
                </p:cond>
              </p:nextCondLst>
            </p:seq>
          </p:childTnLst>
        </p:cTn>
      </p:par>
    </p:tnLst>
    <p:bldLst>
      <p:bldP spid="215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6147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Velká uherská nížina leží v kterém státě?</a:t>
            </a:r>
          </a:p>
        </p:txBody>
      </p:sp>
      <p:sp>
        <p:nvSpPr>
          <p:cNvPr id="614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476375" y="5805488"/>
            <a:ext cx="55435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Maďarsko.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1"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7171" name="Rectangl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 	Co je to fjord?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latin typeface="Arial" charset="0"/>
            </a:endParaRPr>
          </a:p>
        </p:txBody>
      </p:sp>
      <p:sp>
        <p:nvSpPr>
          <p:cNvPr id="7172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0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476375" y="5458718"/>
            <a:ext cx="54721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Úzký záliv moře – moře zabíhá hluboko do pevniny - Norsko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9"/>
                  </p:tgtEl>
                </p:cond>
              </p:nextCondLst>
            </p:seq>
          </p:childTnLst>
        </p:cTn>
      </p:par>
    </p:tnLst>
    <p:bldLst>
      <p:bldP spid="256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8195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Nejvyšší hora Karpat se jmenuje?</a:t>
            </a:r>
          </a:p>
        </p:txBody>
      </p:sp>
      <p:sp>
        <p:nvSpPr>
          <p:cNvPr id="819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403350" y="5484813"/>
            <a:ext cx="55435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Gerlachovský</a:t>
            </a:r>
            <a:r>
              <a:rPr lang="cs-CZ" sz="2800" dirty="0" smtClean="0"/>
              <a:t> štít 2655m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6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57"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9219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Největší Evropská řeka se jmenuje a protéká?</a:t>
            </a:r>
          </a:p>
        </p:txBody>
      </p:sp>
      <p:sp>
        <p:nvSpPr>
          <p:cNvPr id="922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0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476375" y="5876925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Volha, teče </a:t>
            </a:r>
            <a:r>
              <a:rPr lang="cs-CZ" sz="2800" dirty="0"/>
              <a:t>R</a:t>
            </a:r>
            <a:r>
              <a:rPr lang="cs-CZ" sz="2800" dirty="0" smtClean="0"/>
              <a:t>uskem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5"/>
                  </p:tgtEl>
                </p:cond>
              </p:nextCondLst>
            </p:seq>
          </p:childTnLst>
        </p:cTn>
      </p:par>
    </p:tnLst>
    <p:bldLst>
      <p:bldP spid="297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10243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 Jak se jmenuje řeka protékající </a:t>
            </a:r>
            <a:r>
              <a:rPr lang="cs-CZ" dirty="0" smtClean="0">
                <a:latin typeface="Arial" charset="0"/>
              </a:rPr>
              <a:t>Kyjevem?</a:t>
            </a:r>
          </a:p>
        </p:txBody>
      </p:sp>
      <p:sp>
        <p:nvSpPr>
          <p:cNvPr id="1024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5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476375" y="545871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Dněpr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UM-PPT-šablona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DUM-PPT-šablona</Template>
  <TotalTime>1900</TotalTime>
  <Words>324</Words>
  <Application>Microsoft Office PowerPoint</Application>
  <PresentationFormat>Předvádění na obrazovce (4:3)</PresentationFormat>
  <Paragraphs>170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DUM-PPT-šablona</vt:lpstr>
      <vt:lpstr>Soutěž RISK </vt:lpstr>
      <vt:lpstr>Snímek 2</vt:lpstr>
      <vt:lpstr>1000</vt:lpstr>
      <vt:lpstr>2000</vt:lpstr>
      <vt:lpstr>3000</vt:lpstr>
      <vt:lpstr>4000</vt:lpstr>
      <vt:lpstr>5000</vt:lpstr>
      <vt:lpstr>1000</vt:lpstr>
      <vt:lpstr>2000</vt:lpstr>
      <vt:lpstr>3000</vt:lpstr>
      <vt:lpstr>4000</vt:lpstr>
      <vt:lpstr>5000</vt:lpstr>
      <vt:lpstr>1000</vt:lpstr>
      <vt:lpstr>2000</vt:lpstr>
      <vt:lpstr>3000</vt:lpstr>
      <vt:lpstr>4000</vt:lpstr>
      <vt:lpstr>5000</vt:lpstr>
      <vt:lpstr>1000</vt:lpstr>
      <vt:lpstr>2000</vt:lpstr>
      <vt:lpstr>3000</vt:lpstr>
      <vt:lpstr>4000</vt:lpstr>
      <vt:lpstr>5000</vt:lpstr>
      <vt:lpstr>BONUS</vt:lpstr>
      <vt:lpstr>BONUS</vt:lpstr>
      <vt:lpstr>BONUS</vt:lpstr>
      <vt:lpstr>BONUS</vt:lpstr>
      <vt:lpstr>Zdroje obrázků</vt:lpstr>
      <vt:lpstr>Pravidla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- Přírodní sféra Země</dc:title>
  <dc:creator>Z</dc:creator>
  <dc:description>Autorem materiálu a všech jeho částí, není-li uvedeno jinak, je Mgr. Romana Zabořilová. Tento výukový materiál vznikl v rámci projektu EU Peníze školám a má sloužit zejména pro potřeby výuky na ZŠ Jenišovice</dc:description>
  <cp:lastModifiedBy>Pavel Vlček</cp:lastModifiedBy>
  <cp:revision>35</cp:revision>
  <dcterms:created xsi:type="dcterms:W3CDTF">2009-11-09T10:25:34Z</dcterms:created>
  <dcterms:modified xsi:type="dcterms:W3CDTF">2012-09-29T20:31:22Z</dcterms:modified>
</cp:coreProperties>
</file>