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8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http://cs.wikipedia.org/wiki/Soubor:Western_Hemisphere_LamAz.png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http://www.mapysveta.eu/reliefni_mapa_severni_ameriky_2007.html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068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http://cs.wikipedia.org/wiki/Soubor:South_america.jpg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0268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http://cs.wikipedia.org/wiki/Panamsk%C3%BD_pr%C5%Afplav</a:t>
            </a:r>
          </a:p>
          <a:p>
            <a:r>
              <a:rPr lang="cs-CZ" sz="1200" dirty="0" smtClean="0">
                <a:solidFill>
                  <a:srgbClr val="000000"/>
                </a:solidFill>
              </a:rPr>
              <a:t>http://www.quido.cz/stavby/panama.html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261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FontTx/>
              <a:buNone/>
              <a:defRPr sz="5400" i="1" baseline="0">
                <a:effectLst>
                  <a:reflection blurRad="6350" stA="15000" endPos="60000" dist="60007" dir="5400000" sy="-100000" algn="bl" rotWithShape="0"/>
                </a:effectLst>
                <a:latin typeface="Comic Sans MS" pitchFamily="66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>
            <a:lvl1pPr marL="0" indent="0">
              <a:buFontTx/>
              <a:buNone/>
              <a:defRPr sz="6000" i="1">
                <a:solidFill>
                  <a:srgbClr val="4F08DE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29126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sveta.eu/reliefni_mapa_severni_ameriky_2007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sveta.eu/reliefni_mapa_severni_ameriky_2007.html" TargetMode="External"/><Relationship Id="rId2" Type="http://schemas.openxmlformats.org/officeDocument/2006/relationships/hyperlink" Target="http://cs.wikipedia.org/wiki/Soubor:Western_Hemisphere_LamAz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quido.cz/stavby/panama.html" TargetMode="External"/><Relationship Id="rId5" Type="http://schemas.openxmlformats.org/officeDocument/2006/relationships/hyperlink" Target="http://cs.wikipedia.org/wiki/Panamsk%C3%BD_pr%C5%Afplav" TargetMode="External"/><Relationship Id="rId4" Type="http://schemas.openxmlformats.org/officeDocument/2006/relationships/hyperlink" Target="http://cs.wikipedia.org/wiki/Soubor:South_americ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572560" cy="3500462"/>
          </a:xfrm>
        </p:spPr>
        <p:txBody>
          <a:bodyPr>
            <a:noAutofit/>
          </a:bodyPr>
          <a:lstStyle/>
          <a:p>
            <a:pPr algn="ctr"/>
            <a:r>
              <a:rPr lang="cs-CZ" sz="7000" dirty="0" smtClean="0">
                <a:solidFill>
                  <a:srgbClr val="4F08DE"/>
                </a:solidFill>
              </a:rPr>
              <a:t>AMERIKA</a:t>
            </a:r>
            <a:r>
              <a:rPr lang="cs-CZ" sz="8800" dirty="0" smtClean="0">
                <a:solidFill>
                  <a:srgbClr val="4F08DE"/>
                </a:solidFill>
              </a:rPr>
              <a:t/>
            </a:r>
            <a:br>
              <a:rPr lang="cs-CZ" sz="8800" dirty="0" smtClean="0">
                <a:solidFill>
                  <a:srgbClr val="4F08DE"/>
                </a:solidFill>
              </a:rPr>
            </a:br>
            <a:r>
              <a:rPr lang="cs-CZ" sz="4000" dirty="0" smtClean="0">
                <a:solidFill>
                  <a:srgbClr val="4F08DE"/>
                </a:solidFill>
              </a:rPr>
              <a:t> </a:t>
            </a:r>
            <a:r>
              <a:rPr lang="cs-CZ" sz="8800" dirty="0" smtClean="0">
                <a:solidFill>
                  <a:srgbClr val="4F08DE"/>
                </a:solidFill>
              </a:rPr>
              <a:t/>
            </a:r>
            <a:br>
              <a:rPr lang="cs-CZ" sz="8800" dirty="0" smtClean="0">
                <a:solidFill>
                  <a:srgbClr val="4F08DE"/>
                </a:solidFill>
              </a:rPr>
            </a:br>
            <a:r>
              <a:rPr lang="cs-CZ" sz="5000" dirty="0" smtClean="0">
                <a:solidFill>
                  <a:srgbClr val="4F08DE"/>
                </a:solidFill>
              </a:rPr>
              <a:t>POLOHA,ROZLOHA</a:t>
            </a:r>
            <a:r>
              <a:rPr lang="cs-CZ" sz="5000" dirty="0">
                <a:solidFill>
                  <a:srgbClr val="4F08DE"/>
                </a:solidFill>
              </a:rPr>
              <a:t>, ČLENITOST</a:t>
            </a:r>
            <a:r>
              <a:rPr lang="cs-CZ" sz="8800" dirty="0">
                <a:solidFill>
                  <a:srgbClr val="4F08DE"/>
                </a:solidFill>
              </a:rPr>
              <a:t/>
            </a:r>
            <a:br>
              <a:rPr lang="cs-CZ" sz="8800" dirty="0">
                <a:solidFill>
                  <a:srgbClr val="4F08DE"/>
                </a:solidFill>
              </a:rPr>
            </a:br>
            <a:r>
              <a:rPr lang="cs-CZ" sz="8800" b="1" dirty="0" smtClean="0">
                <a:solidFill>
                  <a:srgbClr val="4F08DE"/>
                </a:solidFill>
              </a:rPr>
              <a:t/>
            </a:r>
            <a:br>
              <a:rPr lang="cs-CZ" sz="8800" b="1" dirty="0" smtClean="0">
                <a:solidFill>
                  <a:srgbClr val="4F08DE"/>
                </a:solidFill>
              </a:rPr>
            </a:br>
            <a:r>
              <a:rPr lang="cs-CZ" sz="8800" dirty="0" smtClean="0">
                <a:solidFill>
                  <a:srgbClr val="4F08DE"/>
                </a:solidFill>
              </a:rPr>
              <a:t/>
            </a:r>
            <a:br>
              <a:rPr lang="cs-CZ" sz="8800" dirty="0" smtClean="0">
                <a:solidFill>
                  <a:srgbClr val="4F08DE"/>
                </a:solidFill>
              </a:rPr>
            </a:br>
            <a:endParaRPr lang="cs-CZ" sz="6000" b="1" dirty="0">
              <a:solidFill>
                <a:srgbClr val="4F08DE"/>
              </a:solidFill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783380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304800" y="5643578"/>
            <a:ext cx="8534400" cy="757222"/>
          </a:xfrm>
        </p:spPr>
        <p:txBody>
          <a:bodyPr>
            <a:normAutofit/>
          </a:bodyPr>
          <a:lstStyle/>
          <a:p>
            <a:pPr algn="ctr"/>
            <a:r>
              <a:rPr lang="cs-CZ" sz="1000" dirty="0">
                <a:latin typeface="Comic Sans MS" pitchFamily="66" charset="0"/>
              </a:rPr>
              <a:t>Romana Zabořilová</a:t>
            </a:r>
          </a:p>
          <a:p>
            <a:pPr algn="ctr"/>
            <a:r>
              <a:rPr lang="cs-CZ" sz="1000" dirty="0">
                <a:latin typeface="Comic Sans MS" pitchFamily="66" charset="0"/>
              </a:rPr>
              <a:t>ZŠ Jenišovice</a:t>
            </a:r>
          </a:p>
          <a:p>
            <a:pPr algn="ctr"/>
            <a:r>
              <a:rPr lang="cs-CZ" sz="1000">
                <a:latin typeface="Comic Sans MS" pitchFamily="66" charset="0"/>
              </a:rPr>
              <a:t> </a:t>
            </a:r>
            <a:r>
              <a:rPr lang="cs-CZ" sz="1000" smtClean="0">
                <a:latin typeface="Comic Sans MS" pitchFamily="66" charset="0"/>
              </a:rPr>
              <a:t>VY_32_INOVACE_021</a:t>
            </a:r>
            <a:endParaRPr lang="cs-CZ" sz="1000" dirty="0">
              <a:latin typeface="Comic Sans MS" pitchFamily="66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c/Western_Hemisphere_Lam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01900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42963"/>
            <a:ext cx="8229600" cy="1069848"/>
          </a:xfrm>
        </p:spPr>
        <p:txBody>
          <a:bodyPr/>
          <a:lstStyle/>
          <a:p>
            <a:pPr algn="l"/>
            <a:r>
              <a:rPr lang="cs-CZ" dirty="0" smtClean="0"/>
              <a:t>Poloha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000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772816"/>
            <a:ext cx="32403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Kontinent Amerika se dělí na dva světadíly Severní a Jižní Ameriku. Jsou spojeny Panamskou šíjí, která se často označuje jako Střední Amerika. </a:t>
            </a:r>
            <a:r>
              <a:rPr lang="cs-CZ" dirty="0" smtClean="0"/>
              <a:t>(střední a jižní bývá označována jako Latinská Amerika – kvůli latinskému původu jazyka zde nejčastějšího španělštiny a portugalštiny (Brazílie)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60232" y="227687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Atlantský oceán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5936" y="32129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Tichý oceán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87824" y="677887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Severní ledový oceán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40052" y="522920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Jižní oceán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74497" y="570247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Rozloha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5144" y="177281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i="1" dirty="0" smtClean="0">
                <a:solidFill>
                  <a:srgbClr val="4F08DE"/>
                </a:solidFill>
              </a:rPr>
              <a:t>Severní Amerika 24,4 mil. km²</a:t>
            </a:r>
          </a:p>
          <a:p>
            <a:r>
              <a:rPr lang="cs-CZ" sz="3600" b="1" i="1" dirty="0" smtClean="0">
                <a:solidFill>
                  <a:srgbClr val="4F08DE"/>
                </a:solidFill>
              </a:rPr>
              <a:t>Jižní Amerika 	17,8 mil. km²</a:t>
            </a:r>
          </a:p>
          <a:p>
            <a:r>
              <a:rPr lang="cs-CZ" sz="3600" b="1" i="1" dirty="0" smtClean="0">
                <a:solidFill>
                  <a:srgbClr val="4F08DE"/>
                </a:solidFill>
              </a:rPr>
              <a:t>Celkem  		???</a:t>
            </a:r>
            <a:endParaRPr lang="cs-CZ" sz="3600" b="1" i="1" dirty="0">
              <a:solidFill>
                <a:srgbClr val="4F08D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9932" y="5085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42 549 000 km²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52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1" t="13652" r="10808" b="3949"/>
          <a:stretch/>
        </p:blipFill>
        <p:spPr bwMode="auto">
          <a:xfrm>
            <a:off x="4434408" y="836712"/>
            <a:ext cx="3810000" cy="51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4712"/>
            <a:ext cx="8568952" cy="1069848"/>
          </a:xfrm>
        </p:spPr>
        <p:txBody>
          <a:bodyPr/>
          <a:lstStyle/>
          <a:p>
            <a:pPr algn="l"/>
            <a:r>
              <a:rPr lang="cs-CZ" dirty="0" smtClean="0"/>
              <a:t>Oceány a moře, zálivy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70080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Comic Sans MS" pitchFamily="66" charset="0"/>
              </a:rPr>
              <a:t>Spolupracuj s atlasem str. 112 - 113</a:t>
            </a:r>
            <a:endParaRPr lang="cs-CZ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8998" y="2205598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Comic Sans MS" pitchFamily="66" charset="0"/>
              </a:rPr>
              <a:t>Vyhledej: 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Atlantický oceán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Tichý oceán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Severní ledový oceán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Karibské moře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Sargasové moře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	Mexický z.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000" b="1" dirty="0" err="1" smtClean="0">
                <a:solidFill>
                  <a:srgbClr val="002060"/>
                </a:solidFill>
                <a:latin typeface="Comic Sans MS" pitchFamily="66" charset="0"/>
              </a:rPr>
              <a:t>Hudsonův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z.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	Záliv Fundy</a:t>
            </a:r>
            <a:endParaRPr lang="cs-CZ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68344" y="5517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35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720" y="764704"/>
            <a:ext cx="4032448" cy="51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1069848"/>
          </a:xfrm>
        </p:spPr>
        <p:txBody>
          <a:bodyPr/>
          <a:lstStyle/>
          <a:p>
            <a:pPr algn="l"/>
            <a:r>
              <a:rPr lang="cs-CZ" dirty="0" smtClean="0"/>
              <a:t>Ostrovy a poloostrovy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3547" y="165493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Comic Sans MS" pitchFamily="66" charset="0"/>
              </a:rPr>
              <a:t>Spolupracuj s atlasem str. 112 - 113</a:t>
            </a:r>
            <a:endParaRPr lang="cs-CZ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7" y="2420888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Comic Sans MS" pitchFamily="66" charset="0"/>
              </a:rPr>
              <a:t>Vyhledej poloostrov:</a:t>
            </a:r>
          </a:p>
          <a:p>
            <a:r>
              <a:rPr lang="cs-CZ" sz="2800" b="1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Yucatan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	Kalifornský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	Florida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	Labrador</a:t>
            </a:r>
          </a:p>
          <a:p>
            <a:r>
              <a:rPr lang="cs-CZ" sz="24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Aljaška</a:t>
            </a:r>
          </a:p>
          <a:p>
            <a:endParaRPr lang="cs-CZ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cs-CZ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77071" y="2201088"/>
            <a:ext cx="443934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Comic Sans MS" pitchFamily="66" charset="0"/>
              </a:rPr>
              <a:t>Vyhledej ostrov:</a:t>
            </a:r>
          </a:p>
          <a:p>
            <a:r>
              <a:rPr lang="cs-CZ" sz="2800" b="1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Baffinův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	Newfoundland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	Grónsko</a:t>
            </a:r>
          </a:p>
          <a:p>
            <a:r>
              <a:rPr lang="cs-CZ" sz="24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Falklandy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	Galapágy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	Bahamy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	Malé	a Velké Antily</a:t>
            </a:r>
          </a:p>
          <a:p>
            <a:r>
              <a:rPr lang="cs-CZ" sz="24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Ohňová země</a:t>
            </a:r>
            <a:endParaRPr lang="cs-CZ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668344" y="5517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22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1143000"/>
          </a:xfrm>
        </p:spPr>
        <p:txBody>
          <a:bodyPr/>
          <a:lstStyle/>
          <a:p>
            <a:pPr algn="l"/>
            <a:r>
              <a:rPr lang="cs-CZ" dirty="0" smtClean="0"/>
              <a:t>Průlivy a průplavy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17815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Comic Sans MS" pitchFamily="66" charset="0"/>
              </a:rPr>
              <a:t>Spolupracuj s atlasem str. 112 - 113</a:t>
            </a:r>
            <a:endParaRPr lang="cs-CZ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2996952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Comic Sans MS" pitchFamily="66" charset="0"/>
              </a:rPr>
              <a:t>Vyhledej: </a:t>
            </a:r>
          </a:p>
          <a:p>
            <a:r>
              <a:rPr lang="cs-CZ" sz="28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000" b="1" dirty="0" err="1" smtClean="0">
                <a:solidFill>
                  <a:srgbClr val="002060"/>
                </a:solidFill>
                <a:latin typeface="Comic Sans MS" pitchFamily="66" charset="0"/>
              </a:rPr>
              <a:t>Magalhäesův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průliv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cs-CZ" sz="2000" b="1" dirty="0" err="1" smtClean="0">
                <a:solidFill>
                  <a:srgbClr val="002060"/>
                </a:solidFill>
                <a:latin typeface="Comic Sans MS" pitchFamily="66" charset="0"/>
              </a:rPr>
              <a:t>Drakeův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průliv</a:t>
            </a:r>
          </a:p>
          <a:p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	Beringův průliv</a:t>
            </a:r>
          </a:p>
          <a:p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	Panamský průplav</a:t>
            </a:r>
          </a:p>
          <a:p>
            <a:endParaRPr lang="cs-CZ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8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725143"/>
            <a:ext cx="5686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0955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596336" y="387411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668344" y="5517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96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62068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Zdroje obrázků</a:t>
            </a:r>
            <a:r>
              <a:rPr lang="cs-CZ" b="1" dirty="0" smtClean="0"/>
              <a:t>:</a:t>
            </a:r>
          </a:p>
          <a:p>
            <a:endParaRPr lang="cs-CZ" b="1" dirty="0"/>
          </a:p>
          <a:p>
            <a:r>
              <a:rPr lang="cs-CZ" dirty="0"/>
              <a:t>obr. 1: Sean </a:t>
            </a:r>
            <a:r>
              <a:rPr lang="cs-CZ" dirty="0" err="1"/>
              <a:t>Baker</a:t>
            </a:r>
            <a:r>
              <a:rPr lang="cs-CZ" dirty="0"/>
              <a:t> </a:t>
            </a:r>
            <a:r>
              <a:rPr lang="cs-CZ" dirty="0" smtClean="0"/>
              <a:t>,</a:t>
            </a:r>
            <a:r>
              <a:rPr lang="en-US" dirty="0"/>
              <a:t> Western Hemisphere of Earth (Lambert Azimuthal projection</a:t>
            </a:r>
            <a:r>
              <a:rPr lang="en-US" dirty="0" smtClean="0"/>
              <a:t>)</a:t>
            </a:r>
            <a:r>
              <a:rPr lang="cs-CZ" dirty="0" smtClean="0"/>
              <a:t>,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 smtClean="0"/>
              <a:t>11-09-01</a:t>
            </a:r>
            <a:r>
              <a:rPr lang="en-US" dirty="0" smtClean="0"/>
              <a:t>].</a:t>
            </a:r>
            <a:r>
              <a:rPr lang="cs-CZ" dirty="0" smtClean="0"/>
              <a:t> </a:t>
            </a:r>
            <a:r>
              <a:rPr lang="cs-CZ" dirty="0"/>
              <a:t>Dostupné na WWW</a:t>
            </a:r>
            <a:r>
              <a:rPr lang="en-US" dirty="0"/>
              <a:t> : </a:t>
            </a:r>
            <a:endParaRPr lang="cs-CZ" dirty="0"/>
          </a:p>
          <a:p>
            <a:r>
              <a:rPr lang="en-US" dirty="0" smtClean="0"/>
              <a:t>&lt;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cs.wikipedia.org/wiki/Soubor:Western_Hemisphere_LamAz.png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/>
          </a:p>
          <a:p>
            <a:r>
              <a:rPr lang="cs-CZ" dirty="0" smtClean="0"/>
              <a:t>obr</a:t>
            </a:r>
            <a:r>
              <a:rPr lang="cs-CZ" dirty="0"/>
              <a:t>. 2: autor </a:t>
            </a:r>
            <a:r>
              <a:rPr lang="cs-CZ" dirty="0" smtClean="0"/>
              <a:t>neuveden, </a:t>
            </a:r>
            <a:r>
              <a:rPr lang="en-US" dirty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 smtClean="0"/>
              <a:t>11-09-01</a:t>
            </a:r>
            <a:r>
              <a:rPr lang="en-US" dirty="0" smtClean="0"/>
              <a:t>].</a:t>
            </a:r>
            <a:r>
              <a:rPr lang="cs-CZ" dirty="0" smtClean="0"/>
              <a:t> </a:t>
            </a:r>
            <a:r>
              <a:rPr lang="cs-CZ" dirty="0"/>
              <a:t>Dostupné na WWW: </a:t>
            </a:r>
            <a:r>
              <a:rPr lang="en-US" dirty="0"/>
              <a:t>&lt;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www.mapysveta.eu/reliefni_mapa_severni_ameriky_2007.html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/>
          </a:p>
          <a:p>
            <a:r>
              <a:rPr lang="cs-CZ" dirty="0"/>
              <a:t>obr. 3</a:t>
            </a:r>
            <a:r>
              <a:rPr lang="cs-CZ" dirty="0" smtClean="0"/>
              <a:t>: autor </a:t>
            </a:r>
            <a:r>
              <a:rPr lang="cs-CZ" dirty="0"/>
              <a:t>neuveden, </a:t>
            </a:r>
            <a:r>
              <a:rPr lang="en-US" dirty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 smtClean="0"/>
              <a:t>11-09-01</a:t>
            </a:r>
            <a:r>
              <a:rPr lang="en-US" dirty="0" smtClean="0"/>
              <a:t>].</a:t>
            </a:r>
            <a:r>
              <a:rPr lang="cs-CZ" dirty="0" smtClean="0"/>
              <a:t> </a:t>
            </a:r>
            <a:r>
              <a:rPr lang="cs-CZ" dirty="0"/>
              <a:t>Dostupné na WWW: </a:t>
            </a:r>
            <a:r>
              <a:rPr lang="en-US" dirty="0" smtClean="0"/>
              <a:t>&lt;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cs.wikipedia.org/wiki/Soubor:South_america.jpg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/>
          </a:p>
          <a:p>
            <a:r>
              <a:rPr lang="cs-CZ" dirty="0"/>
              <a:t>obr. 4</a:t>
            </a:r>
            <a:r>
              <a:rPr lang="cs-CZ" dirty="0" smtClean="0"/>
              <a:t>: </a:t>
            </a:r>
            <a:r>
              <a:rPr lang="cs-CZ" dirty="0"/>
              <a:t>Stan </a:t>
            </a:r>
            <a:r>
              <a:rPr lang="cs-CZ" dirty="0" err="1"/>
              <a:t>Shebs</a:t>
            </a:r>
            <a:r>
              <a:rPr lang="cs-CZ" dirty="0" smtClean="0"/>
              <a:t>, </a:t>
            </a:r>
            <a:r>
              <a:rPr lang="en-US" dirty="0"/>
              <a:t>Photo of Panama Canal Gatun </a:t>
            </a:r>
            <a:r>
              <a:rPr lang="en-US" dirty="0" smtClean="0"/>
              <a:t>Locks</a:t>
            </a:r>
            <a:r>
              <a:rPr lang="cs-CZ" dirty="0"/>
              <a:t>, z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en-US" dirty="0" smtClean="0"/>
              <a:t>.[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 smtClean="0"/>
              <a:t>11-09-01</a:t>
            </a:r>
            <a:r>
              <a:rPr lang="en-US" dirty="0" smtClean="0"/>
              <a:t>].</a:t>
            </a:r>
            <a:r>
              <a:rPr lang="cs-CZ" dirty="0" smtClean="0"/>
              <a:t> </a:t>
            </a:r>
            <a:r>
              <a:rPr lang="cs-CZ" dirty="0"/>
              <a:t>Dostupné na WWW: </a:t>
            </a:r>
            <a:r>
              <a:rPr lang="en-US" dirty="0"/>
              <a:t>&lt;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cs.wikipedia.org/wiki/Panamsk%C3%BD_pr%C5%Afplav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 smtClean="0"/>
          </a:p>
          <a:p>
            <a:r>
              <a:rPr lang="cs-CZ" dirty="0"/>
              <a:t>obr. </a:t>
            </a:r>
            <a:r>
              <a:rPr lang="cs-CZ" dirty="0" smtClean="0"/>
              <a:t>5: </a:t>
            </a:r>
            <a:r>
              <a:rPr lang="cs-CZ" dirty="0"/>
              <a:t>autor neuveden, </a:t>
            </a:r>
            <a:r>
              <a:rPr lang="en-US" dirty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/>
              <a:t>].</a:t>
            </a:r>
            <a:r>
              <a:rPr lang="cs-CZ" dirty="0"/>
              <a:t> Dostupné na WWW: </a:t>
            </a:r>
            <a:r>
              <a:rPr lang="en-US" dirty="0"/>
              <a:t>&lt;</a:t>
            </a:r>
            <a:r>
              <a:rPr lang="cs-CZ" dirty="0"/>
              <a:t>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www.quido.cz/stavby/panama.html</a:t>
            </a:r>
            <a:r>
              <a:rPr lang="cs-CZ" dirty="0" smtClean="0"/>
              <a:t> </a:t>
            </a:r>
            <a:r>
              <a:rPr lang="en-US" dirty="0"/>
              <a:t>&gt;.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535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</TotalTime>
  <Words>510</Words>
  <Application>Microsoft Office PowerPoint</Application>
  <PresentationFormat>Předvádění na obrazovce (4:3)</PresentationFormat>
  <Paragraphs>78</Paragraphs>
  <Slides>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Aerodynamika</vt:lpstr>
      <vt:lpstr>AMERIKA   POLOHA,ROZLOHA, ČLENITOST   </vt:lpstr>
      <vt:lpstr>Poloha</vt:lpstr>
      <vt:lpstr>Rozloha</vt:lpstr>
      <vt:lpstr>Oceány a moře, zálivy</vt:lpstr>
      <vt:lpstr>Ostrovy a poloostrovy</vt:lpstr>
      <vt:lpstr>Průlivy a průplavy</vt:lpstr>
      <vt:lpstr>Snímek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19</cp:revision>
  <dcterms:created xsi:type="dcterms:W3CDTF">2011-09-01T15:09:11Z</dcterms:created>
  <dcterms:modified xsi:type="dcterms:W3CDTF">2012-09-30T07:27:45Z</dcterms:modified>
</cp:coreProperties>
</file>