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5" r:id="rId4"/>
    <p:sldId id="263" r:id="rId5"/>
    <p:sldId id="264" r:id="rId6"/>
    <p:sldId id="258" r:id="rId7"/>
    <p:sldId id="266" r:id="rId8"/>
    <p:sldId id="267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http://www.webareal.cz/jakublanda/15-Zemepis-7/12-Amerika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http://www.webareal.cz/jakublanda/15-Zemepis-7/12-Amerika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http://cs.wikipedia.org/wiki/Soubor:Cascade_Range_map.png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http://commons.wikimedia.org/wiki/File:Aconcagua_from_base.jpg?uselang=cs</a:t>
            </a:r>
          </a:p>
          <a:p>
            <a:r>
              <a:rPr lang="cs-CZ" dirty="0" smtClean="0"/>
              <a:t>http://commons.wikimedia.org/wiki/File:Mexico-Popocatepetl.jpg?uselang=cs</a:t>
            </a:r>
          </a:p>
          <a:p>
            <a:r>
              <a:rPr lang="cs-CZ" dirty="0" smtClean="0"/>
              <a:t>http://commons.wikimedia.org/wiki/Category:1980_eruption_of_Mount_St._Helens?uselang=cs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http://www.webareal.cz/jakublanda/15-Zemepis-7/12-Amerika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95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http://cs.wikipedia.org/wiki/Soubor:Grandcanyon_view5.jpg</a:t>
            </a:r>
          </a:p>
          <a:p>
            <a:r>
              <a:rPr lang="cs-CZ" dirty="0" smtClean="0"/>
              <a:t>http://commons.wikimedia.org/wiki/File:Death_Valley,19820817,Dante%27s_View,Salt_shoreline.jpg?uselang=cs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313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FontTx/>
              <a:buNone/>
              <a:defRPr sz="5400" i="1" baseline="0">
                <a:effectLst>
                  <a:reflection blurRad="6350" stA="15000" endPos="60000" dist="60007" dir="5400000" sy="-100000" algn="bl" rotWithShape="0"/>
                </a:effectLst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>
            <a:lvl1pPr marL="0" indent="0">
              <a:buFontTx/>
              <a:buNone/>
              <a:defRPr sz="6000" i="1">
                <a:solidFill>
                  <a:srgbClr val="4F08DE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29126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Grandcanyon_view5.jpg" TargetMode="External"/><Relationship Id="rId3" Type="http://schemas.openxmlformats.org/officeDocument/2006/relationships/hyperlink" Target="http://vulcan.wr.usgs.gov/Imgs/Gif/MSH/SlideSet/1.gif" TargetMode="External"/><Relationship Id="rId7" Type="http://schemas.openxmlformats.org/officeDocument/2006/relationships/hyperlink" Target="http://commons.wikimedia.org/wiki/File:MSH80_st_helens_eruption_plume_07-22-80.jpg?uselang=cs" TargetMode="External"/><Relationship Id="rId2" Type="http://schemas.openxmlformats.org/officeDocument/2006/relationships/hyperlink" Target="http://www.webareal.cz/jakublanda/15-Zemepis-7/12-Amerik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Mexico-Popocatepetl.jpg?uselang=cs" TargetMode="External"/><Relationship Id="rId5" Type="http://schemas.openxmlformats.org/officeDocument/2006/relationships/hyperlink" Target="http://commons.wikimedia.org/wiki/File:Aconcagua_from_base.jpg?uselang=cs" TargetMode="External"/><Relationship Id="rId4" Type="http://schemas.openxmlformats.org/officeDocument/2006/relationships/hyperlink" Target="http://cs.wikipedia.org/wiki/Soubor:Cascade_Range_map.png" TargetMode="External"/><Relationship Id="rId9" Type="http://schemas.openxmlformats.org/officeDocument/2006/relationships/hyperlink" Target="http://commons.wikimedia.org/wiki/File:Death_Valley,19820817,Dante's_View,Salt_shoreline.jpg?uselang=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642851" cy="2652896"/>
          </a:xfrm>
        </p:spPr>
        <p:txBody>
          <a:bodyPr>
            <a:noAutofit/>
          </a:bodyPr>
          <a:lstStyle/>
          <a:p>
            <a:pPr algn="ctr"/>
            <a:r>
              <a:rPr lang="cs-CZ" sz="8000" b="1" dirty="0" smtClean="0">
                <a:ln w="57150">
                  <a:solidFill>
                    <a:schemeClr val="tx1"/>
                  </a:solidFill>
                </a:ln>
                <a:solidFill>
                  <a:srgbClr val="4F08DE"/>
                </a:solidFill>
              </a:rPr>
              <a:t>Amerika</a:t>
            </a:r>
            <a:br>
              <a:rPr lang="cs-CZ" sz="8000" b="1" dirty="0" smtClean="0">
                <a:ln w="57150">
                  <a:solidFill>
                    <a:schemeClr val="tx1"/>
                  </a:solidFill>
                </a:ln>
                <a:solidFill>
                  <a:srgbClr val="4F08DE"/>
                </a:solidFill>
              </a:rPr>
            </a:br>
            <a:r>
              <a:rPr lang="cs-CZ" sz="8000" dirty="0" smtClean="0">
                <a:ln w="57150">
                  <a:solidFill>
                    <a:schemeClr val="tx1"/>
                  </a:solidFill>
                </a:ln>
                <a:solidFill>
                  <a:srgbClr val="4F08DE"/>
                </a:solidFill>
              </a:rPr>
              <a:t>POVRCH</a:t>
            </a:r>
            <a:r>
              <a:rPr lang="cs-CZ" sz="8000" b="1" dirty="0" smtClean="0">
                <a:ln w="57150">
                  <a:solidFill>
                    <a:schemeClr val="tx1"/>
                  </a:solidFill>
                </a:ln>
                <a:solidFill>
                  <a:srgbClr val="4F08DE"/>
                </a:solidFill>
              </a:rPr>
              <a:t/>
            </a:r>
            <a:br>
              <a:rPr lang="cs-CZ" sz="8000" b="1" dirty="0" smtClean="0">
                <a:ln w="57150">
                  <a:solidFill>
                    <a:schemeClr val="tx1"/>
                  </a:solidFill>
                </a:ln>
                <a:solidFill>
                  <a:srgbClr val="4F08DE"/>
                </a:solidFill>
              </a:rPr>
            </a:br>
            <a:r>
              <a:rPr lang="cs-CZ" sz="8800" dirty="0">
                <a:ln w="57150">
                  <a:solidFill>
                    <a:schemeClr val="tx1"/>
                  </a:solidFill>
                </a:ln>
                <a:solidFill>
                  <a:srgbClr val="4F08DE"/>
                </a:solidFill>
              </a:rPr>
              <a:t/>
            </a:r>
            <a:br>
              <a:rPr lang="cs-CZ" sz="8800" dirty="0">
                <a:ln w="57150">
                  <a:solidFill>
                    <a:schemeClr val="tx1"/>
                  </a:solidFill>
                </a:ln>
                <a:solidFill>
                  <a:srgbClr val="4F08DE"/>
                </a:solidFill>
              </a:rPr>
            </a:br>
            <a:endParaRPr lang="cs-CZ" sz="8800" b="1" dirty="0">
              <a:ln w="57150">
                <a:solidFill>
                  <a:schemeClr val="tx1"/>
                </a:solidFill>
              </a:ln>
              <a:solidFill>
                <a:srgbClr val="4F08DE"/>
              </a:solidFill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783380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304800" y="5500702"/>
            <a:ext cx="8534400" cy="9000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1500" dirty="0">
                <a:latin typeface="Comic Sans MS" pitchFamily="66" charset="0"/>
              </a:rPr>
              <a:t>Romana Zabořilová</a:t>
            </a:r>
          </a:p>
          <a:p>
            <a:pPr algn="ctr"/>
            <a:r>
              <a:rPr lang="cs-CZ" sz="1500" dirty="0">
                <a:latin typeface="Comic Sans MS" pitchFamily="66" charset="0"/>
              </a:rPr>
              <a:t>ZŠ Jenišovice</a:t>
            </a:r>
          </a:p>
          <a:p>
            <a:pPr algn="ctr"/>
            <a:r>
              <a:rPr lang="cs-CZ" sz="1500" dirty="0">
                <a:latin typeface="Comic Sans MS" pitchFamily="66" charset="0"/>
              </a:rPr>
              <a:t> </a:t>
            </a:r>
            <a:r>
              <a:rPr lang="cs-CZ" sz="1500" dirty="0" smtClean="0">
                <a:latin typeface="Comic Sans MS" pitchFamily="66" charset="0"/>
              </a:rPr>
              <a:t>VY_32_INOVACE_022</a:t>
            </a:r>
            <a:endParaRPr lang="cs-CZ" sz="1500" dirty="0">
              <a:latin typeface="Comic Sans MS" pitchFamily="66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814852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42963"/>
            <a:ext cx="8229600" cy="1069848"/>
          </a:xfrm>
        </p:spPr>
        <p:txBody>
          <a:bodyPr/>
          <a:lstStyle/>
          <a:p>
            <a:pPr algn="l"/>
            <a:r>
              <a:rPr lang="cs-CZ" sz="7200" dirty="0" smtClean="0">
                <a:ln w="28575">
                  <a:solidFill>
                    <a:schemeClr val="tx1"/>
                  </a:solidFill>
                </a:ln>
              </a:rPr>
              <a:t>Hlavní pohoří</a:t>
            </a:r>
            <a:endParaRPr lang="cs-CZ" sz="720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000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556792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Napříč celou Amerikou se táhne nejdelší pohoří světa </a:t>
            </a:r>
            <a:r>
              <a:rPr lang="cs-CZ" sz="4000" b="1" i="1" dirty="0" smtClean="0">
                <a:solidFill>
                  <a:srgbClr val="4F08DE"/>
                </a:solidFill>
              </a:rPr>
              <a:t>Kordillery</a:t>
            </a:r>
            <a:r>
              <a:rPr lang="cs-CZ" sz="2400" i="1" dirty="0" smtClean="0"/>
              <a:t>  s nejvyšší horou </a:t>
            </a:r>
            <a:r>
              <a:rPr lang="cs-CZ" sz="3200" b="1" i="1" dirty="0">
                <a:solidFill>
                  <a:srgbClr val="4F08DE"/>
                </a:solidFill>
              </a:rPr>
              <a:t>Mount </a:t>
            </a:r>
            <a:r>
              <a:rPr lang="cs-CZ" sz="3200" b="1" i="1" dirty="0" err="1" smtClean="0">
                <a:solidFill>
                  <a:srgbClr val="4F08DE"/>
                </a:solidFill>
              </a:rPr>
              <a:t>McKinley</a:t>
            </a:r>
            <a:r>
              <a:rPr lang="cs-CZ" sz="2400" i="1" dirty="0" smtClean="0"/>
              <a:t> </a:t>
            </a:r>
            <a:r>
              <a:rPr lang="cs-CZ" sz="2400" b="1" i="1" dirty="0">
                <a:solidFill>
                  <a:srgbClr val="4F08DE"/>
                </a:solidFill>
              </a:rPr>
              <a:t>6194 </a:t>
            </a:r>
            <a:r>
              <a:rPr lang="cs-CZ" sz="2400" b="1" i="1" dirty="0" smtClean="0">
                <a:solidFill>
                  <a:srgbClr val="4F08DE"/>
                </a:solidFill>
              </a:rPr>
              <a:t>m</a:t>
            </a:r>
            <a:r>
              <a:rPr lang="cs-CZ" sz="2400" i="1" dirty="0" smtClean="0"/>
              <a:t> </a:t>
            </a:r>
          </a:p>
          <a:p>
            <a:r>
              <a:rPr lang="cs-CZ" sz="2400" i="1" dirty="0" smtClean="0"/>
              <a:t>V Jižní Americe se nazývá toto pohoří </a:t>
            </a:r>
            <a:r>
              <a:rPr lang="cs-CZ" sz="4000" b="1" i="1" dirty="0" smtClean="0">
                <a:solidFill>
                  <a:srgbClr val="4F08DE"/>
                </a:solidFill>
              </a:rPr>
              <a:t>Andy s </a:t>
            </a:r>
            <a:r>
              <a:rPr lang="es-ES" sz="2400" dirty="0" smtClean="0"/>
              <a:t>nejvyšší hor</a:t>
            </a:r>
            <a:r>
              <a:rPr lang="cs-CZ" sz="2400" dirty="0" smtClean="0"/>
              <a:t>ou</a:t>
            </a:r>
            <a:r>
              <a:rPr lang="es-ES" sz="2400" dirty="0" smtClean="0"/>
              <a:t> </a:t>
            </a:r>
            <a:r>
              <a:rPr lang="cs-CZ" sz="2400" dirty="0" smtClean="0"/>
              <a:t> </a:t>
            </a:r>
            <a:r>
              <a:rPr lang="es-ES" sz="3200" b="1" i="1" dirty="0" smtClean="0">
                <a:solidFill>
                  <a:srgbClr val="4F08DE"/>
                </a:solidFill>
              </a:rPr>
              <a:t>Aconcagua</a:t>
            </a:r>
            <a:r>
              <a:rPr lang="es-ES" sz="2400" dirty="0" smtClean="0"/>
              <a:t> </a:t>
            </a:r>
            <a:r>
              <a:rPr lang="es-ES" sz="2400" b="1" i="1" dirty="0" smtClean="0">
                <a:solidFill>
                  <a:srgbClr val="4F08DE"/>
                </a:solidFill>
              </a:rPr>
              <a:t>6959</a:t>
            </a:r>
            <a:r>
              <a:rPr lang="es-ES" sz="2400" b="1" i="1" dirty="0">
                <a:solidFill>
                  <a:srgbClr val="4F08DE"/>
                </a:solidFill>
              </a:rPr>
              <a:t> </a:t>
            </a:r>
            <a:r>
              <a:rPr lang="es-ES" sz="2400" b="1" i="1" dirty="0" smtClean="0">
                <a:solidFill>
                  <a:srgbClr val="4F08DE"/>
                </a:solidFill>
              </a:rPr>
              <a:t>m</a:t>
            </a:r>
            <a:r>
              <a:rPr lang="cs-CZ" sz="2400" i="1" dirty="0" smtClean="0"/>
              <a:t> </a:t>
            </a:r>
            <a:endParaRPr lang="cs-CZ" i="1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4499992" y="1340768"/>
            <a:ext cx="1440160" cy="187220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923928" y="4437112"/>
            <a:ext cx="3384376" cy="8640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100392" y="58052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42963"/>
            <a:ext cx="8229600" cy="1069848"/>
          </a:xfrm>
        </p:spPr>
        <p:txBody>
          <a:bodyPr/>
          <a:lstStyle/>
          <a:p>
            <a:pPr algn="l"/>
            <a:r>
              <a:rPr lang="cs-CZ" sz="7200" dirty="0" smtClean="0">
                <a:ln w="28575">
                  <a:solidFill>
                    <a:schemeClr val="tx1"/>
                  </a:solidFill>
                </a:ln>
              </a:rPr>
              <a:t>Pohoří</a:t>
            </a:r>
            <a:endParaRPr lang="cs-CZ" sz="720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000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96752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cs-CZ" sz="2400" i="1" dirty="0"/>
              <a:t>západní částí Severní Ameriky se rozléhají </a:t>
            </a:r>
            <a:r>
              <a:rPr lang="cs-CZ" sz="3200" b="1" i="1" dirty="0">
                <a:solidFill>
                  <a:srgbClr val="4F08DE"/>
                </a:solidFill>
              </a:rPr>
              <a:t>Skalnaté </a:t>
            </a:r>
            <a:r>
              <a:rPr lang="cs-CZ" sz="3200" b="1" i="1" dirty="0" smtClean="0">
                <a:solidFill>
                  <a:srgbClr val="4F08DE"/>
                </a:solidFill>
              </a:rPr>
              <a:t>hory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400" i="1" dirty="0" smtClean="0"/>
              <a:t> </a:t>
            </a:r>
            <a:r>
              <a:rPr lang="cs-CZ" sz="2400" i="1" dirty="0"/>
              <a:t>na východním pobřeží Severní Ameriky se táhle </a:t>
            </a:r>
            <a:r>
              <a:rPr lang="cs-CZ" sz="2400" i="1" dirty="0" smtClean="0"/>
              <a:t>2300</a:t>
            </a:r>
            <a:r>
              <a:rPr lang="cs-CZ" sz="2400" i="1" dirty="0"/>
              <a:t> km dlouhé </a:t>
            </a:r>
            <a:r>
              <a:rPr lang="cs-CZ" sz="3200" b="1" i="1" dirty="0" err="1">
                <a:solidFill>
                  <a:srgbClr val="4F08DE"/>
                </a:solidFill>
              </a:rPr>
              <a:t>Appalačské</a:t>
            </a:r>
            <a:r>
              <a:rPr lang="cs-CZ" sz="3200" b="1" i="1" dirty="0">
                <a:solidFill>
                  <a:srgbClr val="4F08DE"/>
                </a:solidFill>
              </a:rPr>
              <a:t> </a:t>
            </a:r>
            <a:r>
              <a:rPr lang="cs-CZ" sz="3200" b="1" i="1" dirty="0" smtClean="0">
                <a:solidFill>
                  <a:srgbClr val="4F08DE"/>
                </a:solidFill>
              </a:rPr>
              <a:t>pohoří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400" i="1" dirty="0" smtClean="0"/>
              <a:t>V Jižní Americe leží na severu </a:t>
            </a:r>
            <a:r>
              <a:rPr lang="cs-CZ" sz="3200" b="1" i="1" dirty="0" smtClean="0">
                <a:solidFill>
                  <a:srgbClr val="4F08DE"/>
                </a:solidFill>
              </a:rPr>
              <a:t>Guyanská vysočina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400" i="1" dirty="0" smtClean="0"/>
              <a:t>na východě </a:t>
            </a:r>
            <a:r>
              <a:rPr lang="cs-CZ" sz="3200" b="1" i="1" dirty="0" smtClean="0">
                <a:solidFill>
                  <a:srgbClr val="4F08DE"/>
                </a:solidFill>
              </a:rPr>
              <a:t>Brazilská vysočina </a:t>
            </a:r>
            <a:endParaRPr lang="cs-CZ" sz="2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873" y="188640"/>
            <a:ext cx="4000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3635896" y="1916832"/>
            <a:ext cx="2592288" cy="14401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3923928" y="2276872"/>
            <a:ext cx="2936354" cy="129614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355976" y="3573016"/>
            <a:ext cx="3168352" cy="136815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076328" y="4437112"/>
            <a:ext cx="4168080" cy="104242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028384" y="54795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42963"/>
            <a:ext cx="8229600" cy="1069848"/>
          </a:xfrm>
        </p:spPr>
        <p:txBody>
          <a:bodyPr/>
          <a:lstStyle/>
          <a:p>
            <a:pPr algn="l"/>
            <a:r>
              <a:rPr lang="cs-CZ" sz="7200" dirty="0" smtClean="0">
                <a:ln w="28575">
                  <a:solidFill>
                    <a:schemeClr val="tx1"/>
                  </a:solidFill>
                </a:ln>
              </a:rPr>
              <a:t>Sopky</a:t>
            </a:r>
            <a:endParaRPr lang="cs-CZ" sz="720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000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556792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cs-CZ" sz="2800" b="1" i="1" dirty="0" smtClean="0">
                <a:solidFill>
                  <a:srgbClr val="4F08DE"/>
                </a:solidFill>
                <a:latin typeface="+mj-lt"/>
              </a:rPr>
              <a:t>Aljaška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800" b="1" i="1" dirty="0" smtClean="0">
                <a:solidFill>
                  <a:srgbClr val="4F08DE"/>
                </a:solidFill>
                <a:latin typeface="+mj-lt"/>
              </a:rPr>
              <a:t>Aleutské ostrovy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800" b="1" i="1" dirty="0" smtClean="0">
                <a:solidFill>
                  <a:srgbClr val="4F08DE"/>
                </a:solidFill>
                <a:latin typeface="+mj-lt"/>
              </a:rPr>
              <a:t>Kaskádového pohoří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800" b="1" i="1" dirty="0">
                <a:solidFill>
                  <a:srgbClr val="4F08DE"/>
                </a:solidFill>
                <a:latin typeface="+mj-lt"/>
              </a:rPr>
              <a:t>Mount St. </a:t>
            </a:r>
            <a:r>
              <a:rPr lang="cs-CZ" sz="2800" b="1" i="1" dirty="0" err="1">
                <a:solidFill>
                  <a:srgbClr val="4F08DE"/>
                </a:solidFill>
                <a:latin typeface="+mj-lt"/>
              </a:rPr>
              <a:t>Helens</a:t>
            </a:r>
            <a:r>
              <a:rPr lang="cs-CZ" sz="2800" b="1" i="1" dirty="0">
                <a:solidFill>
                  <a:srgbClr val="4F08DE"/>
                </a:solidFill>
                <a:latin typeface="+mj-lt"/>
              </a:rPr>
              <a:t> 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800" b="1" i="1" dirty="0" smtClean="0">
                <a:solidFill>
                  <a:srgbClr val="4F08DE"/>
                </a:solidFill>
                <a:latin typeface="+mj-lt"/>
              </a:rPr>
              <a:t>Havajské sopky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b="1" i="1" dirty="0" smtClean="0">
                <a:solidFill>
                  <a:srgbClr val="4F08DE"/>
                </a:solidFill>
                <a:latin typeface="+mj-lt"/>
              </a:rPr>
              <a:t>sopky Mexika </a:t>
            </a:r>
            <a:r>
              <a:rPr lang="cs-CZ" sz="2800" b="1" i="1" dirty="0" err="1" smtClean="0">
                <a:solidFill>
                  <a:srgbClr val="4F08DE"/>
                </a:solidFill>
                <a:latin typeface="+mj-lt"/>
              </a:rPr>
              <a:t>Popocatépetl</a:t>
            </a:r>
            <a:endParaRPr lang="cs-CZ" sz="2800" b="1" i="1" dirty="0" smtClean="0">
              <a:solidFill>
                <a:srgbClr val="4F08DE"/>
              </a:solidFill>
              <a:latin typeface="+mj-lt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800" b="1" i="1" dirty="0" smtClean="0">
                <a:solidFill>
                  <a:srgbClr val="4F08DE"/>
                </a:solidFill>
                <a:latin typeface="+mj-lt"/>
              </a:rPr>
              <a:t>Jižní A. </a:t>
            </a:r>
            <a:r>
              <a:rPr lang="cs-CZ" sz="2800" b="1" i="1" dirty="0" smtClean="0">
                <a:solidFill>
                  <a:srgbClr val="4F08DE"/>
                </a:solidFill>
              </a:rPr>
              <a:t>Kolumbie</a:t>
            </a:r>
          </a:p>
          <a:p>
            <a:pPr lvl="3"/>
            <a:r>
              <a:rPr lang="cs-CZ" sz="2800" b="1" i="1" dirty="0" smtClean="0">
                <a:solidFill>
                  <a:srgbClr val="4F08DE"/>
                </a:solidFill>
              </a:rPr>
              <a:t>Chile</a:t>
            </a:r>
            <a:endParaRPr lang="cs-CZ" sz="2800" b="1" i="1" dirty="0">
              <a:solidFill>
                <a:srgbClr val="4F08DE"/>
              </a:solidFill>
            </a:endParaRPr>
          </a:p>
          <a:p>
            <a:pPr lvl="3"/>
            <a:r>
              <a:rPr lang="cs-CZ" sz="2800" b="1" i="1" dirty="0" smtClean="0">
                <a:solidFill>
                  <a:srgbClr val="4F08DE"/>
                </a:solidFill>
              </a:rPr>
              <a:t>Peru</a:t>
            </a:r>
            <a:endParaRPr lang="cs-CZ" sz="2800" b="1" i="1" dirty="0">
              <a:solidFill>
                <a:srgbClr val="4F08DE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81449" cy="48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76056" y="5517232"/>
            <a:ext cx="338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Mapa důležitých sopek Kaskádového pohoří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07896" y="52863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8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1" r="9144"/>
          <a:stretch/>
        </p:blipFill>
        <p:spPr bwMode="auto">
          <a:xfrm>
            <a:off x="2417441" y="1700807"/>
            <a:ext cx="4379846" cy="39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42963"/>
            <a:ext cx="8229600" cy="1069848"/>
          </a:xfrm>
        </p:spPr>
        <p:txBody>
          <a:bodyPr/>
          <a:lstStyle/>
          <a:p>
            <a:pPr algn="l"/>
            <a:r>
              <a:rPr lang="cs-CZ" sz="7200" dirty="0" smtClean="0">
                <a:ln w="28575">
                  <a:solidFill>
                    <a:schemeClr val="tx1"/>
                  </a:solidFill>
                </a:ln>
              </a:rPr>
              <a:t>Sopky obrázky</a:t>
            </a:r>
            <a:endParaRPr lang="cs-CZ" sz="720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61730" y="6381328"/>
            <a:ext cx="8291265" cy="365125"/>
          </a:xfrm>
        </p:spPr>
        <p:txBody>
          <a:bodyPr/>
          <a:lstStyle/>
          <a:p>
            <a:pPr algn="ctr"/>
            <a:r>
              <a:rPr lang="cs-CZ" sz="1000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53315" y="5761719"/>
            <a:ext cx="338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Mount St. Helens </a:t>
            </a:r>
            <a:r>
              <a:rPr lang="cs-CZ" sz="1200" dirty="0" smtClean="0"/>
              <a:t> </a:t>
            </a:r>
            <a:r>
              <a:rPr lang="en-US" sz="1200" dirty="0" err="1" smtClean="0"/>
              <a:t>erupc</a:t>
            </a:r>
            <a:r>
              <a:rPr lang="cs-CZ" sz="1200" dirty="0" smtClean="0"/>
              <a:t>e</a:t>
            </a:r>
            <a:r>
              <a:rPr lang="en-US" sz="1200" dirty="0" smtClean="0"/>
              <a:t> </a:t>
            </a:r>
            <a:r>
              <a:rPr lang="en-US" sz="1200" dirty="0"/>
              <a:t>v </a:t>
            </a:r>
            <a:r>
              <a:rPr lang="en-US" sz="1200" dirty="0" err="1"/>
              <a:t>roce</a:t>
            </a:r>
            <a:r>
              <a:rPr lang="en-US" sz="1200" dirty="0"/>
              <a:t> 1980</a:t>
            </a:r>
            <a:endParaRPr lang="cs-CZ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863" y="1700806"/>
            <a:ext cx="2744354" cy="39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690936" cy="39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-165745" y="5757186"/>
            <a:ext cx="338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Aconcagua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16639" y="5757186"/>
            <a:ext cx="338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 smtClean="0"/>
              <a:t>Popocatepetl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1600" y="13314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048879" y="13314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14593" y="13314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5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8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000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1143000"/>
          </a:xfrm>
        </p:spPr>
        <p:txBody>
          <a:bodyPr/>
          <a:lstStyle/>
          <a:p>
            <a:pPr algn="l"/>
            <a:r>
              <a:rPr lang="cs-CZ" dirty="0" smtClean="0">
                <a:ln w="28575">
                  <a:solidFill>
                    <a:schemeClr val="tx1"/>
                  </a:solidFill>
                </a:ln>
              </a:rPr>
              <a:t>Nížiny a roviny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340768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V Severoamerických </a:t>
            </a:r>
            <a:r>
              <a:rPr lang="cs-CZ" sz="2800" i="1" dirty="0" err="1" smtClean="0"/>
              <a:t>Kordillerach</a:t>
            </a:r>
            <a:r>
              <a:rPr lang="cs-CZ" sz="2800" i="1" dirty="0" smtClean="0"/>
              <a:t> leží plošiny a náhorní roviny</a:t>
            </a:r>
          </a:p>
          <a:p>
            <a:r>
              <a:rPr lang="cs-CZ" sz="2800" i="1" dirty="0" smtClean="0"/>
              <a:t>Ve středu kontinentu se nachází Centrální roviny</a:t>
            </a:r>
          </a:p>
          <a:p>
            <a:r>
              <a:rPr lang="cs-CZ" sz="2800" i="1" dirty="0" smtClean="0"/>
              <a:t>Nejvýznamnější nížiny 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i="1" dirty="0" smtClean="0"/>
              <a:t>Amazonská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i="1" dirty="0" smtClean="0"/>
              <a:t>Laplatská</a:t>
            </a:r>
          </a:p>
          <a:p>
            <a:pPr marL="457200" indent="-457200">
              <a:buBlip>
                <a:blip r:embed="rId4"/>
              </a:buBlip>
            </a:pPr>
            <a:r>
              <a:rPr lang="cs-CZ" sz="2800" i="1" dirty="0" smtClean="0"/>
              <a:t>Pobřežní a </a:t>
            </a:r>
            <a:r>
              <a:rPr lang="cs-CZ" sz="2800" i="1" dirty="0" err="1" smtClean="0"/>
              <a:t>Mississipská</a:t>
            </a:r>
            <a:endParaRPr lang="cs-CZ" sz="2800" i="1" dirty="0"/>
          </a:p>
          <a:p>
            <a:pPr marL="457200" indent="-457200">
              <a:buBlip>
                <a:blip r:embed="rId4"/>
              </a:buBlip>
            </a:pPr>
            <a:r>
              <a:rPr lang="cs-CZ" sz="2800" i="1" dirty="0" smtClean="0"/>
              <a:t>Arktická </a:t>
            </a:r>
            <a:endParaRPr lang="cs-CZ" sz="2800" i="1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771800" y="4005064"/>
            <a:ext cx="5040560" cy="14401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784309" y="4509120"/>
            <a:ext cx="4884035" cy="57606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716016" y="2636912"/>
            <a:ext cx="1800200" cy="24482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627784" y="1844824"/>
            <a:ext cx="4232498" cy="36004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924428" y="562059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1143000"/>
          </a:xfrm>
        </p:spPr>
        <p:txBody>
          <a:bodyPr/>
          <a:lstStyle/>
          <a:p>
            <a:pPr algn="l"/>
            <a:r>
              <a:rPr lang="cs-CZ" dirty="0" smtClean="0">
                <a:ln w="28575">
                  <a:solidFill>
                    <a:schemeClr val="tx1"/>
                  </a:solidFill>
                </a:ln>
              </a:rPr>
              <a:t>Kaňony a údolí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8264" y="185048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/>
              <a:t>Grand </a:t>
            </a:r>
            <a:r>
              <a:rPr lang="cs-CZ" sz="2800" i="1" dirty="0" smtClean="0"/>
              <a:t>Canyon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535996" y="185048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/>
              <a:t>Údolí smrti </a:t>
            </a:r>
            <a:r>
              <a:rPr lang="cs-CZ" sz="2800" i="1" dirty="0" err="1"/>
              <a:t>Death</a:t>
            </a:r>
            <a:r>
              <a:rPr lang="cs-CZ" sz="2800" i="1" dirty="0"/>
              <a:t> </a:t>
            </a:r>
            <a:r>
              <a:rPr lang="cs-CZ" sz="2800" i="1" dirty="0" err="1"/>
              <a:t>Valley</a:t>
            </a:r>
            <a:endParaRPr lang="cs-CZ" sz="2800" i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68" y="2492896"/>
            <a:ext cx="3998880" cy="286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67773"/>
            <a:ext cx="4320480" cy="28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691680" y="53713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00192" y="53857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7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3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2576" y="18864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Zdroje obrázků</a:t>
            </a:r>
            <a:r>
              <a:rPr lang="cs-CZ" b="1" dirty="0" smtClean="0"/>
              <a:t>: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bg1"/>
                </a:solidFill>
              </a:rPr>
              <a:t>obr. 1</a:t>
            </a:r>
            <a:r>
              <a:rPr lang="cs-CZ" sz="1600" dirty="0"/>
              <a:t>: </a:t>
            </a:r>
            <a:r>
              <a:rPr lang="cs-CZ" sz="1600" dirty="0" smtClean="0"/>
              <a:t>autor: www.webareal.cz,</a:t>
            </a:r>
            <a:r>
              <a:rPr lang="en-US" sz="1600" dirty="0" smtClean="0"/>
              <a:t> 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</a:t>
            </a:r>
            <a:r>
              <a:rPr lang="cs-CZ" sz="1600" dirty="0"/>
              <a:t>Dostupné na WWW</a:t>
            </a:r>
            <a:r>
              <a:rPr lang="en-US" sz="1600" dirty="0"/>
              <a:t> : </a:t>
            </a:r>
            <a:endParaRPr lang="cs-CZ" sz="1600" dirty="0"/>
          </a:p>
          <a:p>
            <a:r>
              <a:rPr lang="en-US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www.webareal.cz/jakublanda/15-Zemepis-7/12-Amerika</a:t>
            </a:r>
            <a:r>
              <a:rPr lang="cs-CZ" sz="1600" dirty="0" smtClean="0"/>
              <a:t> </a:t>
            </a:r>
            <a:r>
              <a:rPr lang="en-US" sz="1600" dirty="0" smtClean="0"/>
              <a:t>&gt;</a:t>
            </a:r>
            <a:r>
              <a:rPr lang="cs-CZ" sz="1600" dirty="0" smtClean="0"/>
              <a:t> stejný obr. na snímku 3 a 6</a:t>
            </a:r>
            <a:r>
              <a:rPr lang="en-US" sz="1600" dirty="0" smtClean="0"/>
              <a:t>.</a:t>
            </a:r>
            <a:endParaRPr lang="cs-CZ" sz="1600" dirty="0"/>
          </a:p>
          <a:p>
            <a:r>
              <a:rPr lang="cs-CZ" dirty="0" smtClean="0">
                <a:solidFill>
                  <a:schemeClr val="bg1"/>
                </a:solidFill>
              </a:rPr>
              <a:t>obr</a:t>
            </a:r>
            <a:r>
              <a:rPr lang="cs-CZ" dirty="0">
                <a:solidFill>
                  <a:schemeClr val="bg1"/>
                </a:solidFill>
              </a:rPr>
              <a:t>. 2</a:t>
            </a:r>
            <a:r>
              <a:rPr lang="cs-CZ" sz="1600" dirty="0"/>
              <a:t>: autor USGS image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>
                <a:hlinkClick r:id="rId3"/>
              </a:rPr>
              <a:t>http://vulcan.wr.usgs.gov/</a:t>
            </a:r>
            <a:r>
              <a:rPr lang="cs-CZ" sz="1600" dirty="0" err="1">
                <a:hlinkClick r:id="rId3"/>
              </a:rPr>
              <a:t>Imgs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Gif</a:t>
            </a:r>
            <a:r>
              <a:rPr lang="cs-CZ" sz="1600" dirty="0">
                <a:hlinkClick r:id="rId3"/>
              </a:rPr>
              <a:t>/MSH/</a:t>
            </a:r>
            <a:r>
              <a:rPr lang="cs-CZ" sz="1600" dirty="0" err="1">
                <a:hlinkClick r:id="rId3"/>
              </a:rPr>
              <a:t>SlideSet</a:t>
            </a:r>
            <a:r>
              <a:rPr lang="cs-CZ" sz="1600" dirty="0">
                <a:hlinkClick r:id="rId3"/>
              </a:rPr>
              <a:t>/1.gif</a:t>
            </a:r>
            <a:r>
              <a:rPr lang="cs-CZ" sz="1600" dirty="0" smtClean="0"/>
              <a:t>, 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</a:t>
            </a:r>
            <a:r>
              <a:rPr lang="cs-CZ" sz="1600" dirty="0"/>
              <a:t>Dostupné na WWW: </a:t>
            </a:r>
            <a:r>
              <a:rPr lang="en-US" sz="1600" dirty="0"/>
              <a:t>&lt; </a:t>
            </a:r>
            <a:r>
              <a:rPr lang="cs-CZ" sz="1600" dirty="0" smtClean="0">
                <a:hlinkClick r:id="rId4"/>
              </a:rPr>
              <a:t>ttp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smtClean="0">
                <a:hlinkClick r:id="rId4"/>
              </a:rPr>
              <a:t>cs.wikipedia.org/wiki/Soubor:Cascade_Range_map.png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dirty="0">
                <a:solidFill>
                  <a:schemeClr val="bg1"/>
                </a:solidFill>
              </a:rPr>
              <a:t>obr. 3</a:t>
            </a:r>
            <a:r>
              <a:rPr lang="cs-CZ" sz="1600" dirty="0" smtClean="0"/>
              <a:t>: </a:t>
            </a:r>
            <a:r>
              <a:rPr lang="cs-CZ" sz="1600" dirty="0" err="1"/>
              <a:t>Winky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Oxford, UK</a:t>
            </a:r>
            <a:r>
              <a:rPr lang="cs-CZ" sz="1600" dirty="0" smtClean="0"/>
              <a:t>, </a:t>
            </a:r>
            <a:r>
              <a:rPr lang="cs-CZ" sz="1600" dirty="0"/>
              <a:t>Aconcagua </a:t>
            </a:r>
            <a:r>
              <a:rPr lang="cs-CZ" sz="1600" dirty="0" err="1"/>
              <a:t>Mountain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base, </a:t>
            </a:r>
            <a:r>
              <a:rPr lang="cs-CZ" sz="1600" dirty="0" smtClean="0"/>
              <a:t>Argentina,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</a:t>
            </a:r>
            <a:r>
              <a:rPr lang="cs-CZ" sz="1600" dirty="0"/>
              <a:t>Dostupné na WWW: </a:t>
            </a:r>
            <a:r>
              <a:rPr lang="en-US" sz="1600" dirty="0" smtClean="0"/>
              <a:t>&lt;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5"/>
              </a:rPr>
              <a:t>http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commons.wikimedia.org/wiki/File:Aconcagua_from_base.jpg?uselang=cs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dirty="0">
                <a:solidFill>
                  <a:schemeClr val="bg1"/>
                </a:solidFill>
              </a:rPr>
              <a:t>obr. 4</a:t>
            </a:r>
            <a:r>
              <a:rPr lang="cs-CZ" sz="1600" dirty="0" smtClean="0"/>
              <a:t>: </a:t>
            </a:r>
            <a:r>
              <a:rPr lang="cs-CZ" sz="1600" dirty="0"/>
              <a:t>Jakub Hejtmánek</a:t>
            </a:r>
            <a:r>
              <a:rPr lang="cs-CZ" sz="1600" dirty="0" smtClean="0"/>
              <a:t>, </a:t>
            </a:r>
            <a:r>
              <a:rPr lang="cs-CZ" sz="1600" dirty="0"/>
              <a:t>Sopka </a:t>
            </a:r>
            <a:r>
              <a:rPr lang="cs-CZ" sz="1600" dirty="0" err="1"/>
              <a:t>Popocatépetl</a:t>
            </a:r>
            <a:r>
              <a:rPr lang="cs-CZ" sz="1600" dirty="0"/>
              <a:t>, jižní strana, pohled z </a:t>
            </a:r>
            <a:r>
              <a:rPr lang="cs-CZ" sz="1600" dirty="0" err="1"/>
              <a:t>Paso</a:t>
            </a:r>
            <a:r>
              <a:rPr lang="cs-CZ" sz="1600" dirty="0"/>
              <a:t> de </a:t>
            </a:r>
            <a:r>
              <a:rPr lang="cs-CZ" sz="1600" dirty="0" err="1"/>
              <a:t>Cortez</a:t>
            </a:r>
            <a:r>
              <a:rPr lang="cs-CZ" sz="1600" dirty="0" smtClean="0"/>
              <a:t>, </a:t>
            </a:r>
            <a:r>
              <a:rPr lang="cs-CZ" sz="1600" dirty="0"/>
              <a:t>z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en-US" sz="1600" dirty="0" smtClean="0"/>
              <a:t>.[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</a:t>
            </a:r>
            <a:r>
              <a:rPr lang="cs-CZ" sz="1600" dirty="0"/>
              <a:t>Dostupné na WWW: </a:t>
            </a:r>
            <a:r>
              <a:rPr lang="en-US" sz="1600" dirty="0"/>
              <a:t>&lt;</a:t>
            </a:r>
            <a:r>
              <a:rPr lang="en-US" sz="1600" dirty="0">
                <a:hlinkClick r:id="rId6"/>
              </a:rPr>
              <a:t> </a:t>
            </a: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commons.wikimedia.org/wiki/File:Mexico-Popocatepetl.jpg?uselang=cs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dirty="0">
                <a:solidFill>
                  <a:schemeClr val="bg1"/>
                </a:solidFill>
              </a:rPr>
              <a:t>obr. </a:t>
            </a:r>
            <a:r>
              <a:rPr lang="cs-CZ" dirty="0" smtClean="0">
                <a:solidFill>
                  <a:schemeClr val="bg1"/>
                </a:solidFill>
              </a:rPr>
              <a:t>5</a:t>
            </a:r>
            <a:r>
              <a:rPr lang="cs-CZ" dirty="0" smtClean="0"/>
              <a:t>: </a:t>
            </a:r>
            <a:r>
              <a:rPr lang="cs-CZ" sz="1600" dirty="0"/>
              <a:t>Mike </a:t>
            </a:r>
            <a:r>
              <a:rPr lang="cs-CZ" sz="1600" dirty="0" err="1" smtClean="0"/>
              <a:t>Doukas</a:t>
            </a:r>
            <a:r>
              <a:rPr lang="cs-CZ" sz="1600" dirty="0" smtClean="0"/>
              <a:t>, </a:t>
            </a:r>
            <a:r>
              <a:rPr lang="en-US" sz="1600" dirty="0"/>
              <a:t>MSH80 </a:t>
            </a:r>
            <a:r>
              <a:rPr lang="en-US" sz="1600" dirty="0" err="1"/>
              <a:t>st</a:t>
            </a:r>
            <a:r>
              <a:rPr lang="en-US" sz="1600" dirty="0"/>
              <a:t> </a:t>
            </a:r>
            <a:r>
              <a:rPr lang="en-US" sz="1600" dirty="0" err="1"/>
              <a:t>helens</a:t>
            </a:r>
            <a:r>
              <a:rPr lang="en-US" sz="1600" dirty="0"/>
              <a:t> eruption plume </a:t>
            </a:r>
            <a:r>
              <a:rPr lang="en-US" sz="1600" dirty="0" smtClean="0"/>
              <a:t>07-22-80</a:t>
            </a:r>
            <a:r>
              <a:rPr lang="cs-CZ" sz="1600" dirty="0" smtClean="0"/>
              <a:t>,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WWW: </a:t>
            </a:r>
            <a:r>
              <a:rPr lang="en-US" sz="1600" dirty="0"/>
              <a:t>&lt;</a:t>
            </a:r>
            <a:r>
              <a:rPr lang="cs-CZ" sz="1600" dirty="0"/>
              <a:t> </a:t>
            </a:r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commons.wikimedia.org/wiki/File:MSH80_st_helens_eruption_plume_07-22-80.jpg?uselang=cs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dirty="0">
                <a:solidFill>
                  <a:schemeClr val="bg1"/>
                </a:solidFill>
              </a:rPr>
              <a:t>o</a:t>
            </a:r>
            <a:r>
              <a:rPr lang="cs-CZ" dirty="0" smtClean="0">
                <a:solidFill>
                  <a:schemeClr val="bg1"/>
                </a:solidFill>
              </a:rPr>
              <a:t>br. </a:t>
            </a:r>
            <a:r>
              <a:rPr lang="cs-CZ" dirty="0">
                <a:solidFill>
                  <a:schemeClr val="bg1"/>
                </a:solidFill>
              </a:rPr>
              <a:t>6</a:t>
            </a:r>
            <a:r>
              <a:rPr lang="cs-CZ" sz="1600" dirty="0" smtClean="0"/>
              <a:t>: autor neuveden z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 smtClean="0"/>
              <a:t>Commons</a:t>
            </a:r>
            <a:r>
              <a:rPr lang="cs-CZ" sz="1600" i="1" dirty="0" smtClean="0"/>
              <a:t>,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WWW: </a:t>
            </a:r>
            <a:r>
              <a:rPr lang="en-US" sz="1600" dirty="0"/>
              <a:t>&lt;</a:t>
            </a:r>
            <a:r>
              <a:rPr lang="cs-CZ" sz="1600" i="1" dirty="0" smtClean="0"/>
              <a:t> </a:t>
            </a:r>
            <a:r>
              <a:rPr lang="cs-CZ" sz="1600" dirty="0" smtClean="0">
                <a:hlinkClick r:id="rId8"/>
              </a:rPr>
              <a:t>http</a:t>
            </a:r>
            <a:r>
              <a:rPr lang="cs-CZ" sz="1600" dirty="0">
                <a:hlinkClick r:id="rId8"/>
              </a:rPr>
              <a:t>://</a:t>
            </a:r>
            <a:r>
              <a:rPr lang="cs-CZ" sz="1600" dirty="0" smtClean="0">
                <a:hlinkClick r:id="rId8"/>
              </a:rPr>
              <a:t>cs.wikipedia.org/wiki/Soubor:Grandcanyon_view5.jpg</a:t>
            </a:r>
            <a:r>
              <a:rPr lang="cs-CZ" sz="1600" dirty="0" smtClean="0"/>
              <a:t> </a:t>
            </a:r>
            <a:r>
              <a:rPr lang="en-US" sz="1600" dirty="0"/>
              <a:t>&gt;.</a:t>
            </a:r>
            <a:endParaRPr lang="cs-CZ" sz="1600" dirty="0"/>
          </a:p>
          <a:p>
            <a:r>
              <a:rPr lang="cs-CZ" dirty="0">
                <a:solidFill>
                  <a:schemeClr val="bg1"/>
                </a:solidFill>
              </a:rPr>
              <a:t>obr. </a:t>
            </a:r>
            <a:r>
              <a:rPr lang="cs-CZ" dirty="0" smtClean="0">
                <a:solidFill>
                  <a:schemeClr val="bg1"/>
                </a:solidFill>
              </a:rPr>
              <a:t>7</a:t>
            </a:r>
            <a:r>
              <a:rPr lang="cs-CZ" sz="1600" dirty="0"/>
              <a:t>: Roger469, </a:t>
            </a:r>
            <a:r>
              <a:rPr lang="cs-CZ" sz="1600" dirty="0" err="1"/>
              <a:t>Death</a:t>
            </a:r>
            <a:r>
              <a:rPr lang="cs-CZ" sz="1600" dirty="0"/>
              <a:t> </a:t>
            </a:r>
            <a:r>
              <a:rPr lang="cs-CZ" sz="1600" dirty="0" err="1"/>
              <a:t>Valley,Dante's</a:t>
            </a:r>
            <a:r>
              <a:rPr lang="cs-CZ" sz="1600" dirty="0"/>
              <a:t> </a:t>
            </a:r>
            <a:r>
              <a:rPr lang="cs-CZ" sz="1600" dirty="0" err="1"/>
              <a:t>View,Salt</a:t>
            </a:r>
            <a:r>
              <a:rPr lang="cs-CZ" sz="1600" dirty="0"/>
              <a:t> </a:t>
            </a:r>
            <a:r>
              <a:rPr lang="cs-CZ" sz="1600" dirty="0" err="1" smtClean="0"/>
              <a:t>shoreline</a:t>
            </a:r>
            <a:r>
              <a:rPr lang="cs-CZ" sz="1600" dirty="0" smtClean="0"/>
              <a:t>,  </a:t>
            </a:r>
            <a:r>
              <a:rPr lang="cs-CZ" sz="1600" dirty="0"/>
              <a:t>z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i="1" dirty="0"/>
              <a:t>,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11-09-01</a:t>
            </a:r>
            <a:r>
              <a:rPr lang="en-US" sz="1600" dirty="0"/>
              <a:t>].</a:t>
            </a:r>
            <a:r>
              <a:rPr lang="cs-CZ" sz="1600" dirty="0"/>
              <a:t> Dostupné na WWW: </a:t>
            </a:r>
            <a:r>
              <a:rPr lang="en-US" sz="1600" dirty="0"/>
              <a:t>&lt;</a:t>
            </a:r>
            <a:r>
              <a:rPr lang="cs-CZ" sz="1600" i="1" dirty="0"/>
              <a:t> </a:t>
            </a:r>
            <a:r>
              <a:rPr lang="cs-CZ" sz="1600" dirty="0">
                <a:hlinkClick r:id="rId9"/>
              </a:rPr>
              <a:t>http://commons.wikimedia.org/wiki/File:Death_Valley,19820817,Dante%27s_View,Salt_shoreline.jpg?uselang=cs </a:t>
            </a:r>
            <a:r>
              <a:rPr lang="en-US" sz="1600" dirty="0"/>
              <a:t>&gt;.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15631700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657</Words>
  <Application>Microsoft Office PowerPoint</Application>
  <PresentationFormat>Předvádění na obrazovce (4:3)</PresentationFormat>
  <Paragraphs>80</Paragraphs>
  <Slides>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Aerodynamika</vt:lpstr>
      <vt:lpstr>Amerika POVRCH  </vt:lpstr>
      <vt:lpstr>Hlavní pohoří</vt:lpstr>
      <vt:lpstr>Pohoří</vt:lpstr>
      <vt:lpstr>Sopky</vt:lpstr>
      <vt:lpstr>Sopky obrázky</vt:lpstr>
      <vt:lpstr>Nížiny a roviny</vt:lpstr>
      <vt:lpstr>Kaňony a údolí</vt:lpstr>
      <vt:lpstr>Snímek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29</cp:revision>
  <dcterms:created xsi:type="dcterms:W3CDTF">2011-09-01T15:09:11Z</dcterms:created>
  <dcterms:modified xsi:type="dcterms:W3CDTF">2012-09-30T07:37:24Z</dcterms:modified>
</cp:coreProperties>
</file>