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0"/>
  </p:notesMasterIdLst>
  <p:sldIdLst>
    <p:sldId id="256" r:id="rId2"/>
    <p:sldId id="257" r:id="rId3"/>
    <p:sldId id="258" r:id="rId4"/>
    <p:sldId id="263" r:id="rId5"/>
    <p:sldId id="259" r:id="rId6"/>
    <p:sldId id="262" r:id="rId7"/>
    <p:sldId id="260" r:id="rId8"/>
    <p:sldId id="264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08D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11" autoAdjust="0"/>
    <p:restoredTop sz="94660"/>
  </p:normalViewPr>
  <p:slideViewPr>
    <p:cSldViewPr>
      <p:cViewPr varScale="1">
        <p:scale>
          <a:sx n="104" d="100"/>
          <a:sy n="104" d="100"/>
        </p:scale>
        <p:origin x="-1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D1DF9-1C22-4015-8F3F-E09727F72D57}" type="datetimeFigureOut">
              <a:rPr lang="cs-CZ" smtClean="0"/>
              <a:pPr/>
              <a:t>30.9.2012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2CAAA-D88A-416E-959C-86929C38CDC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96121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http://cs.wikipedia.org/wiki/Soubor:Mouths_of_amazon_geocover_1990.png</a:t>
            </a:r>
          </a:p>
          <a:p>
            <a:r>
              <a:rPr lang="cs-CZ" dirty="0" smtClean="0"/>
              <a:t>http://commons.wikimedia.org/wiki/File:Amazon_57.53278W_2.71207S.jpg?uselang=cs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72958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http://cs.wikipedia.org/wiki/Soubor:Mississippi_watershed_map_1.jpg</a:t>
            </a:r>
          </a:p>
          <a:p>
            <a:r>
              <a:rPr lang="cs-CZ" dirty="0" smtClean="0"/>
              <a:t>http://commons.wikimedia.org/wiki/File:Colorado_River_edit.jpg?uselang=cs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48870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http://en.wikipedia.org/wiki/File:Mississippi_delta_from_space.jpg</a:t>
            </a:r>
          </a:p>
          <a:p>
            <a:r>
              <a:rPr lang="cs-CZ" dirty="0" smtClean="0"/>
              <a:t>http://en.wikipedia.org/wiki/File:Mackenzie_River_Freeze-up.jpg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0960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http://cs.wikipedia.org/wiki/Soubor:Great_Lakes_from_space.jpg</a:t>
            </a:r>
          </a:p>
          <a:p>
            <a:r>
              <a:rPr lang="cs-CZ" dirty="0" smtClean="0"/>
              <a:t>http://cs.wikipedia.org/wiki/Soubor:Ilha_do_Sol23_ST.jpg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70688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http://cs.wikipedia.org/wiki/Soubor:Intikawan_Amantani.jpg</a:t>
            </a:r>
          </a:p>
          <a:p>
            <a:r>
              <a:rPr lang="cs-CZ" dirty="0" smtClean="0"/>
              <a:t>http://commons.wikimedia.org/wiki/File:Cordillera_Real_e_Isla_de_la_Luna_en_el_Lago_Titicaca_-_La_Paz_-_Bolivia.jpg?uselang=cs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02686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http://commons.wikimedia.org/wiki/File:Work_on_lock,_Panama_Canal.jpg?uselang=cs</a:t>
            </a:r>
          </a:p>
          <a:p>
            <a:r>
              <a:rPr lang="cs-CZ" dirty="0" smtClean="0"/>
              <a:t>http://cs.wikipedia.org/wiki/Panamsk%C3%BD_pr%C5%Afplav</a:t>
            </a:r>
          </a:p>
          <a:p>
            <a:r>
              <a:rPr lang="cs-CZ" sz="1200" dirty="0" smtClean="0">
                <a:solidFill>
                  <a:srgbClr val="000000"/>
                </a:solidFill>
              </a:rPr>
              <a:t>http://www.quido.cz/stavby/panama.html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72614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6C9CED8-DEFC-4C9A-81F7-65E5C913DC76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A92C1D-97D1-4DA7-BD89-FD278B702A2C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4980E65-8864-4C0B-88FA-BB80D382B629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707BA1-0BCF-4596-812F-C4DC83C54B98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7C31F1D-DD46-4E3A-A5CF-60C2F95E40EF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305E15-2FAC-45A0-89C6-1ADE4F58C0C7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2C3532-DB33-4BFA-B20E-140C914C9299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 b="1" cap="none" spc="0">
                <a:ln w="38100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dirty="0" smtClean="0"/>
              <a:t>Kliknutím lze upravit styl.</a:t>
            </a:r>
            <a:endParaRPr kumimoji="0"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57200" y="6453336"/>
            <a:ext cx="8219256" cy="333210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6A12D90-404B-4EDE-A01B-32BA27E5DD9B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42B01B-892B-4129-9BC4-7811801A788F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9BD168-6455-4ECD-A8D9-395D9F5A1814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extLst/>
          </a:lstStyle>
          <a:p>
            <a:r>
              <a:rPr lang="cs-CZ" sz="11000" i="1" u="sng" cap="none" dirty="0" smtClean="0">
                <a:ln w="57150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1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Amerika</a:t>
            </a:r>
            <a:endParaRPr kumimoji="0" lang="en-US" dirty="0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D465B02-3841-4609-B7D8-6F03E4C7A6AE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72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6.gif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Colorado_River_edit.jpg?uselang=cs" TargetMode="External"/><Relationship Id="rId13" Type="http://schemas.openxmlformats.org/officeDocument/2006/relationships/hyperlink" Target="http://flickr.com/photos/26052081@N00" TargetMode="External"/><Relationship Id="rId3" Type="http://schemas.openxmlformats.org/officeDocument/2006/relationships/hyperlink" Target="http://en.wikipedia.org/wiki/NASA" TargetMode="External"/><Relationship Id="rId7" Type="http://schemas.openxmlformats.org/officeDocument/2006/relationships/hyperlink" Target="http://cs.wikipedia.org/wiki/Soubor:Mississippi_watershed_map_1.jpg" TargetMode="External"/><Relationship Id="rId12" Type="http://schemas.openxmlformats.org/officeDocument/2006/relationships/hyperlink" Target="http://cs.wikipedia.org/wiki/Soubor:Intikawan_Amantani.jpg" TargetMode="External"/><Relationship Id="rId17" Type="http://schemas.openxmlformats.org/officeDocument/2006/relationships/hyperlink" Target="http://www.quido.cz/stavby/panama.html" TargetMode="External"/><Relationship Id="rId2" Type="http://schemas.openxmlformats.org/officeDocument/2006/relationships/hyperlink" Target="http://en.wikipedia.org/wiki/public_domain" TargetMode="External"/><Relationship Id="rId16" Type="http://schemas.openxmlformats.org/officeDocument/2006/relationships/hyperlink" Target="http://cs.wikipedia.org/wiki/Soubor:Panama_Canal_Gatun_Locks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commons.wikimedia.org/wiki/File:Amazon_57.53278W_2.71207S.jpg?uselang=cs" TargetMode="External"/><Relationship Id="rId11" Type="http://schemas.openxmlformats.org/officeDocument/2006/relationships/hyperlink" Target="http://cs.wikipedia.org/wiki/Soubor:Great_Lakes_from_space.jpg" TargetMode="External"/><Relationship Id="rId5" Type="http://schemas.openxmlformats.org/officeDocument/2006/relationships/hyperlink" Target="http://cs.wikipedia.org/wiki/Soubor:Mouths_of_amazon_geocover_1990.png" TargetMode="External"/><Relationship Id="rId15" Type="http://schemas.openxmlformats.org/officeDocument/2006/relationships/hyperlink" Target="http://commons.wikimedia.org/wiki/File:Work_on_lock,_Panama_Canal.jpg?uselang=cs" TargetMode="External"/><Relationship Id="rId10" Type="http://schemas.openxmlformats.org/officeDocument/2006/relationships/hyperlink" Target="http://en.wikipedia.org/wiki/File:Mackenzie_River_Freeze-up.jpg" TargetMode="External"/><Relationship Id="rId4" Type="http://schemas.openxmlformats.org/officeDocument/2006/relationships/hyperlink" Target="http://commons.wikimedia.org/wiki/World_Wind" TargetMode="External"/><Relationship Id="rId9" Type="http://schemas.openxmlformats.org/officeDocument/2006/relationships/hyperlink" Target="http://en.wikipedia.org/wiki/File:Mississippi_delta_from_space.jpg" TargetMode="External"/><Relationship Id="rId14" Type="http://schemas.openxmlformats.org/officeDocument/2006/relationships/hyperlink" Target="http://commons.wikimedia.org/wiki/File:Cordillera_Real_e_Isla_de_la_Luna_en_el_Lago_Titicaca_-_La_Paz_-_Bolivia.jpg?uselang=c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74818" y="1916833"/>
            <a:ext cx="8568952" cy="2655176"/>
          </a:xfrm>
        </p:spPr>
        <p:txBody>
          <a:bodyPr>
            <a:noAutofit/>
          </a:bodyPr>
          <a:lstStyle/>
          <a:p>
            <a:pPr algn="ctr"/>
            <a:r>
              <a:rPr lang="cs-CZ" sz="8800" dirty="0" smtClean="0">
                <a:solidFill>
                  <a:srgbClr val="4F08DE"/>
                </a:solidFill>
              </a:rPr>
              <a:t/>
            </a:r>
            <a:br>
              <a:rPr lang="cs-CZ" sz="8800" dirty="0" smtClean="0">
                <a:solidFill>
                  <a:srgbClr val="4F08DE"/>
                </a:solidFill>
              </a:rPr>
            </a:br>
            <a:r>
              <a:rPr lang="cs-CZ" sz="8800" dirty="0">
                <a:solidFill>
                  <a:srgbClr val="4F08DE"/>
                </a:solidFill>
              </a:rPr>
              <a:t/>
            </a:r>
            <a:br>
              <a:rPr lang="cs-CZ" sz="8800" dirty="0">
                <a:solidFill>
                  <a:srgbClr val="4F08DE"/>
                </a:solidFill>
              </a:rPr>
            </a:br>
            <a:r>
              <a:rPr lang="cs-CZ" sz="8000" i="1" cap="none" dirty="0" smtClean="0">
                <a:ln w="57150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Amerika</a:t>
            </a:r>
            <a:br>
              <a:rPr lang="cs-CZ" sz="8000" i="1" cap="none" dirty="0" smtClean="0">
                <a:ln w="57150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cs-CZ" sz="8000" i="1" cap="none" dirty="0" smtClean="0">
                <a:ln w="57150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Vodstvo</a:t>
            </a:r>
            <a:endParaRPr lang="cs-CZ" sz="8000" i="1" cap="none" dirty="0">
              <a:ln w="57150">
                <a:solidFill>
                  <a:schemeClr val="tx1"/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2" descr="C:\Users\paty\AppData\Local\Microsoft\Windows\Temporary Internet Files\Low\Content.IE5\1YJAM0B5\opvk_hor_zakladni_logolink_bar_c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5718" y="783380"/>
            <a:ext cx="5407152" cy="104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dnadpis 2"/>
          <p:cNvSpPr>
            <a:spLocks noGrp="1"/>
          </p:cNvSpPr>
          <p:nvPr/>
        </p:nvSpPr>
        <p:spPr>
          <a:xfrm>
            <a:off x="285720" y="5214950"/>
            <a:ext cx="8534400" cy="1171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000" dirty="0"/>
              <a:t>Romana Zabořilová</a:t>
            </a:r>
          </a:p>
          <a:p>
            <a:pPr algn="ctr"/>
            <a:r>
              <a:rPr lang="cs-CZ" sz="2000" dirty="0"/>
              <a:t>ZŠ Jenišovice</a:t>
            </a:r>
          </a:p>
          <a:p>
            <a:pPr algn="ctr"/>
            <a:r>
              <a:rPr lang="cs-CZ" sz="2000" dirty="0"/>
              <a:t> </a:t>
            </a:r>
            <a:r>
              <a:rPr lang="cs-CZ" sz="2000" dirty="0" smtClean="0"/>
              <a:t>VY_32_INOVACE_024</a:t>
            </a:r>
            <a:endParaRPr lang="cs-CZ" sz="2000" dirty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4811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848" y="142963"/>
            <a:ext cx="8229600" cy="1069848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Řeky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sz="1000" dirty="0" smtClean="0"/>
              <a:t>Autorem materiálu a všech jeho částí, není-li uvedeno jinak, je Mgr. Romana Zabořilová. Tento výukový materiál vznikl v rámci projektu EU Peníze školám a má sloužit zejména pro potřeby výuky na ZŠ Jenišovice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3" y="1290477"/>
            <a:ext cx="3816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Většina řek ústí do Atlantského oceánu (díky pohoří Kordillery na západě)</a:t>
            </a:r>
            <a:endParaRPr lang="cs-CZ" sz="2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51520" y="2330481"/>
            <a:ext cx="42484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Největší řeky světa</a:t>
            </a:r>
          </a:p>
          <a:p>
            <a:pPr marL="342900" indent="-342900">
              <a:buAutoNum type="arabicPeriod"/>
            </a:pPr>
            <a:r>
              <a:rPr lang="cs-CZ" sz="2000" dirty="0" smtClean="0"/>
              <a:t>Největší řekou světa je </a:t>
            </a:r>
            <a:r>
              <a:rPr lang="cs-CZ" sz="4000" dirty="0" smtClean="0">
                <a:ln>
                  <a:solidFill>
                    <a:schemeClr val="tx1"/>
                  </a:solidFill>
                </a:ln>
                <a:solidFill>
                  <a:srgbClr val="4F08DE"/>
                </a:solidFill>
              </a:rPr>
              <a:t>Amazonka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cs-CZ" sz="2000" dirty="0" smtClean="0"/>
              <a:t>název pochází od divokých kmenů vedených ženami –Amazonkami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cs-CZ" sz="2000" dirty="0" smtClean="0">
                <a:solidFill>
                  <a:srgbClr val="4F08DE"/>
                </a:solidFill>
              </a:rPr>
              <a:t>šířka </a:t>
            </a:r>
            <a:r>
              <a:rPr lang="cs-CZ" sz="2000" dirty="0" smtClean="0"/>
              <a:t>před </a:t>
            </a:r>
            <a:r>
              <a:rPr lang="cs-CZ" sz="2000" dirty="0"/>
              <a:t>ústím </a:t>
            </a:r>
            <a:r>
              <a:rPr lang="cs-CZ" sz="2000" dirty="0">
                <a:solidFill>
                  <a:srgbClr val="4F08DE"/>
                </a:solidFill>
              </a:rPr>
              <a:t>80 až 150 </a:t>
            </a:r>
            <a:r>
              <a:rPr lang="cs-CZ" sz="2000" dirty="0" smtClean="0">
                <a:solidFill>
                  <a:srgbClr val="4F08DE"/>
                </a:solidFill>
              </a:rPr>
              <a:t>km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pl-PL" sz="2000" dirty="0"/>
              <a:t>velikost povodí se pohybuje v různých zdrojích od 6 915 000 do 7 180 000 </a:t>
            </a:r>
            <a:r>
              <a:rPr lang="pl-PL" sz="2000" dirty="0" smtClean="0"/>
              <a:t>km²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cs-CZ" sz="2000" dirty="0" smtClean="0">
                <a:solidFill>
                  <a:srgbClr val="4F08DE"/>
                </a:solidFill>
              </a:rPr>
              <a:t>délka</a:t>
            </a:r>
            <a:r>
              <a:rPr lang="cs-CZ" sz="2000" dirty="0" smtClean="0"/>
              <a:t> </a:t>
            </a:r>
            <a:r>
              <a:rPr lang="cs-CZ" sz="2000" dirty="0"/>
              <a:t>toku </a:t>
            </a:r>
            <a:r>
              <a:rPr lang="cs-CZ" sz="2000" dirty="0">
                <a:solidFill>
                  <a:srgbClr val="4F08DE"/>
                </a:solidFill>
              </a:rPr>
              <a:t>7 062 km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23"/>
          <a:stretch/>
        </p:blipFill>
        <p:spPr bwMode="auto">
          <a:xfrm>
            <a:off x="4639883" y="673561"/>
            <a:ext cx="3496816" cy="25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9883" y="3429000"/>
            <a:ext cx="3521968" cy="263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élník 7"/>
          <p:cNvSpPr/>
          <p:nvPr/>
        </p:nvSpPr>
        <p:spPr>
          <a:xfrm>
            <a:off x="5395527" y="188640"/>
            <a:ext cx="2010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Delta Amazonky,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9931" y="2852936"/>
            <a:ext cx="792087" cy="377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Obr.1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893028" y="5688176"/>
            <a:ext cx="792087" cy="377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6803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/>
              <a:t>Řeky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00066" y="1556792"/>
            <a:ext cx="44159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3"/>
              </a:buBlip>
            </a:pPr>
            <a:r>
              <a:rPr lang="cs-CZ" sz="3200" b="1" i="1" dirty="0" smtClean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</a:rPr>
              <a:t>Mississippi</a:t>
            </a:r>
          </a:p>
          <a:p>
            <a:pPr marL="457200" indent="-457200">
              <a:buBlip>
                <a:blip r:embed="rId3"/>
              </a:buBlip>
            </a:pPr>
            <a:r>
              <a:rPr lang="cs-CZ" sz="3200" b="1" i="1" dirty="0" smtClean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</a:rPr>
              <a:t>Missouri</a:t>
            </a:r>
          </a:p>
          <a:p>
            <a:pPr marL="457200" indent="-457200">
              <a:buBlip>
                <a:blip r:embed="rId3"/>
              </a:buBlip>
            </a:pPr>
            <a:r>
              <a:rPr lang="cs-CZ" sz="3200" b="1" i="1" dirty="0" smtClean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</a:rPr>
              <a:t>Colorado</a:t>
            </a:r>
          </a:p>
          <a:p>
            <a:pPr marL="457200" indent="-457200">
              <a:buBlip>
                <a:blip r:embed="rId3"/>
              </a:buBlip>
            </a:pPr>
            <a:r>
              <a:rPr lang="cs-CZ" sz="3200" b="1" i="1" dirty="0" smtClean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</a:rPr>
              <a:t>Yukon</a:t>
            </a:r>
          </a:p>
          <a:p>
            <a:pPr marL="457200" indent="-457200">
              <a:buBlip>
                <a:blip r:embed="rId3"/>
              </a:buBlip>
            </a:pPr>
            <a:r>
              <a:rPr lang="cs-CZ" sz="3200" b="1" i="1" dirty="0" smtClean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</a:rPr>
              <a:t>Mackenzie</a:t>
            </a:r>
          </a:p>
          <a:p>
            <a:pPr marL="457200" indent="-457200">
              <a:buBlip>
                <a:blip r:embed="rId3"/>
              </a:buBlip>
            </a:pPr>
            <a:r>
              <a:rPr lang="cs-CZ" sz="3200" b="1" i="1" dirty="0" smtClean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</a:rPr>
              <a:t>Řeka Sv. Vavřince</a:t>
            </a:r>
          </a:p>
          <a:p>
            <a:pPr marL="457200" indent="-457200">
              <a:buBlip>
                <a:blip r:embed="rId3"/>
              </a:buBlip>
            </a:pPr>
            <a:r>
              <a:rPr lang="cs-CZ" sz="3200" b="1" i="1" dirty="0" smtClean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</a:rPr>
              <a:t>Orinoko</a:t>
            </a:r>
          </a:p>
          <a:p>
            <a:pPr marL="457200" indent="-457200">
              <a:buBlip>
                <a:blip r:embed="rId3"/>
              </a:buBlip>
            </a:pPr>
            <a:r>
              <a:rPr lang="cs-CZ" sz="3200" b="1" i="1" dirty="0" smtClean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</a:rPr>
              <a:t>Paraguay</a:t>
            </a:r>
          </a:p>
          <a:p>
            <a:pPr marL="457200" indent="-457200">
              <a:buBlip>
                <a:blip r:embed="rId3"/>
              </a:buBlip>
            </a:pPr>
            <a:r>
              <a:rPr lang="cs-CZ" sz="3200" b="1" i="1" dirty="0" err="1" smtClean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</a:rPr>
              <a:t>Paraná</a:t>
            </a:r>
            <a:endParaRPr lang="cs-CZ" sz="3200" b="1" i="1" dirty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303302" y="182241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Mapa povodí Mississippi 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27" y="3895492"/>
            <a:ext cx="3665984" cy="244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900464" y="3143787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Colorado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743907" y="2289515"/>
            <a:ext cx="792087" cy="377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Obr.3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743907" y="5229200"/>
            <a:ext cx="792087" cy="377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Obr.4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5994" y="508030"/>
            <a:ext cx="4314051" cy="338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526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Řeky obrázky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1993772"/>
            <a:ext cx="3317581" cy="3523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70955" y="5705670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/>
              <a:t>Mississippi delta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1945" y="1993772"/>
            <a:ext cx="4697947" cy="3523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499992" y="5696340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/>
              <a:t>Mackenzie </a:t>
            </a:r>
            <a:r>
              <a:rPr lang="cs-CZ" sz="1200" b="1" dirty="0" smtClean="0"/>
              <a:t>zamrznutá</a:t>
            </a:r>
            <a:endParaRPr lang="cs-CZ" sz="12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1446713" y="5949280"/>
            <a:ext cx="792087" cy="377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Obr.5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652119" y="5949280"/>
            <a:ext cx="792087" cy="377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7462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74712"/>
            <a:ext cx="8568952" cy="1069848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Jezera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88" t="8317" r="7212"/>
          <a:stretch/>
        </p:blipFill>
        <p:spPr bwMode="auto">
          <a:xfrm>
            <a:off x="4047024" y="220335"/>
            <a:ext cx="3693328" cy="2398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51520" y="1089116"/>
            <a:ext cx="374441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Velká jezera</a:t>
            </a:r>
          </a:p>
          <a:p>
            <a:r>
              <a:rPr lang="cs-CZ" dirty="0"/>
              <a:t>Na hranici mezi USA a Kanadou.</a:t>
            </a:r>
          </a:p>
          <a:p>
            <a:pPr marL="285750" indent="-285750">
              <a:buBlip>
                <a:blip r:embed="rId4"/>
              </a:buBlip>
            </a:pPr>
            <a:r>
              <a:rPr lang="cs-CZ" sz="2400" dirty="0" smtClean="0"/>
              <a:t>Hořejší jezero</a:t>
            </a:r>
          </a:p>
          <a:p>
            <a:pPr marL="285750" indent="-285750">
              <a:buBlip>
                <a:blip r:embed="rId4"/>
              </a:buBlip>
            </a:pPr>
            <a:r>
              <a:rPr lang="cs-CZ" sz="2400" dirty="0" smtClean="0"/>
              <a:t>Huronské jezero</a:t>
            </a:r>
          </a:p>
          <a:p>
            <a:pPr marL="285750" indent="-285750">
              <a:buBlip>
                <a:blip r:embed="rId4"/>
              </a:buBlip>
            </a:pPr>
            <a:r>
              <a:rPr lang="cs-CZ" sz="2400" dirty="0" smtClean="0"/>
              <a:t>Michiganské jezero</a:t>
            </a:r>
          </a:p>
          <a:p>
            <a:pPr marL="285750" indent="-285750">
              <a:buBlip>
                <a:blip r:embed="rId4"/>
              </a:buBlip>
            </a:pPr>
            <a:r>
              <a:rPr lang="cs-CZ" sz="2400" dirty="0" smtClean="0"/>
              <a:t>Erijské jezero</a:t>
            </a:r>
          </a:p>
          <a:p>
            <a:pPr marL="285750" indent="-285750">
              <a:buBlip>
                <a:blip r:embed="rId4"/>
              </a:buBlip>
            </a:pPr>
            <a:r>
              <a:rPr lang="cs-CZ" sz="2400" dirty="0" smtClean="0"/>
              <a:t>Ontarijské jezero</a:t>
            </a:r>
          </a:p>
          <a:p>
            <a:r>
              <a:rPr lang="cs-CZ" sz="2400" dirty="0" smtClean="0"/>
              <a:t>Další jezera</a:t>
            </a:r>
          </a:p>
          <a:p>
            <a:pPr marL="342900" indent="-342900">
              <a:buBlip>
                <a:blip r:embed="rId5"/>
              </a:buBlip>
            </a:pPr>
            <a:r>
              <a:rPr lang="cs-CZ" sz="2400" dirty="0" smtClean="0"/>
              <a:t>Sobí jezero</a:t>
            </a:r>
          </a:p>
          <a:p>
            <a:pPr marL="342900" indent="-342900">
              <a:buBlip>
                <a:blip r:embed="rId5"/>
              </a:buBlip>
            </a:pPr>
            <a:r>
              <a:rPr lang="cs-CZ" sz="2400" dirty="0" smtClean="0"/>
              <a:t>Jezero </a:t>
            </a:r>
            <a:r>
              <a:rPr lang="cs-CZ" sz="2400" dirty="0" err="1" smtClean="0"/>
              <a:t>Athabasca</a:t>
            </a:r>
            <a:endParaRPr lang="cs-CZ" sz="2400" dirty="0" smtClean="0"/>
          </a:p>
          <a:p>
            <a:pPr marL="342900" indent="-342900">
              <a:buBlip>
                <a:blip r:embed="rId5"/>
              </a:buBlip>
            </a:pPr>
            <a:r>
              <a:rPr lang="cs-CZ" sz="2400" dirty="0" smtClean="0"/>
              <a:t>Velké Medvědí jezero</a:t>
            </a:r>
          </a:p>
          <a:p>
            <a:pPr marL="342900" indent="-342900">
              <a:buBlip>
                <a:blip r:embed="rId5"/>
              </a:buBlip>
            </a:pPr>
            <a:r>
              <a:rPr lang="cs-CZ" sz="2400" dirty="0" smtClean="0"/>
              <a:t>Velké Otročí jezero</a:t>
            </a:r>
          </a:p>
          <a:p>
            <a:pPr marL="342900" indent="-342900">
              <a:buBlip>
                <a:blip r:embed="rId5"/>
              </a:buBlip>
            </a:pPr>
            <a:r>
              <a:rPr lang="cs-CZ" sz="2400" dirty="0" smtClean="0"/>
              <a:t>Winnipežské jezero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3863522" y="5661248"/>
            <a:ext cx="4812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V Jižní Americe jezero Titicaca leží v nadmořské výšce 3810 </a:t>
            </a:r>
            <a:r>
              <a:rPr lang="cs-CZ" sz="2000" dirty="0" err="1" smtClean="0"/>
              <a:t>m.n.m</a:t>
            </a:r>
            <a:endParaRPr lang="cs-CZ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863522" y="2580952"/>
            <a:ext cx="4197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Satelitní snímek Velkých jezer</a:t>
            </a:r>
            <a:endParaRPr lang="cs-CZ" sz="2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7025" y="3118719"/>
            <a:ext cx="3693328" cy="246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7740353" y="2060848"/>
            <a:ext cx="792087" cy="377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Obr.7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740353" y="4779294"/>
            <a:ext cx="792087" cy="377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8352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84976" cy="1069848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Jezero Titicaca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015"/>
          <a:stretch/>
        </p:blipFill>
        <p:spPr bwMode="auto">
          <a:xfrm>
            <a:off x="256395" y="2121158"/>
            <a:ext cx="4022695" cy="296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47054"/>
            <a:ext cx="3934092" cy="2950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637991" y="5355160"/>
            <a:ext cx="4320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Kordillery v pozadí za jezerem Titicaca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07505" y="5336429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Ostrov </a:t>
            </a:r>
            <a:r>
              <a:rPr lang="cs-CZ" dirty="0" err="1"/>
              <a:t>Amantani</a:t>
            </a:r>
            <a:r>
              <a:rPr lang="cs-CZ" dirty="0"/>
              <a:t> na jezeře Titicaca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871698" y="5741058"/>
            <a:ext cx="792087" cy="377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Obr.8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215010" y="5795391"/>
            <a:ext cx="792087" cy="377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03220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6419" y="260648"/>
            <a:ext cx="8208912" cy="1143000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Panamský průplav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lum bright="-8000" contrast="-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2" y="5054082"/>
            <a:ext cx="56864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0395" y="1519624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Panamský průplav byl budován Francouzi v letech 1880 až 1889 a Američany v letech 1901 až 1914</a:t>
            </a:r>
            <a:r>
              <a:rPr lang="cs-CZ" dirty="0" smtClean="0"/>
              <a:t>.</a:t>
            </a:r>
          </a:p>
          <a:p>
            <a:r>
              <a:rPr lang="cs-CZ" dirty="0"/>
              <a:t>Vede skrz Panamskou šíji a spojuje Atlantský oceán a Tichý </a:t>
            </a:r>
            <a:r>
              <a:rPr lang="cs-CZ" dirty="0" smtClean="0"/>
              <a:t>oceán.</a:t>
            </a:r>
          </a:p>
          <a:p>
            <a:r>
              <a:rPr lang="cs-CZ" dirty="0"/>
              <a:t>V současnosti (2010) probíhají práce na rozšíření průplavu, které mj. umožní proplouvání kanálem i lodím s vyšší tonáží.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119" y="3017979"/>
            <a:ext cx="2935426" cy="184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11218"/>
            <a:ext cx="2738064" cy="1827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23370" y="4869416"/>
            <a:ext cx="992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Obr.10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417421" y="4365104"/>
            <a:ext cx="97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Obr.11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234087" y="6031660"/>
            <a:ext cx="1154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Obr.12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4967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07504" y="116632"/>
            <a:ext cx="892899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/>
              <a:t>Zdroje </a:t>
            </a:r>
            <a:r>
              <a:rPr lang="cs-CZ" sz="1200" b="1" dirty="0" smtClean="0"/>
              <a:t>obrázků</a:t>
            </a:r>
            <a:endParaRPr lang="cs-CZ" sz="1200" b="1" dirty="0" smtClean="0">
              <a:solidFill>
                <a:srgbClr val="FF0000"/>
              </a:solidFill>
            </a:endParaRPr>
          </a:p>
          <a:p>
            <a:r>
              <a:rPr lang="cs-CZ" sz="1200" dirty="0" smtClean="0"/>
              <a:t>obr</a:t>
            </a:r>
            <a:r>
              <a:rPr lang="cs-CZ" sz="1200" dirty="0"/>
              <a:t>. 1: autor </a:t>
            </a:r>
            <a:r>
              <a:rPr lang="cs-CZ" sz="1200" dirty="0" smtClean="0"/>
              <a:t>neuveden</a:t>
            </a:r>
            <a:r>
              <a:rPr lang="en-US" sz="1200" i="1" dirty="0"/>
              <a:t> </a:t>
            </a:r>
            <a:r>
              <a:rPr lang="en-US" sz="1200" i="1" dirty="0">
                <a:solidFill>
                  <a:srgbClr val="92D050"/>
                </a:solidFill>
              </a:rPr>
              <a:t>This image is in the </a:t>
            </a:r>
            <a:r>
              <a:rPr lang="en-US" sz="1200" b="1" i="1" dirty="0">
                <a:solidFill>
                  <a:srgbClr val="92D050"/>
                </a:solidFill>
                <a:hlinkClick r:id="rId2" tooltip="w:public domain"/>
              </a:rPr>
              <a:t>public domain</a:t>
            </a:r>
            <a:r>
              <a:rPr lang="en-US" sz="1200" i="1" dirty="0">
                <a:solidFill>
                  <a:srgbClr val="92D050"/>
                </a:solidFill>
              </a:rPr>
              <a:t> because it is a screenshot from </a:t>
            </a:r>
            <a:r>
              <a:rPr lang="en-US" sz="1200" i="1" dirty="0">
                <a:solidFill>
                  <a:srgbClr val="92D050"/>
                </a:solidFill>
                <a:hlinkClick r:id="rId3" tooltip="w:NASA"/>
              </a:rPr>
              <a:t>NASA</a:t>
            </a:r>
            <a:r>
              <a:rPr lang="en-US" sz="1200" i="1" dirty="0">
                <a:solidFill>
                  <a:srgbClr val="92D050"/>
                </a:solidFill>
              </a:rPr>
              <a:t>’s globe software </a:t>
            </a:r>
            <a:r>
              <a:rPr lang="en-US" sz="1200" i="1" dirty="0">
                <a:solidFill>
                  <a:srgbClr val="92D050"/>
                </a:solidFill>
                <a:hlinkClick r:id="rId4" tooltip="World Wind"/>
              </a:rPr>
              <a:t>World Wind</a:t>
            </a:r>
            <a:r>
              <a:rPr lang="en-US" sz="1200" i="1" dirty="0">
                <a:solidFill>
                  <a:srgbClr val="92D050"/>
                </a:solidFill>
              </a:rPr>
              <a:t> using a public domain layer, such as Blue Marble, MODIS, Landsat, SRTM, USGS or GLOBE</a:t>
            </a:r>
            <a:r>
              <a:rPr lang="cs-CZ" sz="1200" dirty="0" smtClean="0"/>
              <a:t>,</a:t>
            </a:r>
            <a:r>
              <a:rPr lang="en-US" sz="1200" dirty="0" smtClean="0"/>
              <a:t> </a:t>
            </a:r>
            <a:r>
              <a:rPr lang="en-US" sz="1200" dirty="0"/>
              <a:t>Satellite image of mouths of Amazon River in </a:t>
            </a:r>
            <a:r>
              <a:rPr lang="en-US" sz="1200" dirty="0" err="1" smtClean="0"/>
              <a:t>Brazi</a:t>
            </a:r>
            <a:r>
              <a:rPr lang="cs-CZ" sz="1200" dirty="0" smtClean="0"/>
              <a:t>l</a:t>
            </a:r>
            <a:r>
              <a:rPr lang="en-US" sz="1200" dirty="0" smtClean="0"/>
              <a:t>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/>
              <a:t>Commons</a:t>
            </a:r>
            <a:r>
              <a:rPr lang="cs-CZ" sz="1200" dirty="0" smtClean="0"/>
              <a:t>.</a:t>
            </a:r>
            <a:r>
              <a:rPr lang="en-US" sz="1200" dirty="0" smtClean="0"/>
              <a:t> </a:t>
            </a:r>
            <a:r>
              <a:rPr lang="en-US" sz="1200" dirty="0"/>
              <a:t>[</a:t>
            </a:r>
            <a:r>
              <a:rPr lang="cs-CZ" sz="1200" dirty="0"/>
              <a:t>cit. </a:t>
            </a:r>
            <a:r>
              <a:rPr lang="en-US" sz="1200" dirty="0"/>
              <a:t>20</a:t>
            </a:r>
            <a:r>
              <a:rPr lang="cs-CZ" sz="1200" dirty="0" smtClean="0"/>
              <a:t>11-09-01</a:t>
            </a:r>
            <a:r>
              <a:rPr lang="en-US" sz="1200" dirty="0" smtClean="0"/>
              <a:t>].</a:t>
            </a:r>
            <a:r>
              <a:rPr lang="cs-CZ" sz="1200" dirty="0" smtClean="0"/>
              <a:t> </a:t>
            </a:r>
            <a:r>
              <a:rPr lang="cs-CZ" sz="1200" dirty="0"/>
              <a:t>Dostupné na WWW</a:t>
            </a:r>
            <a:r>
              <a:rPr lang="en-US" sz="1200" dirty="0"/>
              <a:t> : </a:t>
            </a:r>
            <a:endParaRPr lang="cs-CZ" sz="1200" dirty="0"/>
          </a:p>
          <a:p>
            <a:r>
              <a:rPr lang="en-US" sz="1200" dirty="0" smtClean="0"/>
              <a:t>&lt;</a:t>
            </a:r>
            <a:r>
              <a:rPr lang="cs-CZ" sz="1200" dirty="0">
                <a:hlinkClick r:id="rId5"/>
              </a:rPr>
              <a:t>http://</a:t>
            </a:r>
            <a:r>
              <a:rPr lang="cs-CZ" sz="1200" dirty="0" smtClean="0">
                <a:hlinkClick r:id="rId5"/>
              </a:rPr>
              <a:t>cs.wikipedia.org/wiki/Soubor:Mouths_of_amazon_geocover_1990.png </a:t>
            </a:r>
            <a:r>
              <a:rPr lang="en-US" sz="1200" dirty="0" smtClean="0"/>
              <a:t>&gt;.</a:t>
            </a:r>
            <a:endParaRPr lang="cs-CZ" sz="1200" dirty="0"/>
          </a:p>
          <a:p>
            <a:r>
              <a:rPr lang="cs-CZ" sz="1200" dirty="0" smtClean="0"/>
              <a:t>obr</a:t>
            </a:r>
            <a:r>
              <a:rPr lang="cs-CZ" sz="1200" dirty="0"/>
              <a:t>. 2: autor </a:t>
            </a:r>
            <a:r>
              <a:rPr lang="cs-CZ" sz="1200" dirty="0" smtClean="0"/>
              <a:t>neuveden, </a:t>
            </a:r>
            <a:r>
              <a:rPr lang="en-US" sz="1200" dirty="0"/>
              <a:t>Amazon river flowing through the Amazon rainforest.</a:t>
            </a:r>
            <a:r>
              <a:rPr lang="en-US" sz="1200" dirty="0" smtClean="0"/>
              <a:t>[</a:t>
            </a:r>
            <a:r>
              <a:rPr lang="cs-CZ" sz="1200" dirty="0"/>
              <a:t>cit. </a:t>
            </a:r>
            <a:r>
              <a:rPr lang="en-US" sz="1200" dirty="0"/>
              <a:t>20</a:t>
            </a:r>
            <a:r>
              <a:rPr lang="cs-CZ" sz="1200" dirty="0" smtClean="0"/>
              <a:t>11-09-01</a:t>
            </a:r>
            <a:r>
              <a:rPr lang="en-US" sz="1200" dirty="0" smtClean="0"/>
              <a:t>].</a:t>
            </a:r>
            <a:r>
              <a:rPr lang="cs-CZ" sz="1200" dirty="0" smtClean="0"/>
              <a:t> </a:t>
            </a:r>
            <a:r>
              <a:rPr lang="cs-CZ" sz="1200" dirty="0"/>
              <a:t>Dostupné na WWW: </a:t>
            </a:r>
            <a:r>
              <a:rPr lang="en-US" sz="1200" dirty="0"/>
              <a:t>&lt; </a:t>
            </a:r>
            <a:r>
              <a:rPr lang="en-US" sz="1200" dirty="0">
                <a:hlinkClick r:id="rId6"/>
              </a:rPr>
              <a:t>http://commons.wikimedia.org/wiki/File:Amazon_57.53278W_2.71207S.jpg?uselang=cs </a:t>
            </a:r>
            <a:r>
              <a:rPr lang="cs-CZ" sz="1200" dirty="0" smtClean="0">
                <a:hlinkClick r:id="rId6"/>
              </a:rPr>
              <a:t> </a:t>
            </a:r>
            <a:r>
              <a:rPr lang="en-US" sz="1200" dirty="0" smtClean="0"/>
              <a:t>&gt;.</a:t>
            </a:r>
            <a:endParaRPr lang="cs-CZ" sz="1200" dirty="0"/>
          </a:p>
          <a:p>
            <a:r>
              <a:rPr lang="cs-CZ" sz="1200" dirty="0"/>
              <a:t>obr. 3</a:t>
            </a:r>
            <a:r>
              <a:rPr lang="cs-CZ" sz="1200" dirty="0" smtClean="0"/>
              <a:t>: </a:t>
            </a:r>
            <a:r>
              <a:rPr lang="cs-CZ" sz="1200" dirty="0"/>
              <a:t>Jon </a:t>
            </a:r>
            <a:r>
              <a:rPr lang="cs-CZ" sz="1200" dirty="0" err="1"/>
              <a:t>Platek</a:t>
            </a:r>
            <a:r>
              <a:rPr lang="cs-CZ" sz="1200" dirty="0" smtClean="0"/>
              <a:t>, </a:t>
            </a:r>
            <a:r>
              <a:rPr lang="en-US" sz="1200" dirty="0"/>
              <a:t>Map of the course, watershed, and major tributaries of the Mississippi River.</a:t>
            </a:r>
            <a:r>
              <a:rPr lang="cs-CZ" sz="1200" dirty="0" smtClean="0"/>
              <a:t> </a:t>
            </a:r>
            <a:r>
              <a:rPr lang="en-US" sz="1200" dirty="0"/>
              <a:t>[</a:t>
            </a:r>
            <a:r>
              <a:rPr lang="cs-CZ" sz="1200" dirty="0"/>
              <a:t>cit. </a:t>
            </a:r>
            <a:r>
              <a:rPr lang="en-US" sz="1200" dirty="0"/>
              <a:t>20</a:t>
            </a:r>
            <a:r>
              <a:rPr lang="cs-CZ" sz="1200" dirty="0" smtClean="0"/>
              <a:t>11-09-01</a:t>
            </a:r>
            <a:r>
              <a:rPr lang="en-US" sz="1200" dirty="0" smtClean="0"/>
              <a:t>].</a:t>
            </a:r>
            <a:r>
              <a:rPr lang="cs-CZ" sz="1200" dirty="0" smtClean="0"/>
              <a:t> </a:t>
            </a:r>
            <a:r>
              <a:rPr lang="cs-CZ" sz="1200" dirty="0"/>
              <a:t>Dostupné na WWW: </a:t>
            </a:r>
            <a:r>
              <a:rPr lang="en-US" sz="1200" dirty="0" smtClean="0"/>
              <a:t>&lt;</a:t>
            </a:r>
            <a:r>
              <a:rPr lang="cs-CZ" sz="1200" dirty="0" smtClean="0"/>
              <a:t> </a:t>
            </a:r>
            <a:r>
              <a:rPr lang="cs-CZ" sz="1200" dirty="0">
                <a:hlinkClick r:id="rId7"/>
              </a:rPr>
              <a:t>http://</a:t>
            </a:r>
            <a:r>
              <a:rPr lang="cs-CZ" sz="1200" dirty="0" smtClean="0">
                <a:hlinkClick r:id="rId7"/>
              </a:rPr>
              <a:t>cs.wikipedia.org/wiki/Soubor:Mississippi_watershed_map_1.jpg</a:t>
            </a:r>
            <a:r>
              <a:rPr lang="cs-CZ" sz="1200" dirty="0" smtClean="0"/>
              <a:t> </a:t>
            </a:r>
            <a:r>
              <a:rPr lang="en-US" sz="1200" dirty="0" smtClean="0"/>
              <a:t>&gt;.</a:t>
            </a:r>
            <a:endParaRPr lang="cs-CZ" sz="1200" dirty="0"/>
          </a:p>
          <a:p>
            <a:r>
              <a:rPr lang="cs-CZ" sz="1200" dirty="0"/>
              <a:t>obr. 4</a:t>
            </a:r>
            <a:r>
              <a:rPr lang="cs-CZ" sz="1200" dirty="0" smtClean="0"/>
              <a:t>: </a:t>
            </a:r>
            <a:r>
              <a:rPr lang="cs-CZ" sz="1200" dirty="0" err="1"/>
              <a:t>Adrille</a:t>
            </a:r>
            <a:r>
              <a:rPr lang="cs-CZ" sz="1200" dirty="0"/>
              <a:t> (</a:t>
            </a:r>
            <a:r>
              <a:rPr lang="cs-CZ" sz="1200" dirty="0" err="1"/>
              <a:t>edit</a:t>
            </a:r>
            <a:r>
              <a:rPr lang="cs-CZ" sz="1200" dirty="0"/>
              <a:t> by </a:t>
            </a:r>
            <a:r>
              <a:rPr lang="cs-CZ" sz="1200" dirty="0" err="1"/>
              <a:t>Aqwis</a:t>
            </a:r>
            <a:r>
              <a:rPr lang="cs-CZ" sz="1200" dirty="0" smtClean="0"/>
              <a:t>), </a:t>
            </a:r>
            <a:r>
              <a:rPr lang="cs-CZ" sz="1200" dirty="0" err="1"/>
              <a:t>The</a:t>
            </a:r>
            <a:r>
              <a:rPr lang="cs-CZ" sz="1200" dirty="0"/>
              <a:t> Colorado River </a:t>
            </a:r>
            <a:r>
              <a:rPr lang="cs-CZ" sz="1200" dirty="0" err="1"/>
              <a:t>near</a:t>
            </a:r>
            <a:r>
              <a:rPr lang="cs-CZ" sz="1200" dirty="0"/>
              <a:t> </a:t>
            </a:r>
            <a:r>
              <a:rPr lang="cs-CZ" sz="1200" dirty="0" err="1"/>
              <a:t>Page</a:t>
            </a:r>
            <a:r>
              <a:rPr lang="cs-CZ" sz="1200" dirty="0"/>
              <a:t>, in Arizona, USA.</a:t>
            </a:r>
            <a:r>
              <a:rPr lang="cs-CZ" sz="1200" dirty="0" smtClean="0"/>
              <a:t> </a:t>
            </a:r>
            <a:r>
              <a:rPr lang="cs-CZ" sz="1200" dirty="0"/>
              <a:t>z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Commons</a:t>
            </a:r>
            <a:r>
              <a:rPr lang="en-US" sz="1200" dirty="0" smtClean="0"/>
              <a:t>.[</a:t>
            </a:r>
            <a:r>
              <a:rPr lang="cs-CZ" sz="1200" dirty="0"/>
              <a:t>cit. </a:t>
            </a:r>
            <a:r>
              <a:rPr lang="en-US" sz="1200" dirty="0"/>
              <a:t>20</a:t>
            </a:r>
            <a:r>
              <a:rPr lang="cs-CZ" sz="1200" dirty="0" smtClean="0"/>
              <a:t>11-09-01</a:t>
            </a:r>
            <a:r>
              <a:rPr lang="en-US" sz="1200" dirty="0" smtClean="0"/>
              <a:t>].</a:t>
            </a:r>
            <a:r>
              <a:rPr lang="cs-CZ" sz="1200" dirty="0" smtClean="0"/>
              <a:t> </a:t>
            </a:r>
            <a:r>
              <a:rPr lang="cs-CZ" sz="1200" dirty="0"/>
              <a:t>Dostupné na WWW: </a:t>
            </a:r>
            <a:r>
              <a:rPr lang="en-US" sz="1200" dirty="0"/>
              <a:t>&lt; </a:t>
            </a:r>
            <a:r>
              <a:rPr lang="cs-CZ" sz="1200" dirty="0">
                <a:hlinkClick r:id="rId8"/>
              </a:rPr>
              <a:t>http://</a:t>
            </a:r>
            <a:r>
              <a:rPr lang="cs-CZ" sz="1200" dirty="0" smtClean="0">
                <a:hlinkClick r:id="rId8"/>
              </a:rPr>
              <a:t>commons.wikimedia.org/wiki/File:Colorado_River_edit.jpg?uselang=cs</a:t>
            </a:r>
            <a:r>
              <a:rPr lang="cs-CZ" sz="1200" dirty="0" smtClean="0"/>
              <a:t> </a:t>
            </a:r>
            <a:r>
              <a:rPr lang="en-US" sz="1200" dirty="0" smtClean="0"/>
              <a:t>&gt;.</a:t>
            </a:r>
            <a:endParaRPr lang="cs-CZ" sz="1200" dirty="0" smtClean="0"/>
          </a:p>
          <a:p>
            <a:r>
              <a:rPr lang="cs-CZ" sz="1200" dirty="0"/>
              <a:t>obr. </a:t>
            </a:r>
            <a:r>
              <a:rPr lang="cs-CZ" sz="1200" dirty="0" smtClean="0"/>
              <a:t>5: </a:t>
            </a:r>
            <a:r>
              <a:rPr lang="cs-CZ" sz="1200" dirty="0"/>
              <a:t>NASA</a:t>
            </a:r>
            <a:r>
              <a:rPr lang="cs-CZ" sz="1200" dirty="0" smtClean="0"/>
              <a:t>,</a:t>
            </a:r>
            <a:r>
              <a:rPr lang="en-US" sz="1200" i="1" dirty="0" smtClean="0"/>
              <a:t> </a:t>
            </a:r>
            <a:r>
              <a:rPr lang="en-US" sz="1100" i="1" dirty="0">
                <a:solidFill>
                  <a:srgbClr val="92D050"/>
                </a:solidFill>
              </a:rPr>
              <a:t>This file is in the </a:t>
            </a:r>
            <a:r>
              <a:rPr lang="en-US" sz="1100" b="1" i="1" dirty="0">
                <a:solidFill>
                  <a:srgbClr val="92D050"/>
                </a:solidFill>
                <a:hlinkClick r:id="rId2" tooltip="w:public domain"/>
              </a:rPr>
              <a:t>public domain</a:t>
            </a:r>
            <a:r>
              <a:rPr lang="en-US" sz="1100" i="1" dirty="0">
                <a:solidFill>
                  <a:srgbClr val="92D050"/>
                </a:solidFill>
              </a:rPr>
              <a:t> because it was created by </a:t>
            </a:r>
            <a:r>
              <a:rPr lang="en-US" sz="1100" i="1" dirty="0">
                <a:solidFill>
                  <a:srgbClr val="92D050"/>
                </a:solidFill>
                <a:hlinkClick r:id="rId3" tooltip="w:NASA"/>
              </a:rPr>
              <a:t>NASA</a:t>
            </a:r>
            <a:r>
              <a:rPr lang="en-US" sz="1100" i="1" dirty="0">
                <a:solidFill>
                  <a:srgbClr val="92D050"/>
                </a:solidFill>
              </a:rPr>
              <a:t>. NASA copyright policy states that "NASA material is not protected by copyright </a:t>
            </a:r>
            <a:r>
              <a:rPr lang="en-US" sz="1100" b="1" i="1" dirty="0">
                <a:solidFill>
                  <a:srgbClr val="92D050"/>
                </a:solidFill>
              </a:rPr>
              <a:t>unless noted</a:t>
            </a:r>
            <a:r>
              <a:rPr lang="en-US" sz="1100" i="1" dirty="0">
                <a:solidFill>
                  <a:srgbClr val="92D050"/>
                </a:solidFill>
              </a:rPr>
              <a:t>".</a:t>
            </a:r>
            <a:r>
              <a:rPr lang="cs-CZ" sz="1100" dirty="0" smtClean="0">
                <a:solidFill>
                  <a:srgbClr val="92D050"/>
                </a:solidFill>
              </a:rPr>
              <a:t> </a:t>
            </a:r>
            <a:r>
              <a:rPr lang="en-US" sz="1200" dirty="0"/>
              <a:t>[</a:t>
            </a:r>
            <a:r>
              <a:rPr lang="cs-CZ" sz="1200" dirty="0"/>
              <a:t>cit. </a:t>
            </a:r>
            <a:r>
              <a:rPr lang="en-US" sz="1200" dirty="0"/>
              <a:t>20</a:t>
            </a:r>
            <a:r>
              <a:rPr lang="cs-CZ" sz="1200" dirty="0"/>
              <a:t>11-09-01</a:t>
            </a:r>
            <a:r>
              <a:rPr lang="en-US" sz="1200" dirty="0"/>
              <a:t>].</a:t>
            </a:r>
            <a:r>
              <a:rPr lang="cs-CZ" sz="1200" dirty="0"/>
              <a:t> Dostupné na WWW: </a:t>
            </a:r>
            <a:r>
              <a:rPr lang="en-US" sz="1200" dirty="0"/>
              <a:t>&lt;</a:t>
            </a:r>
            <a:r>
              <a:rPr lang="cs-CZ" sz="1200" dirty="0"/>
              <a:t> </a:t>
            </a:r>
            <a:r>
              <a:rPr lang="cs-CZ" sz="1200" dirty="0">
                <a:hlinkClick r:id="rId9"/>
              </a:rPr>
              <a:t>http://</a:t>
            </a:r>
            <a:r>
              <a:rPr lang="cs-CZ" sz="1200" dirty="0" smtClean="0">
                <a:hlinkClick r:id="rId9"/>
              </a:rPr>
              <a:t>en.wikipedia.org/wiki/File:Mississippi_delta_from_space.jpg</a:t>
            </a:r>
            <a:r>
              <a:rPr lang="cs-CZ" sz="1200" dirty="0" smtClean="0"/>
              <a:t> </a:t>
            </a:r>
            <a:r>
              <a:rPr lang="en-US" sz="1200" dirty="0" smtClean="0"/>
              <a:t>&gt;.</a:t>
            </a:r>
            <a:endParaRPr lang="cs-CZ" sz="1200" dirty="0"/>
          </a:p>
          <a:p>
            <a:r>
              <a:rPr lang="cs-CZ" sz="1200" dirty="0"/>
              <a:t>obr. </a:t>
            </a:r>
            <a:r>
              <a:rPr lang="cs-CZ" sz="1200" dirty="0" smtClean="0"/>
              <a:t>6: </a:t>
            </a:r>
            <a:r>
              <a:rPr lang="cs-CZ" sz="1200" dirty="0"/>
              <a:t>Martin Male</a:t>
            </a:r>
            <a:r>
              <a:rPr lang="cs-CZ" sz="1200" dirty="0" smtClean="0"/>
              <a:t>, </a:t>
            </a:r>
            <a:r>
              <a:rPr lang="en-US" sz="1200" dirty="0"/>
              <a:t>The Mackenzie River is starting to freeze.</a:t>
            </a:r>
            <a:r>
              <a:rPr lang="cs-CZ" sz="1200" dirty="0" smtClean="0"/>
              <a:t> </a:t>
            </a:r>
            <a:r>
              <a:rPr lang="en-US" sz="1200" dirty="0"/>
              <a:t>[</a:t>
            </a:r>
            <a:r>
              <a:rPr lang="cs-CZ" sz="1200" dirty="0"/>
              <a:t>cit. </a:t>
            </a:r>
            <a:r>
              <a:rPr lang="en-US" sz="1200" dirty="0"/>
              <a:t>20</a:t>
            </a:r>
            <a:r>
              <a:rPr lang="cs-CZ" sz="1200" dirty="0"/>
              <a:t>11-09-01</a:t>
            </a:r>
            <a:r>
              <a:rPr lang="en-US" sz="1200" dirty="0"/>
              <a:t>].</a:t>
            </a:r>
            <a:r>
              <a:rPr lang="cs-CZ" sz="1200" dirty="0"/>
              <a:t> Dostupné na WWW: </a:t>
            </a:r>
            <a:r>
              <a:rPr lang="en-US" sz="1200" dirty="0"/>
              <a:t>&lt;</a:t>
            </a:r>
            <a:r>
              <a:rPr lang="cs-CZ" sz="1200" dirty="0"/>
              <a:t> </a:t>
            </a:r>
            <a:r>
              <a:rPr lang="cs-CZ" sz="1200" dirty="0">
                <a:hlinkClick r:id="rId10"/>
              </a:rPr>
              <a:t>http://</a:t>
            </a:r>
            <a:r>
              <a:rPr lang="cs-CZ" sz="1200" dirty="0" smtClean="0">
                <a:hlinkClick r:id="rId10"/>
              </a:rPr>
              <a:t>en.wikipedia.org/wiki/File:Mackenzie_River_Freeze-up.jpg</a:t>
            </a:r>
            <a:r>
              <a:rPr lang="cs-CZ" sz="1200" dirty="0" smtClean="0"/>
              <a:t> </a:t>
            </a:r>
            <a:r>
              <a:rPr lang="en-US" sz="1200" dirty="0" smtClean="0"/>
              <a:t>&gt;.</a:t>
            </a:r>
            <a:endParaRPr lang="cs-CZ" sz="1200" dirty="0"/>
          </a:p>
          <a:p>
            <a:r>
              <a:rPr lang="cs-CZ" sz="1200" dirty="0"/>
              <a:t>obr. </a:t>
            </a:r>
            <a:r>
              <a:rPr lang="cs-CZ" sz="1200" dirty="0" smtClean="0"/>
              <a:t>7: </a:t>
            </a:r>
            <a:r>
              <a:rPr lang="cs-CZ" sz="1200" dirty="0"/>
              <a:t>NASA</a:t>
            </a:r>
            <a:r>
              <a:rPr lang="cs-CZ" sz="1200" dirty="0" smtClean="0"/>
              <a:t>, </a:t>
            </a:r>
            <a:r>
              <a:rPr lang="cs-CZ" sz="1200" dirty="0"/>
              <a:t>Great </a:t>
            </a:r>
            <a:r>
              <a:rPr lang="cs-CZ" sz="1200" dirty="0" err="1"/>
              <a:t>Lakes</a:t>
            </a:r>
            <a:r>
              <a:rPr lang="cs-CZ" sz="1200" dirty="0"/>
              <a:t> </a:t>
            </a:r>
            <a:r>
              <a:rPr lang="cs-CZ" sz="1200" dirty="0" err="1"/>
              <a:t>from</a:t>
            </a:r>
            <a:r>
              <a:rPr lang="cs-CZ" sz="1200" dirty="0"/>
              <a:t> </a:t>
            </a:r>
            <a:r>
              <a:rPr lang="cs-CZ" sz="1200" dirty="0" err="1" smtClean="0"/>
              <a:t>space</a:t>
            </a:r>
            <a:r>
              <a:rPr lang="en-US" sz="1200" dirty="0" smtClean="0"/>
              <a:t>.</a:t>
            </a:r>
            <a:r>
              <a:rPr lang="cs-CZ" sz="1200" dirty="0" smtClean="0"/>
              <a:t> </a:t>
            </a:r>
            <a:r>
              <a:rPr lang="en-US" sz="1200" dirty="0"/>
              <a:t>[</a:t>
            </a:r>
            <a:r>
              <a:rPr lang="cs-CZ" sz="1200" dirty="0"/>
              <a:t>cit. </a:t>
            </a:r>
            <a:r>
              <a:rPr lang="en-US" sz="1200" dirty="0"/>
              <a:t>20</a:t>
            </a:r>
            <a:r>
              <a:rPr lang="cs-CZ" sz="1200" dirty="0"/>
              <a:t>11-09-01</a:t>
            </a:r>
            <a:r>
              <a:rPr lang="en-US" sz="1200" dirty="0"/>
              <a:t>].</a:t>
            </a:r>
            <a:r>
              <a:rPr lang="cs-CZ" sz="1200" dirty="0"/>
              <a:t> Dostupné na WWW: </a:t>
            </a:r>
            <a:r>
              <a:rPr lang="en-US" sz="1200" dirty="0"/>
              <a:t>&lt;</a:t>
            </a:r>
            <a:r>
              <a:rPr lang="cs-CZ" sz="1200" dirty="0"/>
              <a:t> </a:t>
            </a:r>
            <a:r>
              <a:rPr lang="cs-CZ" sz="1200" dirty="0">
                <a:hlinkClick r:id="rId11"/>
              </a:rPr>
              <a:t>http://</a:t>
            </a:r>
            <a:r>
              <a:rPr lang="cs-CZ" sz="1200" dirty="0" smtClean="0">
                <a:hlinkClick r:id="rId11"/>
              </a:rPr>
              <a:t>cs.wikipedia.org/wiki/Soubor:Great_Lakes_from_space.jpg</a:t>
            </a:r>
            <a:r>
              <a:rPr lang="cs-CZ" sz="1200" dirty="0" smtClean="0"/>
              <a:t>  </a:t>
            </a:r>
            <a:r>
              <a:rPr lang="en-US" sz="1200" dirty="0" smtClean="0"/>
              <a:t>&gt;.</a:t>
            </a:r>
            <a:endParaRPr lang="cs-CZ" sz="1200" dirty="0" smtClean="0"/>
          </a:p>
          <a:p>
            <a:r>
              <a:rPr lang="cs-CZ" sz="1200" dirty="0"/>
              <a:t>obr. </a:t>
            </a:r>
            <a:r>
              <a:rPr lang="cs-CZ" sz="1200" dirty="0" smtClean="0"/>
              <a:t>8: </a:t>
            </a:r>
            <a:r>
              <a:rPr lang="cs-CZ" sz="1200" dirty="0"/>
              <a:t>autor </a:t>
            </a:r>
            <a:r>
              <a:rPr lang="cs-CZ" sz="1200" dirty="0" smtClean="0"/>
              <a:t>neuveden</a:t>
            </a:r>
            <a:r>
              <a:rPr lang="cs-CZ" sz="1200" i="1" dirty="0" smtClean="0"/>
              <a:t>, </a:t>
            </a:r>
            <a:r>
              <a:rPr lang="en-US" sz="1200" dirty="0" err="1" smtClean="0"/>
              <a:t>Amantaní</a:t>
            </a:r>
            <a:r>
              <a:rPr lang="en-US" sz="1200" dirty="0" smtClean="0"/>
              <a:t> viewed </a:t>
            </a:r>
            <a:r>
              <a:rPr lang="en-US" sz="1200" dirty="0"/>
              <a:t>from </a:t>
            </a:r>
            <a:r>
              <a:rPr lang="en-US" sz="1200" dirty="0" err="1"/>
              <a:t>Taquile</a:t>
            </a:r>
            <a:r>
              <a:rPr lang="en-US" sz="1200" dirty="0"/>
              <a:t> </a:t>
            </a:r>
            <a:r>
              <a:rPr lang="en-US" sz="1200" dirty="0" smtClean="0"/>
              <a:t>on </a:t>
            </a:r>
            <a:r>
              <a:rPr lang="en-US" sz="1200" dirty="0"/>
              <a:t>Lake Titicaca, Peru</a:t>
            </a:r>
            <a:r>
              <a:rPr lang="en-US" sz="1200" dirty="0" smtClean="0"/>
              <a:t>.</a:t>
            </a:r>
            <a:r>
              <a:rPr lang="cs-CZ" sz="1200" dirty="0" smtClean="0"/>
              <a:t> </a:t>
            </a:r>
            <a:r>
              <a:rPr lang="en-US" sz="1200" dirty="0" smtClean="0"/>
              <a:t>[</a:t>
            </a:r>
            <a:r>
              <a:rPr lang="cs-CZ" sz="1200" dirty="0"/>
              <a:t>cit. </a:t>
            </a:r>
            <a:r>
              <a:rPr lang="en-US" sz="1200" dirty="0"/>
              <a:t>20</a:t>
            </a:r>
            <a:r>
              <a:rPr lang="cs-CZ" sz="1200" dirty="0"/>
              <a:t>11-09-01</a:t>
            </a:r>
            <a:r>
              <a:rPr lang="en-US" sz="1200" dirty="0" smtClean="0"/>
              <a:t>].</a:t>
            </a:r>
            <a:r>
              <a:rPr lang="cs-CZ" sz="1200" dirty="0" smtClean="0"/>
              <a:t> Dostupné </a:t>
            </a:r>
            <a:r>
              <a:rPr lang="cs-CZ" sz="1200" dirty="0"/>
              <a:t>na WWW: </a:t>
            </a:r>
            <a:r>
              <a:rPr lang="en-US" sz="1200" dirty="0"/>
              <a:t>&lt;</a:t>
            </a:r>
            <a:r>
              <a:rPr lang="cs-CZ" sz="1200" dirty="0"/>
              <a:t> </a:t>
            </a:r>
            <a:r>
              <a:rPr lang="cs-CZ" sz="1200" dirty="0">
                <a:hlinkClick r:id="rId12"/>
              </a:rPr>
              <a:t>http://</a:t>
            </a:r>
            <a:r>
              <a:rPr lang="cs-CZ" sz="1200" dirty="0" smtClean="0">
                <a:hlinkClick r:id="rId12"/>
              </a:rPr>
              <a:t>cs.wikipedia.org/wiki/Soubor:Intikawan_Amantani.jpg</a:t>
            </a:r>
            <a:r>
              <a:rPr lang="cs-CZ" sz="1200" dirty="0" smtClean="0"/>
              <a:t> </a:t>
            </a:r>
            <a:r>
              <a:rPr lang="en-US" sz="1200" dirty="0" smtClean="0"/>
              <a:t>&gt;.</a:t>
            </a:r>
            <a:endParaRPr lang="cs-CZ" sz="1200" dirty="0" smtClean="0"/>
          </a:p>
          <a:p>
            <a:r>
              <a:rPr lang="cs-CZ" sz="1200" dirty="0" smtClean="0"/>
              <a:t>obr</a:t>
            </a:r>
            <a:r>
              <a:rPr lang="cs-CZ" sz="1200" dirty="0"/>
              <a:t>. </a:t>
            </a:r>
            <a:r>
              <a:rPr lang="cs-CZ" sz="1200" dirty="0" smtClean="0"/>
              <a:t>9: </a:t>
            </a:r>
            <a:r>
              <a:rPr lang="cs-CZ" sz="1200" dirty="0" err="1">
                <a:hlinkClick r:id="rId13"/>
              </a:rPr>
              <a:t>Ursala</a:t>
            </a:r>
            <a:r>
              <a:rPr lang="cs-CZ" sz="1200" dirty="0">
                <a:hlinkClick r:id="rId13"/>
              </a:rPr>
              <a:t> Hudson</a:t>
            </a:r>
            <a:r>
              <a:rPr lang="cs-CZ" sz="1200" dirty="0" smtClean="0"/>
              <a:t>, </a:t>
            </a:r>
            <a:r>
              <a:rPr lang="es-ES" sz="1200" dirty="0"/>
              <a:t>vista de la cordillera real y la isla de la luna desde la isla del sol en el lago Titicaca en </a:t>
            </a:r>
            <a:r>
              <a:rPr lang="es-ES" sz="1200" dirty="0" smtClean="0"/>
              <a:t>Bolivia</a:t>
            </a:r>
            <a:r>
              <a:rPr lang="en-US" sz="1200" dirty="0" smtClean="0"/>
              <a:t>.</a:t>
            </a:r>
            <a:r>
              <a:rPr lang="cs-CZ" sz="1200" dirty="0" smtClean="0"/>
              <a:t> </a:t>
            </a:r>
            <a:r>
              <a:rPr lang="en-US" sz="1200" dirty="0"/>
              <a:t>[</a:t>
            </a:r>
            <a:r>
              <a:rPr lang="cs-CZ" sz="1200" dirty="0"/>
              <a:t>cit. </a:t>
            </a:r>
            <a:r>
              <a:rPr lang="en-US" sz="1200" dirty="0"/>
              <a:t>20</a:t>
            </a:r>
            <a:r>
              <a:rPr lang="cs-CZ" sz="1200" dirty="0"/>
              <a:t>11-09-01</a:t>
            </a:r>
            <a:r>
              <a:rPr lang="en-US" sz="1200" dirty="0"/>
              <a:t>].</a:t>
            </a:r>
            <a:r>
              <a:rPr lang="cs-CZ" sz="1200" dirty="0"/>
              <a:t> Dostupné na WWW: </a:t>
            </a:r>
            <a:r>
              <a:rPr lang="en-US" sz="1200" dirty="0"/>
              <a:t>&lt;</a:t>
            </a:r>
            <a:r>
              <a:rPr lang="cs-CZ" sz="1200" dirty="0"/>
              <a:t> </a:t>
            </a:r>
            <a:r>
              <a:rPr lang="cs-CZ" sz="1200" dirty="0" smtClean="0">
                <a:hlinkClick r:id="rId14"/>
              </a:rPr>
              <a:t>http</a:t>
            </a:r>
            <a:r>
              <a:rPr lang="cs-CZ" sz="1200" dirty="0">
                <a:hlinkClick r:id="rId14"/>
              </a:rPr>
              <a:t>://commons.wikimedia.org/wiki/File:Cordillera_Real_e_Isla_de_la_Luna_en_el_Lago_Titicaca_-_La_Paz_-_</a:t>
            </a:r>
            <a:r>
              <a:rPr lang="cs-CZ" sz="1200" dirty="0" smtClean="0">
                <a:hlinkClick r:id="rId14"/>
              </a:rPr>
              <a:t>Bolivia.jpg?uselang=cs</a:t>
            </a:r>
            <a:r>
              <a:rPr lang="cs-CZ" sz="1200" dirty="0" smtClean="0"/>
              <a:t> </a:t>
            </a:r>
            <a:r>
              <a:rPr lang="en-US" sz="1200" dirty="0" smtClean="0"/>
              <a:t>&gt;.</a:t>
            </a:r>
            <a:r>
              <a:rPr lang="cs-CZ" sz="1200" dirty="0" smtClean="0"/>
              <a:t> </a:t>
            </a:r>
          </a:p>
          <a:p>
            <a:r>
              <a:rPr lang="cs-CZ" sz="1200" dirty="0"/>
              <a:t>obr. </a:t>
            </a:r>
            <a:r>
              <a:rPr lang="cs-CZ" sz="1200" dirty="0" smtClean="0"/>
              <a:t>10</a:t>
            </a:r>
            <a:r>
              <a:rPr lang="cs-CZ" sz="1200" dirty="0"/>
              <a:t>: </a:t>
            </a:r>
            <a:r>
              <a:rPr lang="cs-CZ" sz="1200" dirty="0" err="1"/>
              <a:t>Bain</a:t>
            </a:r>
            <a:r>
              <a:rPr lang="cs-CZ" sz="1200" dirty="0"/>
              <a:t> </a:t>
            </a:r>
            <a:r>
              <a:rPr lang="cs-CZ" sz="1200" dirty="0" err="1"/>
              <a:t>News</a:t>
            </a:r>
            <a:r>
              <a:rPr lang="cs-CZ" sz="1200" dirty="0"/>
              <a:t> </a:t>
            </a:r>
            <a:r>
              <a:rPr lang="cs-CZ" sz="1200" dirty="0" err="1"/>
              <a:t>Service</a:t>
            </a:r>
            <a:r>
              <a:rPr lang="cs-CZ" sz="1200" dirty="0"/>
              <a:t>, </a:t>
            </a:r>
            <a:r>
              <a:rPr lang="cs-CZ" sz="1200" dirty="0" err="1"/>
              <a:t>publisher</a:t>
            </a:r>
            <a:r>
              <a:rPr lang="cs-CZ" sz="1200" i="1" dirty="0" smtClean="0"/>
              <a:t>, </a:t>
            </a:r>
            <a:r>
              <a:rPr lang="en-US" sz="1200" dirty="0"/>
              <a:t>Work on lock, Panama Canal, November 1910.</a:t>
            </a:r>
            <a:r>
              <a:rPr lang="cs-CZ" sz="1200" dirty="0" smtClean="0"/>
              <a:t> </a:t>
            </a:r>
            <a:r>
              <a:rPr lang="en-US" sz="1200" dirty="0"/>
              <a:t>[</a:t>
            </a:r>
            <a:r>
              <a:rPr lang="cs-CZ" sz="1200" dirty="0"/>
              <a:t>cit. </a:t>
            </a:r>
            <a:r>
              <a:rPr lang="en-US" sz="1200" dirty="0"/>
              <a:t>20</a:t>
            </a:r>
            <a:r>
              <a:rPr lang="cs-CZ" sz="1200" dirty="0"/>
              <a:t>11-09-01</a:t>
            </a:r>
            <a:r>
              <a:rPr lang="en-US" sz="1200" dirty="0"/>
              <a:t>].</a:t>
            </a:r>
            <a:r>
              <a:rPr lang="cs-CZ" sz="1200" dirty="0"/>
              <a:t> Dostupné na WWW: </a:t>
            </a:r>
            <a:r>
              <a:rPr lang="en-US" sz="1200" dirty="0"/>
              <a:t>&lt;</a:t>
            </a:r>
            <a:r>
              <a:rPr lang="cs-CZ" sz="1200" dirty="0"/>
              <a:t> </a:t>
            </a:r>
            <a:r>
              <a:rPr lang="cs-CZ" sz="1200" dirty="0">
                <a:hlinkClick r:id="rId15"/>
              </a:rPr>
              <a:t>http://commons.wikimedia.org/wiki/File:Work_on_lock,_</a:t>
            </a:r>
            <a:r>
              <a:rPr lang="cs-CZ" sz="1200" dirty="0" smtClean="0">
                <a:hlinkClick r:id="rId15"/>
              </a:rPr>
              <a:t>Panama_Canal.jpg?uselang=cs</a:t>
            </a:r>
            <a:r>
              <a:rPr lang="cs-CZ" sz="1200" dirty="0" smtClean="0"/>
              <a:t> </a:t>
            </a:r>
            <a:r>
              <a:rPr lang="en-US" sz="1200" dirty="0" smtClean="0"/>
              <a:t>&gt;.</a:t>
            </a:r>
            <a:endParaRPr lang="cs-CZ" sz="1200" dirty="0" smtClean="0"/>
          </a:p>
          <a:p>
            <a:r>
              <a:rPr lang="cs-CZ" sz="1200" dirty="0"/>
              <a:t>obr. </a:t>
            </a:r>
            <a:r>
              <a:rPr lang="cs-CZ" sz="1200" dirty="0" smtClean="0"/>
              <a:t>11: </a:t>
            </a:r>
            <a:r>
              <a:rPr lang="cs-CZ" sz="1200" dirty="0"/>
              <a:t>Stan </a:t>
            </a:r>
            <a:r>
              <a:rPr lang="cs-CZ" sz="1200" dirty="0" err="1"/>
              <a:t>Shebs</a:t>
            </a:r>
            <a:r>
              <a:rPr lang="cs-CZ" sz="1200" dirty="0"/>
              <a:t>, </a:t>
            </a:r>
            <a:r>
              <a:rPr lang="en-US" sz="1200" dirty="0"/>
              <a:t>Photo of Panama Canal Gatun Locks</a:t>
            </a:r>
            <a:r>
              <a:rPr lang="cs-CZ" sz="1200" dirty="0"/>
              <a:t>, z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Commons</a:t>
            </a:r>
            <a:r>
              <a:rPr lang="en-US" sz="1200" dirty="0"/>
              <a:t>.[</a:t>
            </a:r>
            <a:r>
              <a:rPr lang="cs-CZ" sz="1200" dirty="0"/>
              <a:t>cit. </a:t>
            </a:r>
            <a:r>
              <a:rPr lang="en-US" sz="1200" dirty="0"/>
              <a:t>20</a:t>
            </a:r>
            <a:r>
              <a:rPr lang="cs-CZ" sz="1200" dirty="0"/>
              <a:t>11-09-01</a:t>
            </a:r>
            <a:r>
              <a:rPr lang="en-US" sz="1200" dirty="0"/>
              <a:t>].</a:t>
            </a:r>
            <a:r>
              <a:rPr lang="cs-CZ" sz="1200" dirty="0"/>
              <a:t> Dostupné na WWW: </a:t>
            </a:r>
            <a:r>
              <a:rPr lang="en-US" sz="1200" dirty="0"/>
              <a:t>&lt; </a:t>
            </a:r>
            <a:r>
              <a:rPr lang="cs-CZ" sz="1200" dirty="0">
                <a:hlinkClick r:id="rId16"/>
              </a:rPr>
              <a:t>http://</a:t>
            </a:r>
            <a:r>
              <a:rPr lang="cs-CZ" sz="1200" dirty="0" smtClean="0">
                <a:hlinkClick r:id="rId16"/>
              </a:rPr>
              <a:t>cs.wikipedia.org/wiki/Soubor:Panama_Canal_Gatun_Locks.jpg</a:t>
            </a:r>
            <a:r>
              <a:rPr lang="cs-CZ" sz="1200" dirty="0" smtClean="0"/>
              <a:t> </a:t>
            </a:r>
            <a:r>
              <a:rPr lang="en-US" sz="1200" dirty="0" smtClean="0"/>
              <a:t>&gt;.</a:t>
            </a:r>
            <a:endParaRPr lang="cs-CZ" sz="1200" dirty="0"/>
          </a:p>
          <a:p>
            <a:r>
              <a:rPr lang="cs-CZ" sz="1200" dirty="0"/>
              <a:t>obr. </a:t>
            </a:r>
            <a:r>
              <a:rPr lang="cs-CZ" sz="1200" dirty="0" smtClean="0"/>
              <a:t>12: </a:t>
            </a:r>
            <a:r>
              <a:rPr lang="cs-CZ" sz="1200" dirty="0"/>
              <a:t>autor neuveden, </a:t>
            </a:r>
            <a:r>
              <a:rPr lang="en-US" sz="1200" dirty="0"/>
              <a:t>[</a:t>
            </a:r>
            <a:r>
              <a:rPr lang="cs-CZ" sz="1200" dirty="0"/>
              <a:t>cit. </a:t>
            </a:r>
            <a:r>
              <a:rPr lang="en-US" sz="1200" dirty="0"/>
              <a:t>20</a:t>
            </a:r>
            <a:r>
              <a:rPr lang="cs-CZ" sz="1200" dirty="0"/>
              <a:t>11-09-01</a:t>
            </a:r>
            <a:r>
              <a:rPr lang="en-US" sz="1200" dirty="0"/>
              <a:t>].</a:t>
            </a:r>
            <a:r>
              <a:rPr lang="cs-CZ" sz="1200" dirty="0"/>
              <a:t> Dostupné na WWW: </a:t>
            </a:r>
            <a:r>
              <a:rPr lang="en-US" sz="1200" dirty="0"/>
              <a:t>&lt;</a:t>
            </a:r>
            <a:r>
              <a:rPr lang="cs-CZ" sz="1200" dirty="0"/>
              <a:t> </a:t>
            </a:r>
            <a:r>
              <a:rPr lang="cs-CZ" sz="1200" dirty="0">
                <a:hlinkClick r:id="rId17"/>
              </a:rPr>
              <a:t>http://www.quido.cz/stavby/panama.html</a:t>
            </a:r>
            <a:r>
              <a:rPr lang="cs-CZ" sz="1200" dirty="0"/>
              <a:t> </a:t>
            </a:r>
            <a:r>
              <a:rPr lang="en-US" sz="1200" dirty="0"/>
              <a:t>&gt;.</a:t>
            </a:r>
            <a:endParaRPr lang="cs-CZ" sz="1200" dirty="0"/>
          </a:p>
          <a:p>
            <a:endParaRPr lang="cs-CZ" sz="1200" dirty="0"/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xmlns="" val="265911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Přehled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540</TotalTime>
  <Words>928</Words>
  <Application>Microsoft Office PowerPoint</Application>
  <PresentationFormat>Předvádění na obrazovce (4:3)</PresentationFormat>
  <Paragraphs>104</Paragraphs>
  <Slides>8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Bohatý</vt:lpstr>
      <vt:lpstr>  Amerika Vodstvo</vt:lpstr>
      <vt:lpstr>Řeky</vt:lpstr>
      <vt:lpstr>Řeky</vt:lpstr>
      <vt:lpstr>Řeky obrázky</vt:lpstr>
      <vt:lpstr>Jezera</vt:lpstr>
      <vt:lpstr>Jezero Titicaca</vt:lpstr>
      <vt:lpstr>Panamský průplav</vt:lpstr>
      <vt:lpstr>Snímek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Amerika</dc:title>
  <dc:creator>Z</dc:creator>
  <cp:lastModifiedBy>Pavel Vlček</cp:lastModifiedBy>
  <cp:revision>34</cp:revision>
  <dcterms:created xsi:type="dcterms:W3CDTF">2011-09-01T15:09:11Z</dcterms:created>
  <dcterms:modified xsi:type="dcterms:W3CDTF">2012-09-30T07:48:59Z</dcterms:modified>
</cp:coreProperties>
</file>