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1920F-1743-4C4C-B430-A3871F93881D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F9B52-2179-4B80-B597-6E9FEE165C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1673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http://commons.wikimedia.org/wiki/File:Sea_ice_terrain.jpg?uselang=cs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F9B52-2179-4B80-B597-6E9FEE165CB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2968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http://cs.wikipedia.org/wiki/Soubor:Farming_near_Klingerstown,_Pennsylvania.jpg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F9B52-2179-4B80-B597-6E9FEE165CB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6778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http://commons.wikimedia.org/wiki/File:LandsEnd_664.JPG?uselang=cs</a:t>
            </a:r>
          </a:p>
          <a:p>
            <a:r>
              <a:rPr lang="cs-CZ" dirty="0" smtClean="0"/>
              <a:t>http://commons.wikimedia.org/wiki/File:Golden_Gate_Bridge,_SF.jpg?uselang=cs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F9B52-2179-4B80-B597-6E9FEE165CB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0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http://commons.wikimedia.org/wiki/File:The_Jungle_Ultra_Long_Stage.jpg?uselang=cs</a:t>
            </a:r>
          </a:p>
          <a:p>
            <a:r>
              <a:rPr lang="cs-CZ" dirty="0" smtClean="0"/>
              <a:t>http://cs.wikipedia.org/wiki/Soubor:River_in_the_Amazon_rainforest.jpg</a:t>
            </a:r>
          </a:p>
          <a:p>
            <a:r>
              <a:rPr lang="cs-CZ" dirty="0" smtClean="0"/>
              <a:t>http://cs.wikipedia.org/wiki/Tropick%C3%BD_podnebn%C3%BD_p%C3%A1s</a:t>
            </a:r>
          </a:p>
          <a:p>
            <a:r>
              <a:rPr lang="cs-CZ" dirty="0" smtClean="0"/>
              <a:t>http://cs.wikipedia.org/wiki/Soubor:Jaguar_sitting.jpg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F9B52-2179-4B80-B597-6E9FEE165CB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79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80C72C-0339-4842-923D-247D08E5C47A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A4D61A-D806-42B6-B71A-1D272D2879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C72C-0339-4842-923D-247D08E5C47A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D61A-D806-42B6-B71A-1D272D2879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C72C-0339-4842-923D-247D08E5C47A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A4D61A-D806-42B6-B71A-1D272D2879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C72C-0339-4842-923D-247D08E5C47A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D61A-D806-42B6-B71A-1D272D2879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80C72C-0339-4842-923D-247D08E5C47A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A4D61A-D806-42B6-B71A-1D272D2879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C72C-0339-4842-923D-247D08E5C47A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D61A-D806-42B6-B71A-1D272D2879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C72C-0339-4842-923D-247D08E5C47A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D61A-D806-42B6-B71A-1D272D2879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C72C-0339-4842-923D-247D08E5C47A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D61A-D806-42B6-B71A-1D272D2879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C72C-0339-4842-923D-247D08E5C47A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D61A-D806-42B6-B71A-1D272D2879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C72C-0339-4842-923D-247D08E5C47A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A4D61A-D806-42B6-B71A-1D272D2879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C72C-0339-4842-923D-247D08E5C47A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4D61A-D806-42B6-B71A-1D272D2879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680C72C-0339-4842-923D-247D08E5C47A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FA4D61A-D806-42B6-B71A-1D272D2879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Los_Angeles" TargetMode="External"/><Relationship Id="rId3" Type="http://schemas.openxmlformats.org/officeDocument/2006/relationships/image" Target="../media/image10.gif"/><Relationship Id="rId7" Type="http://schemas.openxmlformats.org/officeDocument/2006/relationships/hyperlink" Target="http://cs.wikipedia.org/wiki/Kaliforni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s.wikipedia.org/wiki/San_Francisco" TargetMode="External"/><Relationship Id="rId5" Type="http://schemas.openxmlformats.org/officeDocument/2006/relationships/hyperlink" Target="http://cs.wikipedia.org/wiki/Louisiana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cs.wikipedia.org/wiki/New_Orleans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Golden_Gate_Bridge,_SF.jpg?uselang=cs" TargetMode="External"/><Relationship Id="rId13" Type="http://schemas.openxmlformats.org/officeDocument/2006/relationships/hyperlink" Target="http://cs.wikipedia.org/wiki/Soubor:Forest_on_Barro_Colorado.png" TargetMode="External"/><Relationship Id="rId3" Type="http://schemas.openxmlformats.org/officeDocument/2006/relationships/hyperlink" Target="http://commons.wikimedia.org/wiki/File:Sea_ice_terrain.jpg?uselang=cs" TargetMode="External"/><Relationship Id="rId7" Type="http://schemas.openxmlformats.org/officeDocument/2006/relationships/hyperlink" Target="http://commons.wikimedia.org/wiki/User:Bgag" TargetMode="External"/><Relationship Id="rId12" Type="http://schemas.openxmlformats.org/officeDocument/2006/relationships/hyperlink" Target="http://cs.wikipedia.org/wiki/Soubor:River_in_the_Amazon_rainforest.jpg" TargetMode="External"/><Relationship Id="rId2" Type="http://schemas.openxmlformats.org/officeDocument/2006/relationships/hyperlink" Target="http://obrazky.superia.cz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commons.wikimedia.org/wiki/File:LandsEnd_664.JPG?uselang=cs" TargetMode="External"/><Relationship Id="rId11" Type="http://schemas.openxmlformats.org/officeDocument/2006/relationships/hyperlink" Target="http://www.sxc.hu/profile/cesarpb" TargetMode="External"/><Relationship Id="rId5" Type="http://schemas.openxmlformats.org/officeDocument/2006/relationships/hyperlink" Target="http://commons.wikimedia.org/wiki/User:DaNASCAT" TargetMode="External"/><Relationship Id="rId15" Type="http://schemas.openxmlformats.org/officeDocument/2006/relationships/hyperlink" Target="http://cs.wikipedia.org/wiki/Soubor:Jaguar_sitting.jpg" TargetMode="External"/><Relationship Id="rId10" Type="http://schemas.openxmlformats.org/officeDocument/2006/relationships/hyperlink" Target="http://commons.wikimedia.org/wiki/File:The_Jungle_Ultra_Long_Stage.jpg?uselang=cs" TargetMode="External"/><Relationship Id="rId4" Type="http://schemas.openxmlformats.org/officeDocument/2006/relationships/hyperlink" Target="http://cs.wikipedia.org/wiki/Soubor:Farming_near_Klingerstown,_Pennsylvania.jpg" TargetMode="External"/><Relationship Id="rId9" Type="http://schemas.openxmlformats.org/officeDocument/2006/relationships/hyperlink" Target="http://commons.wikimedia.org/w/index.php?title=User:Worldwide_Happy_Media&amp;action=edit&amp;redlink=1" TargetMode="External"/><Relationship Id="rId14" Type="http://schemas.openxmlformats.org/officeDocument/2006/relationships/hyperlink" Target="http://en.wikipedia.org/wiki/User:Cburnet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0843" y="1844824"/>
            <a:ext cx="6324600" cy="2672184"/>
          </a:xfrm>
        </p:spPr>
        <p:txBody>
          <a:bodyPr/>
          <a:lstStyle/>
          <a:p>
            <a:pPr>
              <a:defRPr/>
            </a:pPr>
            <a:r>
              <a:rPr lang="cs-CZ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cs-CZ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 podnebí</a:t>
            </a:r>
            <a:endParaRPr lang="cs-CZ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3516" y="281027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Michal\Local Settings\Temporary Internet Files\Content.IE5\8XIZGXUR\MC9004404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8823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ichal\Local Settings\Temporary Internet Files\Content.IE5\4LEFS9YN\MC9003503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8435" y="1772816"/>
            <a:ext cx="1811338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Michal\Local Settings\Temporary Internet Files\Content.IE5\8XIZGXUR\MC90043259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3731" y="3212679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Michal\Local Settings\Temporary Internet Files\Content.IE5\4LEFS9YN\MC90002286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838" y="4986897"/>
            <a:ext cx="1306586" cy="145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85720" y="5500702"/>
            <a:ext cx="8572560" cy="1200196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Romana Zabořilová</a:t>
            </a:r>
          </a:p>
          <a:p>
            <a:pPr algn="ctr"/>
            <a:r>
              <a:rPr lang="cs-CZ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ZŠ Jenišovice</a:t>
            </a:r>
          </a:p>
          <a:p>
            <a:pPr algn="ctr"/>
            <a:r>
              <a:rPr lang="cs-CZ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VY_32_INOVACE_025</a:t>
            </a:r>
            <a:endParaRPr lang="cs-CZ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558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7200" b="1" dirty="0" smtClean="0">
                <a:solidFill>
                  <a:srgbClr val="FF0000"/>
                </a:solidFill>
              </a:rPr>
              <a:t>Amerika</a:t>
            </a:r>
            <a:endParaRPr lang="cs-CZ" sz="7200" b="1" dirty="0">
              <a:solidFill>
                <a:srgbClr val="FF0000"/>
              </a:solidFill>
            </a:endParaRPr>
          </a:p>
        </p:txBody>
      </p:sp>
      <p:sp>
        <p:nvSpPr>
          <p:cNvPr id="4" name="Podnadp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zasahuje do všech podnebných pásů </a:t>
            </a:r>
            <a:endParaRPr lang="cs-CZ" sz="15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podnebí určuje zeměpisná šířka a vzdálenost od oceánu a nadmořská výška</a:t>
            </a: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polární a subpolární </a:t>
            </a:r>
            <a:r>
              <a:rPr lang="cs-CZ" dirty="0"/>
              <a:t>- na severu</a:t>
            </a: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mírný pás </a:t>
            </a:r>
            <a:r>
              <a:rPr lang="cs-CZ" dirty="0"/>
              <a:t>	</a:t>
            </a:r>
            <a:r>
              <a:rPr lang="cs-CZ" dirty="0" smtClean="0"/>
              <a:t>přímořské </a:t>
            </a:r>
            <a:r>
              <a:rPr lang="cs-CZ" dirty="0"/>
              <a:t>– vliv Tichého </a:t>
            </a:r>
            <a:r>
              <a:rPr lang="cs-CZ" dirty="0" smtClean="0"/>
              <a:t>o. i Atlantického o.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		kontinentální </a:t>
            </a:r>
            <a:r>
              <a:rPr lang="cs-CZ" dirty="0" smtClean="0"/>
              <a:t>– suché</a:t>
            </a:r>
          </a:p>
          <a:p>
            <a:pPr marL="0" indent="0">
              <a:buNone/>
              <a:defRPr/>
            </a:pPr>
            <a:r>
              <a:rPr lang="cs-CZ" dirty="0" smtClean="0"/>
              <a:t>		J Amerika na J – drsnější než u nás)</a:t>
            </a:r>
            <a:endParaRPr lang="cs-CZ" dirty="0"/>
          </a:p>
          <a:p>
            <a:pPr marL="0" indent="0"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subtropický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–výrazně  suché (Kordillery brání vlhkým Z větrům)</a:t>
            </a:r>
          </a:p>
          <a:p>
            <a:pPr marL="0" indent="0"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	na S i J kontinentu ( na J – chladnější)</a:t>
            </a:r>
          </a:p>
          <a:p>
            <a:pPr marL="0" indent="0"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tropický</a:t>
            </a:r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–středně </a:t>
            </a:r>
            <a:r>
              <a:rPr lang="cs-CZ" dirty="0"/>
              <a:t>vlhké až </a:t>
            </a:r>
            <a:r>
              <a:rPr lang="cs-CZ" dirty="0" smtClean="0"/>
              <a:t>vlhké – díky pasátům </a:t>
            </a:r>
          </a:p>
          <a:p>
            <a:pPr marL="0" indent="0">
              <a:buNone/>
              <a:defRPr/>
            </a:pPr>
            <a:r>
              <a:rPr lang="cs-CZ" dirty="0"/>
              <a:t>	</a:t>
            </a:r>
            <a:r>
              <a:rPr lang="cs-CZ" dirty="0" smtClean="0"/>
              <a:t>Tropické vlhké = rovníkové = Amazonský tropický deštný 	prales</a:t>
            </a:r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7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108520" y="188640"/>
            <a:ext cx="7272808" cy="1152128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FF0000"/>
                </a:solidFill>
              </a:rPr>
              <a:t>Polární a subpolární</a:t>
            </a:r>
            <a:endParaRPr lang="cs-CZ" sz="4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445" y="2939209"/>
            <a:ext cx="4874814" cy="329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9552" y="6237312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Ledové hřebeny v Beaufortově moři u severních břehů Aljašky</a:t>
            </a:r>
            <a:endParaRPr lang="en-US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02445" y="1340768"/>
            <a:ext cx="56417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cs-CZ" sz="2000" dirty="0" smtClean="0"/>
              <a:t>drsné podnebí nejsevernější části Ameriky v některých částech zasahuje až k 50°s.š.</a:t>
            </a:r>
          </a:p>
          <a:p>
            <a:pPr marL="285750" indent="-285750">
              <a:buBlip>
                <a:blip r:embed="rId4"/>
              </a:buBlip>
            </a:pPr>
            <a:r>
              <a:rPr lang="cs-CZ" sz="2000" dirty="0"/>
              <a:t>nejjižnější části Patagonie </a:t>
            </a:r>
            <a:r>
              <a:rPr lang="cs-CZ" sz="2000" dirty="0" smtClean="0"/>
              <a:t>(jih Jižní Ameriky) a </a:t>
            </a:r>
            <a:r>
              <a:rPr lang="cs-CZ" sz="2000" dirty="0"/>
              <a:t>Ohňová země jsou </a:t>
            </a:r>
            <a:r>
              <a:rPr lang="cs-CZ" sz="2000" dirty="0" smtClean="0"/>
              <a:t>v </a:t>
            </a:r>
            <a:r>
              <a:rPr lang="cs-CZ" sz="2000" dirty="0"/>
              <a:t>pásmu </a:t>
            </a:r>
            <a:r>
              <a:rPr lang="cs-CZ" sz="2000" dirty="0" smtClean="0"/>
              <a:t>subarktickém (dle wikipedie)</a:t>
            </a: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012160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507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6324600" cy="720080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FF0000"/>
                </a:solidFill>
              </a:rPr>
              <a:t>Mírný pás</a:t>
            </a:r>
            <a:endParaRPr lang="cs-CZ" sz="4400" b="1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cs-CZ" dirty="0" smtClean="0"/>
              <a:t>V tomto pásu leží největší </a:t>
            </a:r>
            <a:r>
              <a:rPr lang="cs-CZ" dirty="0"/>
              <a:t>část Severní Ameriky </a:t>
            </a:r>
            <a:endParaRPr lang="cs-CZ" dirty="0" smtClean="0"/>
          </a:p>
          <a:p>
            <a:pPr marL="285750" indent="-285750">
              <a:buBlip>
                <a:blip r:embed="rId3"/>
              </a:buBlip>
            </a:pPr>
            <a:r>
              <a:rPr lang="cs-CZ" dirty="0" smtClean="0"/>
              <a:t>je chladnější </a:t>
            </a:r>
            <a:r>
              <a:rPr lang="cs-CZ" dirty="0"/>
              <a:t>a vlhčí než v Evropě. Způsobuje to studený Labradorský proud, který omývá severovýchodní a východní </a:t>
            </a:r>
            <a:r>
              <a:rPr lang="cs-CZ" dirty="0" smtClean="0"/>
              <a:t>pobřeží a proniká díky povrchu až hluboko do vnitrozemí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836" y="2753193"/>
            <a:ext cx="4746104" cy="31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7584" y="6057531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Typická krajina v oblasti od Velkých Jezer po Severovýchod Spojených států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12160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905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6324600" cy="1008112"/>
          </a:xfrm>
        </p:spPr>
        <p:txBody>
          <a:bodyPr/>
          <a:lstStyle/>
          <a:p>
            <a:pPr algn="ctr"/>
            <a:r>
              <a:rPr lang="cs-CZ" sz="4400" b="1" dirty="0" err="1" smtClean="0">
                <a:solidFill>
                  <a:srgbClr val="FF0000"/>
                </a:solidFill>
              </a:rPr>
              <a:t>subTropický</a:t>
            </a:r>
            <a:r>
              <a:rPr lang="cs-CZ" sz="4400" b="1" dirty="0" smtClean="0">
                <a:solidFill>
                  <a:srgbClr val="FF0000"/>
                </a:solidFill>
              </a:rPr>
              <a:t> pás</a:t>
            </a:r>
            <a:endParaRPr lang="cs-CZ" sz="4400" b="1" dirty="0">
              <a:solidFill>
                <a:srgbClr val="FF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99592" y="1484784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cs-CZ" dirty="0"/>
              <a:t>Jižní část USA leží v </a:t>
            </a:r>
            <a:r>
              <a:rPr lang="cs-CZ" dirty="0" smtClean="0"/>
              <a:t>příjemném </a:t>
            </a:r>
            <a:r>
              <a:rPr lang="cs-CZ" dirty="0"/>
              <a:t>subtropickém podnebném </a:t>
            </a:r>
            <a:r>
              <a:rPr lang="cs-CZ" dirty="0" smtClean="0"/>
              <a:t>pásu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 smtClean="0"/>
              <a:t>V jižní Americe mezi obratníkem Raka a 40° </a:t>
            </a:r>
            <a:r>
              <a:rPr lang="cs-CZ" dirty="0" err="1" smtClean="0"/>
              <a:t>j.š</a:t>
            </a:r>
            <a:r>
              <a:rPr lang="cs-CZ" dirty="0" smtClean="0"/>
              <a:t>.</a:t>
            </a:r>
            <a:endParaRPr lang="cs-CZ" dirty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Velký rozdíl je mezi vlhkým pobřežím Atlantského a suchým pobřežím Tichého oceánu.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342900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 tooltip="New Orleans"/>
              </a:rPr>
              <a:t>New Orleans</a:t>
            </a:r>
            <a:r>
              <a:rPr lang="cs-CZ" dirty="0"/>
              <a:t>, </a:t>
            </a:r>
            <a:r>
              <a:rPr lang="cs-CZ" dirty="0" smtClean="0">
                <a:hlinkClick r:id="rId5" tooltip="Louisiana"/>
              </a:rPr>
              <a:t>Louisiana</a:t>
            </a:r>
            <a:endParaRPr lang="cs-CZ" dirty="0" smtClean="0"/>
          </a:p>
          <a:p>
            <a:r>
              <a:rPr lang="cs-CZ" dirty="0">
                <a:hlinkClick r:id="rId6" tooltip="San Francisco"/>
              </a:rPr>
              <a:t>San Francisco</a:t>
            </a:r>
            <a:r>
              <a:rPr lang="cs-CZ" dirty="0"/>
              <a:t>, </a:t>
            </a:r>
            <a:r>
              <a:rPr lang="cs-CZ" dirty="0" smtClean="0">
                <a:hlinkClick r:id="rId7" tooltip="Kalifornie"/>
              </a:rPr>
              <a:t>Kalifornie</a:t>
            </a:r>
            <a:endParaRPr lang="cs-CZ" dirty="0" smtClean="0"/>
          </a:p>
          <a:p>
            <a:r>
              <a:rPr lang="cs-CZ" dirty="0">
                <a:hlinkClick r:id="rId8" tooltip="Los Angeles"/>
              </a:rPr>
              <a:t>Los Angeles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946617" cy="14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29200"/>
            <a:ext cx="4741341" cy="141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740352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88024" y="47251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525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6324600" cy="1152128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FF0000"/>
                </a:solidFill>
              </a:rPr>
              <a:t>Tropický pás</a:t>
            </a:r>
            <a:endParaRPr lang="cs-CZ" sz="4400" b="1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412775"/>
            <a:ext cx="6035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cs-CZ" dirty="0"/>
              <a:t>Nejjižnější oblasti zasahují nepatrně do pásma tropického</a:t>
            </a:r>
            <a:r>
              <a:rPr lang="cs-CZ" dirty="0" smtClean="0"/>
              <a:t>. (Florida)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 smtClean="0"/>
              <a:t>V </a:t>
            </a:r>
            <a:r>
              <a:rPr lang="cs-CZ" dirty="0"/>
              <a:t>tropickém pásmu leží celá Střední Amerika a značná část Ameriky </a:t>
            </a:r>
            <a:r>
              <a:rPr lang="cs-CZ" dirty="0" smtClean="0"/>
              <a:t>Jižní - Amazonský </a:t>
            </a:r>
            <a:r>
              <a:rPr lang="cs-CZ" dirty="0"/>
              <a:t>tropický deštný prales </a:t>
            </a:r>
            <a:endParaRPr lang="cs-CZ" dirty="0" smtClean="0"/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Území stále vlhkých tropů kolem rovníku je pokryto tropickými deštnými </a:t>
            </a:r>
            <a:r>
              <a:rPr lang="cs-CZ" dirty="0" smtClean="0"/>
              <a:t>lesy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Ve střídavě vlhkých tropech převládají savany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3654217"/>
            <a:ext cx="2961569" cy="222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65966"/>
            <a:ext cx="2945904" cy="220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8197"/>
            <a:ext cx="184923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626" y="3127033"/>
            <a:ext cx="1830712" cy="274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88287" y="587539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5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92824" y="58763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6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584848" y="242843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7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84848" y="606100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8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6840760" cy="6525344"/>
          </a:xfrm>
        </p:spPr>
        <p:txBody>
          <a:bodyPr>
            <a:normAutofit lnSpcReduction="10000"/>
          </a:bodyPr>
          <a:lstStyle/>
          <a:p>
            <a:pPr marL="0" indent="0" algn="l" eaLnBrk="1" hangingPunct="1">
              <a:buFont typeface="Arial" charset="0"/>
              <a:buNone/>
              <a:defRPr/>
            </a:pPr>
            <a:r>
              <a:rPr lang="cs-CZ" sz="12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Zdroje:</a:t>
            </a:r>
          </a:p>
          <a:p>
            <a:pPr marL="0" indent="0" algn="l" eaLnBrk="1" hangingPunct="1">
              <a:buFont typeface="Arial" charset="0"/>
              <a:buNone/>
              <a:defRPr/>
            </a:pPr>
            <a:r>
              <a:rPr lang="cs-CZ" sz="1200" dirty="0" smtClean="0">
                <a:solidFill>
                  <a:schemeClr val="bg1"/>
                </a:solidFill>
              </a:rPr>
              <a:t>Obrázky, kliparty </a:t>
            </a:r>
            <a:r>
              <a:rPr lang="en-US" sz="1200" dirty="0" smtClean="0">
                <a:solidFill>
                  <a:schemeClr val="bg1"/>
                </a:solidFill>
              </a:rPr>
              <a:t>[</a:t>
            </a:r>
            <a:r>
              <a:rPr lang="cs-CZ" sz="1200" dirty="0" smtClean="0">
                <a:solidFill>
                  <a:schemeClr val="bg1"/>
                </a:solidFill>
              </a:rPr>
              <a:t>online</a:t>
            </a:r>
            <a:r>
              <a:rPr lang="en-US" sz="1200" dirty="0" smtClean="0">
                <a:solidFill>
                  <a:schemeClr val="bg1"/>
                </a:solidFill>
              </a:rPr>
              <a:t>]</a:t>
            </a:r>
            <a:r>
              <a:rPr lang="cs-CZ" sz="1200" dirty="0" smtClean="0">
                <a:solidFill>
                  <a:schemeClr val="bg1"/>
                </a:solidFill>
              </a:rPr>
              <a:t>.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cs-CZ" sz="1200" dirty="0" smtClean="0">
                <a:solidFill>
                  <a:schemeClr val="bg1"/>
                </a:solidFill>
              </a:rPr>
              <a:t> C 2010</a:t>
            </a:r>
            <a:r>
              <a:rPr lang="en-US" sz="1200" dirty="0" smtClean="0">
                <a:solidFill>
                  <a:schemeClr val="bg1"/>
                </a:solidFill>
              </a:rPr>
              <a:t> [</a:t>
            </a:r>
            <a:r>
              <a:rPr lang="cs-CZ" sz="1200" dirty="0" smtClean="0">
                <a:solidFill>
                  <a:schemeClr val="bg1"/>
                </a:solidFill>
              </a:rPr>
              <a:t>cit. 2011-10-15</a:t>
            </a:r>
            <a:r>
              <a:rPr lang="en-US" sz="1200" dirty="0" smtClean="0">
                <a:solidFill>
                  <a:schemeClr val="bg1"/>
                </a:solidFill>
              </a:rPr>
              <a:t>]</a:t>
            </a:r>
            <a:r>
              <a:rPr lang="cs-CZ" sz="1200" dirty="0" smtClean="0">
                <a:solidFill>
                  <a:schemeClr val="bg1"/>
                </a:solidFill>
              </a:rPr>
              <a:t>. Dostupné z WWW </a:t>
            </a:r>
            <a:r>
              <a:rPr lang="en-US" sz="1200" dirty="0" smtClean="0">
                <a:solidFill>
                  <a:schemeClr val="bg1"/>
                </a:solidFill>
              </a:rPr>
              <a:t>&lt; </a:t>
            </a:r>
            <a:r>
              <a:rPr lang="en-US" sz="1200" dirty="0" smtClean="0">
                <a:solidFill>
                  <a:schemeClr val="bg1"/>
                </a:solidFill>
                <a:hlinkClick r:id="rId2"/>
              </a:rPr>
              <a:t>http://obrazky.superia.cz/</a:t>
            </a:r>
            <a:r>
              <a:rPr lang="en-US" sz="1200" dirty="0" smtClean="0">
                <a:solidFill>
                  <a:schemeClr val="bg1"/>
                </a:solidFill>
              </a:rPr>
              <a:t>&gt;</a:t>
            </a:r>
            <a:endParaRPr lang="cs-CZ" sz="1200" dirty="0" smtClean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cs-CZ" sz="1600" b="1" u="sng" dirty="0" smtClean="0">
                <a:solidFill>
                  <a:srgbClr val="FF0000"/>
                </a:solidFill>
              </a:rPr>
              <a:t>obr. 1</a:t>
            </a:r>
            <a:r>
              <a:rPr lang="cs-CZ" sz="1200" dirty="0" smtClean="0">
                <a:solidFill>
                  <a:schemeClr val="bg1"/>
                </a:solidFill>
              </a:rPr>
              <a:t>: </a:t>
            </a:r>
            <a:r>
              <a:rPr lang="cs-CZ" sz="1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Rear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Admiral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Harley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D. </a:t>
            </a:r>
            <a:r>
              <a:rPr lang="cs-CZ" sz="1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Nygren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NOAA </a:t>
            </a:r>
            <a:r>
              <a:rPr lang="cs-CZ" sz="12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Corps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(ret</a:t>
            </a:r>
            <a:r>
              <a:rPr lang="cs-CZ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.), </a:t>
            </a:r>
            <a:r>
              <a:rPr lang="en-US" sz="1200" dirty="0">
                <a:solidFill>
                  <a:schemeClr val="bg1"/>
                </a:solidFill>
              </a:rPr>
              <a:t>Ice ridges in the Beaufort Sea off the northern coast of </a:t>
            </a:r>
            <a:r>
              <a:rPr lang="en-US" sz="1200" dirty="0" smtClean="0">
                <a:solidFill>
                  <a:schemeClr val="bg1"/>
                </a:solidFill>
              </a:rPr>
              <a:t>Alaska</a:t>
            </a:r>
            <a:r>
              <a:rPr lang="cs-CZ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[</a:t>
            </a:r>
            <a:r>
              <a:rPr lang="cs-CZ" sz="1200" dirty="0" smtClean="0">
                <a:solidFill>
                  <a:schemeClr val="bg1"/>
                </a:solidFill>
              </a:rPr>
              <a:t>cit. </a:t>
            </a:r>
            <a:r>
              <a:rPr lang="en-US" sz="1200" dirty="0" smtClean="0">
                <a:solidFill>
                  <a:schemeClr val="bg1"/>
                </a:solidFill>
              </a:rPr>
              <a:t>20</a:t>
            </a:r>
            <a:r>
              <a:rPr lang="cs-CZ" sz="1200" dirty="0" smtClean="0">
                <a:solidFill>
                  <a:schemeClr val="bg1"/>
                </a:solidFill>
              </a:rPr>
              <a:t>11-10-15</a:t>
            </a:r>
            <a:r>
              <a:rPr lang="en-US" sz="1200" dirty="0" smtClean="0">
                <a:solidFill>
                  <a:schemeClr val="bg1"/>
                </a:solidFill>
              </a:rPr>
              <a:t>].</a:t>
            </a:r>
            <a:r>
              <a:rPr lang="cs-CZ" sz="1200" dirty="0" smtClean="0">
                <a:solidFill>
                  <a:schemeClr val="bg1"/>
                </a:solidFill>
              </a:rPr>
              <a:t> Dostupné </a:t>
            </a:r>
            <a:r>
              <a:rPr lang="cs-CZ" sz="1200" dirty="0">
                <a:solidFill>
                  <a:schemeClr val="bg1"/>
                </a:solidFill>
              </a:rPr>
              <a:t>z</a:t>
            </a:r>
            <a:r>
              <a:rPr lang="cs-CZ" sz="1200" dirty="0" smtClean="0">
                <a:solidFill>
                  <a:schemeClr val="bg1"/>
                </a:solidFill>
              </a:rPr>
              <a:t> WWW: 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&lt;</a:t>
            </a:r>
            <a:r>
              <a:rPr lang="cs-CZ" sz="1200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http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://</a:t>
            </a:r>
            <a:r>
              <a:rPr lang="cs-CZ" sz="1200" dirty="0" smtClean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commons.wikimedia.org/wiki/File:Sea_ice_terrain.jpg?uselang </a:t>
            </a:r>
            <a:r>
              <a:rPr lang="cs-CZ" sz="1200" dirty="0" err="1" smtClean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cs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&gt;.</a:t>
            </a:r>
            <a:endParaRPr lang="cs-CZ" sz="1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>
              <a:defRPr/>
            </a:pPr>
            <a:r>
              <a:rPr lang="cs-CZ" sz="1600" b="1" u="sng" dirty="0" smtClean="0">
                <a:solidFill>
                  <a:srgbClr val="FF0000"/>
                </a:solidFill>
              </a:rPr>
              <a:t>obr. 2</a:t>
            </a:r>
            <a:r>
              <a:rPr lang="cs-CZ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 </a:t>
            </a:r>
            <a:r>
              <a:rPr lang="cs-CZ" sz="1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Scott</a:t>
            </a:r>
            <a:r>
              <a:rPr lang="cs-CZ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Bauer</a:t>
            </a:r>
            <a:r>
              <a:rPr lang="cs-CZ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[</a:t>
            </a:r>
            <a:r>
              <a:rPr lang="cs-CZ" sz="1200" dirty="0">
                <a:solidFill>
                  <a:schemeClr val="bg1"/>
                </a:solidFill>
              </a:rPr>
              <a:t>cit. </a:t>
            </a:r>
            <a:r>
              <a:rPr lang="en-US" sz="1200" dirty="0">
                <a:solidFill>
                  <a:schemeClr val="bg1"/>
                </a:solidFill>
              </a:rPr>
              <a:t>20</a:t>
            </a:r>
            <a:r>
              <a:rPr lang="cs-CZ" sz="1200" dirty="0" smtClean="0">
                <a:solidFill>
                  <a:schemeClr val="bg1"/>
                </a:solidFill>
              </a:rPr>
              <a:t>11-10-15</a:t>
            </a:r>
            <a:r>
              <a:rPr lang="en-US" sz="1200" dirty="0" smtClean="0">
                <a:solidFill>
                  <a:schemeClr val="bg1"/>
                </a:solidFill>
              </a:rPr>
              <a:t>].</a:t>
            </a:r>
            <a:r>
              <a:rPr lang="cs-CZ" sz="1200" dirty="0" smtClean="0">
                <a:solidFill>
                  <a:schemeClr val="bg1"/>
                </a:solidFill>
              </a:rPr>
              <a:t> </a:t>
            </a:r>
            <a:r>
              <a:rPr lang="cs-CZ" sz="1200" dirty="0">
                <a:solidFill>
                  <a:schemeClr val="bg1"/>
                </a:solidFill>
              </a:rPr>
              <a:t>Dostupné z</a:t>
            </a:r>
            <a:r>
              <a:rPr lang="cs-CZ" sz="1200" dirty="0" smtClean="0">
                <a:solidFill>
                  <a:schemeClr val="bg1"/>
                </a:solidFill>
              </a:rPr>
              <a:t> WWW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&lt;</a:t>
            </a:r>
            <a:r>
              <a:rPr lang="cs-CZ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cs-CZ" sz="1200" dirty="0">
                <a:solidFill>
                  <a:schemeClr val="bg1"/>
                </a:solidFill>
                <a:hlinkClick r:id="rId4"/>
              </a:rPr>
              <a:t>://cs.wikipedia.org/wiki/Soubor:Farming_near_Klingerstown,_</a:t>
            </a:r>
            <a:r>
              <a:rPr lang="cs-CZ" sz="1200" dirty="0" smtClean="0">
                <a:solidFill>
                  <a:schemeClr val="bg1"/>
                </a:solidFill>
                <a:hlinkClick r:id="rId4"/>
              </a:rPr>
              <a:t>Pennsylvania.jpg</a:t>
            </a:r>
            <a:r>
              <a:rPr lang="cs-CZ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&gt;.</a:t>
            </a:r>
            <a:endParaRPr lang="cs-CZ" sz="1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>
              <a:defRPr/>
            </a:pPr>
            <a:r>
              <a:rPr lang="cs-CZ" sz="1600" b="1" u="sng" dirty="0">
                <a:solidFill>
                  <a:srgbClr val="FF0000"/>
                </a:solidFill>
              </a:rPr>
              <a:t>obr. </a:t>
            </a:r>
            <a:r>
              <a:rPr lang="cs-CZ" sz="1600" b="1" u="sng" dirty="0" smtClean="0">
                <a:solidFill>
                  <a:srgbClr val="FF0000"/>
                </a:solidFill>
              </a:rPr>
              <a:t>3</a:t>
            </a:r>
            <a:r>
              <a:rPr lang="cs-CZ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</a:t>
            </a:r>
            <a:r>
              <a:rPr lang="cs-CZ" sz="1200" dirty="0" err="1" smtClean="0">
                <a:hlinkClick r:id="rId5" tooltip="User:DaNASCAT"/>
              </a:rPr>
              <a:t>DaNASCAT</a:t>
            </a:r>
            <a:r>
              <a:rPr lang="cs-CZ" sz="1200" dirty="0" smtClean="0"/>
              <a:t>, </a:t>
            </a:r>
            <a:r>
              <a:rPr lang="en-US" sz="1200" dirty="0">
                <a:solidFill>
                  <a:schemeClr val="bg1"/>
                </a:solidFill>
              </a:rPr>
              <a:t>View of Golden Gate bridge on a foggy day.</a:t>
            </a:r>
            <a:r>
              <a:rPr lang="cs-CZ" sz="1200" dirty="0" smtClean="0">
                <a:solidFill>
                  <a:schemeClr val="bg1"/>
                </a:solidFill>
              </a:rPr>
              <a:t>,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cs-CZ" sz="1200" dirty="0">
                <a:solidFill>
                  <a:schemeClr val="bg1"/>
                </a:solidFill>
              </a:rPr>
              <a:t>cit. </a:t>
            </a:r>
            <a:r>
              <a:rPr lang="en-US" sz="1200" dirty="0">
                <a:solidFill>
                  <a:schemeClr val="bg1"/>
                </a:solidFill>
              </a:rPr>
              <a:t>20</a:t>
            </a:r>
            <a:r>
              <a:rPr lang="cs-CZ" sz="1200" dirty="0">
                <a:solidFill>
                  <a:schemeClr val="bg1"/>
                </a:solidFill>
              </a:rPr>
              <a:t>11-10-15</a:t>
            </a:r>
            <a:r>
              <a:rPr lang="en-US" sz="1200" dirty="0">
                <a:solidFill>
                  <a:schemeClr val="bg1"/>
                </a:solidFill>
              </a:rPr>
              <a:t>].</a:t>
            </a:r>
            <a:r>
              <a:rPr lang="cs-CZ" sz="1200" dirty="0">
                <a:solidFill>
                  <a:schemeClr val="bg1"/>
                </a:solidFill>
              </a:rPr>
              <a:t> Dostupné z WWW</a:t>
            </a:r>
            <a:r>
              <a:rPr lang="en-US" sz="1200" dirty="0">
                <a:solidFill>
                  <a:schemeClr val="bg1"/>
                </a:solidFill>
              </a:rPr>
              <a:t> : </a:t>
            </a: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&lt;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>
                <a:solidFill>
                  <a:schemeClr val="bg1"/>
                </a:solidFill>
                <a:hlinkClick r:id="rId6"/>
              </a:rPr>
              <a:t>http://commons.wikimedia.org/wiki/File:LandsEnd_664.JPG?uselang=cs 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&gt;.</a:t>
            </a:r>
            <a:endParaRPr lang="cs-CZ" sz="1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>
              <a:defRPr/>
            </a:pPr>
            <a:r>
              <a:rPr lang="cs-CZ" sz="1600" b="1" u="sng" dirty="0">
                <a:solidFill>
                  <a:srgbClr val="FF0000"/>
                </a:solidFill>
              </a:rPr>
              <a:t>obr. </a:t>
            </a:r>
            <a:r>
              <a:rPr lang="cs-CZ" sz="1600" b="1" u="sng" dirty="0" smtClean="0">
                <a:solidFill>
                  <a:srgbClr val="FF0000"/>
                </a:solidFill>
              </a:rPr>
              <a:t>4</a:t>
            </a:r>
            <a:r>
              <a:rPr lang="cs-CZ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</a:t>
            </a:r>
            <a:r>
              <a:rPr lang="cs-CZ" sz="1200" dirty="0">
                <a:hlinkClick r:id="rId7" tooltip="User:Bgag"/>
              </a:rPr>
              <a:t>Bernard </a:t>
            </a:r>
            <a:r>
              <a:rPr lang="cs-CZ" sz="1200" dirty="0" err="1" smtClean="0">
                <a:hlinkClick r:id="rId7" tooltip="User:Bgag"/>
              </a:rPr>
              <a:t>Gagnon</a:t>
            </a:r>
            <a:r>
              <a:rPr lang="cs-CZ" sz="1200" dirty="0" smtClean="0"/>
              <a:t>, </a:t>
            </a:r>
            <a:r>
              <a:rPr lang="it-IT" sz="1200" dirty="0">
                <a:solidFill>
                  <a:schemeClr val="bg1"/>
                </a:solidFill>
              </a:rPr>
              <a:t>Golden Gate Bridge, San Francisco, California, USA</a:t>
            </a:r>
            <a:r>
              <a:rPr lang="cs-CZ" sz="1200" dirty="0" smtClean="0"/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[</a:t>
            </a:r>
            <a:r>
              <a:rPr lang="cs-CZ" sz="1200" dirty="0">
                <a:solidFill>
                  <a:schemeClr val="bg1"/>
                </a:solidFill>
              </a:rPr>
              <a:t>cit. </a:t>
            </a:r>
            <a:r>
              <a:rPr lang="en-US" sz="1200" dirty="0">
                <a:solidFill>
                  <a:schemeClr val="bg1"/>
                </a:solidFill>
              </a:rPr>
              <a:t>20</a:t>
            </a:r>
            <a:r>
              <a:rPr lang="cs-CZ" sz="1200" dirty="0">
                <a:solidFill>
                  <a:schemeClr val="bg1"/>
                </a:solidFill>
              </a:rPr>
              <a:t>11-10-15</a:t>
            </a:r>
            <a:r>
              <a:rPr lang="en-US" sz="1200" dirty="0">
                <a:solidFill>
                  <a:schemeClr val="bg1"/>
                </a:solidFill>
              </a:rPr>
              <a:t>].</a:t>
            </a:r>
            <a:r>
              <a:rPr lang="cs-CZ" sz="1200" dirty="0">
                <a:solidFill>
                  <a:schemeClr val="bg1"/>
                </a:solidFill>
              </a:rPr>
              <a:t> Dostupné z WWW</a:t>
            </a:r>
            <a:r>
              <a:rPr lang="en-US" sz="1200" dirty="0">
                <a:solidFill>
                  <a:schemeClr val="bg1"/>
                </a:solidFill>
              </a:rPr>
              <a:t> : </a:t>
            </a: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&lt;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 smtClean="0">
                <a:solidFill>
                  <a:srgbClr val="000000"/>
                </a:solidFill>
                <a:hlinkClick r:id="rId8"/>
              </a:rPr>
              <a:t>http</a:t>
            </a:r>
            <a:r>
              <a:rPr lang="cs-CZ" sz="1200" dirty="0">
                <a:solidFill>
                  <a:srgbClr val="000000"/>
                </a:solidFill>
                <a:hlinkClick r:id="rId8"/>
              </a:rPr>
              <a:t>://commons.wikimedia.org/wiki/File:Golden_Gate_Bridge,_</a:t>
            </a:r>
            <a:r>
              <a:rPr lang="cs-CZ" sz="1200" dirty="0" smtClean="0">
                <a:solidFill>
                  <a:srgbClr val="000000"/>
                </a:solidFill>
                <a:hlinkClick r:id="rId8"/>
              </a:rPr>
              <a:t>SF.jpg?uselang=cs</a:t>
            </a:r>
            <a:endParaRPr lang="cs-CZ" sz="1200" dirty="0" smtClean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cs-CZ" sz="1600" b="1" u="sng" dirty="0">
                <a:solidFill>
                  <a:srgbClr val="FF0000"/>
                </a:solidFill>
              </a:rPr>
              <a:t>obr. </a:t>
            </a:r>
            <a:r>
              <a:rPr lang="cs-CZ" sz="1600" b="1" u="sng" dirty="0" smtClean="0">
                <a:solidFill>
                  <a:srgbClr val="FF0000"/>
                </a:solidFill>
              </a:rPr>
              <a:t>5</a:t>
            </a:r>
            <a:r>
              <a:rPr lang="cs-CZ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</a:t>
            </a:r>
            <a:r>
              <a:rPr lang="cs-CZ" sz="1200" dirty="0" err="1">
                <a:hlinkClick r:id="rId9" tooltip="User:Worldwide Happy Media (stránka neexistuje)"/>
              </a:rPr>
              <a:t>Worldwide</a:t>
            </a:r>
            <a:r>
              <a:rPr lang="cs-CZ" sz="1200" dirty="0">
                <a:hlinkClick r:id="rId9" tooltip="User:Worldwide Happy Media (stránka neexistuje)"/>
              </a:rPr>
              <a:t> Happy </a:t>
            </a:r>
            <a:r>
              <a:rPr lang="cs-CZ" sz="1200" dirty="0" smtClean="0">
                <a:hlinkClick r:id="rId9" tooltip="User:Worldwide Happy Media (stránka neexistuje)"/>
              </a:rPr>
              <a:t>Media</a:t>
            </a:r>
            <a:r>
              <a:rPr lang="cs-CZ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A view of The Jungle Ultra Long Stage - 90km of extreme terrain</a:t>
            </a:r>
            <a:r>
              <a:rPr lang="cs-CZ" sz="1200" dirty="0" smtClean="0">
                <a:solidFill>
                  <a:schemeClr val="bg1"/>
                </a:solidFill>
              </a:rPr>
              <a:t>,</a:t>
            </a:r>
            <a:r>
              <a:rPr lang="en-US" sz="1200" dirty="0" smtClean="0">
                <a:solidFill>
                  <a:schemeClr val="bg1"/>
                </a:solidFill>
              </a:rPr>
              <a:t> [</a:t>
            </a:r>
            <a:r>
              <a:rPr lang="cs-CZ" sz="1200" dirty="0" smtClean="0">
                <a:solidFill>
                  <a:schemeClr val="bg1"/>
                </a:solidFill>
              </a:rPr>
              <a:t>cit</a:t>
            </a:r>
            <a:r>
              <a:rPr lang="cs-CZ" sz="1200" dirty="0">
                <a:solidFill>
                  <a:schemeClr val="bg1"/>
                </a:solidFill>
              </a:rPr>
              <a:t>. </a:t>
            </a:r>
            <a:r>
              <a:rPr lang="en-US" sz="1200" dirty="0">
                <a:solidFill>
                  <a:schemeClr val="bg1"/>
                </a:solidFill>
              </a:rPr>
              <a:t>20</a:t>
            </a:r>
            <a:r>
              <a:rPr lang="cs-CZ" sz="1200" dirty="0">
                <a:solidFill>
                  <a:schemeClr val="bg1"/>
                </a:solidFill>
              </a:rPr>
              <a:t>11-10-15</a:t>
            </a:r>
            <a:r>
              <a:rPr lang="en-US" sz="1200" dirty="0">
                <a:solidFill>
                  <a:schemeClr val="bg1"/>
                </a:solidFill>
              </a:rPr>
              <a:t>].</a:t>
            </a:r>
            <a:r>
              <a:rPr lang="cs-CZ" sz="1200" dirty="0">
                <a:solidFill>
                  <a:schemeClr val="bg1"/>
                </a:solidFill>
              </a:rPr>
              <a:t> Dostupné z WWW</a:t>
            </a:r>
            <a:r>
              <a:rPr lang="en-US" sz="1200" dirty="0">
                <a:solidFill>
                  <a:schemeClr val="bg1"/>
                </a:solidFill>
              </a:rPr>
              <a:t> : </a:t>
            </a: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&lt;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 smtClean="0">
                <a:hlinkClick r:id="rId10"/>
              </a:rPr>
              <a:t>http</a:t>
            </a:r>
            <a:r>
              <a:rPr lang="cs-CZ" sz="1200" dirty="0">
                <a:hlinkClick r:id="rId10"/>
              </a:rPr>
              <a:t>://</a:t>
            </a:r>
            <a:r>
              <a:rPr lang="cs-CZ" sz="1200" dirty="0" smtClean="0">
                <a:hlinkClick r:id="rId10"/>
              </a:rPr>
              <a:t>commons.wikimedia.org/wiki/File:The_Jungle_Ultra_Long_Stage.jpg?uselang=cs</a:t>
            </a:r>
            <a:r>
              <a:rPr lang="cs-CZ" sz="1200" dirty="0" smtClean="0"/>
              <a:t> 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&gt;.</a:t>
            </a:r>
            <a:endParaRPr lang="cs-CZ" sz="1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>
              <a:defRPr/>
            </a:pPr>
            <a:r>
              <a:rPr lang="cs-CZ" sz="1600" b="1" u="sng" dirty="0" smtClean="0">
                <a:solidFill>
                  <a:srgbClr val="FF0000"/>
                </a:solidFill>
              </a:rPr>
              <a:t>obr</a:t>
            </a:r>
            <a:r>
              <a:rPr lang="cs-CZ" sz="1600" b="1" u="sng" dirty="0">
                <a:solidFill>
                  <a:srgbClr val="FF0000"/>
                </a:solidFill>
              </a:rPr>
              <a:t>. </a:t>
            </a:r>
            <a:r>
              <a:rPr lang="cs-CZ" sz="1600" b="1" u="sng" dirty="0" smtClean="0">
                <a:solidFill>
                  <a:srgbClr val="FF0000"/>
                </a:solidFill>
              </a:rPr>
              <a:t>6</a:t>
            </a:r>
            <a:r>
              <a:rPr lang="cs-CZ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</a:t>
            </a:r>
            <a:r>
              <a:rPr lang="cs-CZ" sz="1200" dirty="0" err="1">
                <a:hlinkClick r:id="rId11"/>
              </a:rPr>
              <a:t>Cesar</a:t>
            </a:r>
            <a:r>
              <a:rPr lang="cs-CZ" sz="1200" dirty="0">
                <a:hlinkClick r:id="rId11"/>
              </a:rPr>
              <a:t> </a:t>
            </a:r>
            <a:r>
              <a:rPr lang="cs-CZ" sz="1200" dirty="0" err="1">
                <a:hlinkClick r:id="rId11"/>
              </a:rPr>
              <a:t>Paes</a:t>
            </a:r>
            <a:r>
              <a:rPr lang="cs-CZ" sz="1200" dirty="0">
                <a:hlinkClick r:id="rId11"/>
              </a:rPr>
              <a:t> </a:t>
            </a:r>
            <a:r>
              <a:rPr lang="cs-CZ" sz="1200" dirty="0" err="1" smtClean="0">
                <a:hlinkClick r:id="rId11"/>
              </a:rPr>
              <a:t>Barreto</a:t>
            </a:r>
            <a:r>
              <a:rPr lang="cs-CZ" sz="1200" dirty="0" smtClean="0"/>
              <a:t> </a:t>
            </a:r>
            <a:r>
              <a:rPr lang="en-US" sz="1200" dirty="0">
                <a:solidFill>
                  <a:schemeClr val="bg1"/>
                </a:solidFill>
              </a:rPr>
              <a:t>Mangrove and woodland near the Amazon river - </a:t>
            </a:r>
            <a:r>
              <a:rPr lang="en-US" sz="1200" dirty="0" err="1">
                <a:solidFill>
                  <a:schemeClr val="bg1"/>
                </a:solidFill>
              </a:rPr>
              <a:t>Salinopolis</a:t>
            </a:r>
            <a:r>
              <a:rPr lang="en-US" sz="1200" dirty="0">
                <a:solidFill>
                  <a:schemeClr val="bg1"/>
                </a:solidFill>
              </a:rPr>
              <a:t> - Para </a:t>
            </a:r>
            <a:r>
              <a:rPr lang="en-US" sz="1200" dirty="0" smtClean="0">
                <a:solidFill>
                  <a:schemeClr val="bg1"/>
                </a:solidFill>
              </a:rPr>
              <a:t>– Brazil</a:t>
            </a:r>
            <a:r>
              <a:rPr lang="cs-CZ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cs-CZ" sz="1200" dirty="0">
                <a:solidFill>
                  <a:schemeClr val="bg1"/>
                </a:solidFill>
              </a:rPr>
              <a:t>cit. </a:t>
            </a:r>
            <a:r>
              <a:rPr lang="en-US" sz="1200" dirty="0">
                <a:solidFill>
                  <a:schemeClr val="bg1"/>
                </a:solidFill>
              </a:rPr>
              <a:t>20</a:t>
            </a:r>
            <a:r>
              <a:rPr lang="cs-CZ" sz="1200" dirty="0">
                <a:solidFill>
                  <a:schemeClr val="bg1"/>
                </a:solidFill>
              </a:rPr>
              <a:t>11-10-15</a:t>
            </a:r>
            <a:r>
              <a:rPr lang="en-US" sz="1200" dirty="0">
                <a:solidFill>
                  <a:schemeClr val="bg1"/>
                </a:solidFill>
              </a:rPr>
              <a:t>].</a:t>
            </a:r>
            <a:r>
              <a:rPr lang="cs-CZ" sz="1200" dirty="0">
                <a:solidFill>
                  <a:schemeClr val="bg1"/>
                </a:solidFill>
              </a:rPr>
              <a:t> Dostupné z WWW</a:t>
            </a:r>
            <a:r>
              <a:rPr lang="en-US" sz="1200" dirty="0">
                <a:solidFill>
                  <a:schemeClr val="bg1"/>
                </a:solidFill>
              </a:rPr>
              <a:t> : </a:t>
            </a: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&lt;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>
                <a:solidFill>
                  <a:schemeClr val="bg1"/>
                </a:solidFill>
                <a:hlinkClick r:id="rId12"/>
              </a:rPr>
              <a:t>http://</a:t>
            </a:r>
            <a:r>
              <a:rPr lang="cs-CZ" sz="1200" dirty="0" smtClean="0">
                <a:solidFill>
                  <a:schemeClr val="bg1"/>
                </a:solidFill>
                <a:hlinkClick r:id="rId12"/>
              </a:rPr>
              <a:t>cs.wikipedia.org/wiki/Soubor:River_in_the_Amazon_rainforest.jpg</a:t>
            </a:r>
            <a:r>
              <a:rPr lang="cs-CZ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&gt;.</a:t>
            </a:r>
            <a:endParaRPr lang="cs-CZ" sz="1200" dirty="0">
              <a:solidFill>
                <a:schemeClr val="bg1"/>
              </a:solidFill>
            </a:endParaRPr>
          </a:p>
          <a:p>
            <a:pPr algn="l">
              <a:defRPr/>
            </a:pPr>
            <a:r>
              <a:rPr lang="cs-CZ" sz="1600" b="1" u="sng" dirty="0" smtClean="0">
                <a:solidFill>
                  <a:srgbClr val="FF0000"/>
                </a:solidFill>
              </a:rPr>
              <a:t>obr</a:t>
            </a:r>
            <a:r>
              <a:rPr lang="cs-CZ" sz="1600" b="1" u="sng" dirty="0">
                <a:solidFill>
                  <a:srgbClr val="FF0000"/>
                </a:solidFill>
              </a:rPr>
              <a:t>. </a:t>
            </a:r>
            <a:r>
              <a:rPr lang="cs-CZ" sz="1600" b="1" u="sng" dirty="0" smtClean="0">
                <a:solidFill>
                  <a:srgbClr val="FF0000"/>
                </a:solidFill>
              </a:rPr>
              <a:t>7</a:t>
            </a:r>
            <a:r>
              <a:rPr lang="cs-CZ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bg1"/>
                </a:solidFill>
              </a:rPr>
              <a:t>Photos courtesy of Christian </a:t>
            </a:r>
            <a:r>
              <a:rPr lang="en-US" sz="1200" dirty="0" smtClean="0">
                <a:solidFill>
                  <a:schemeClr val="bg1"/>
                </a:solidFill>
              </a:rPr>
              <a:t>Ziegler</a:t>
            </a:r>
            <a:r>
              <a:rPr lang="cs-CZ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Conservation Efforts Hinge on Understanding the Factors Controlling Biodiversity.</a:t>
            </a:r>
            <a:r>
              <a:rPr lang="cs-CZ" sz="1200" dirty="0" smtClean="0">
                <a:solidFill>
                  <a:schemeClr val="bg1"/>
                </a:solidFill>
              </a:rPr>
              <a:t>,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cs-CZ" sz="1200" dirty="0">
                <a:solidFill>
                  <a:schemeClr val="bg1"/>
                </a:solidFill>
              </a:rPr>
              <a:t>cit. </a:t>
            </a:r>
            <a:r>
              <a:rPr lang="en-US" sz="1200" dirty="0">
                <a:solidFill>
                  <a:schemeClr val="bg1"/>
                </a:solidFill>
              </a:rPr>
              <a:t>20</a:t>
            </a:r>
            <a:r>
              <a:rPr lang="cs-CZ" sz="1200" dirty="0">
                <a:solidFill>
                  <a:schemeClr val="bg1"/>
                </a:solidFill>
              </a:rPr>
              <a:t>11-10-15</a:t>
            </a:r>
            <a:r>
              <a:rPr lang="en-US" sz="1200" dirty="0">
                <a:solidFill>
                  <a:schemeClr val="bg1"/>
                </a:solidFill>
              </a:rPr>
              <a:t>].</a:t>
            </a:r>
            <a:r>
              <a:rPr lang="cs-CZ" sz="1200" dirty="0">
                <a:solidFill>
                  <a:schemeClr val="bg1"/>
                </a:solidFill>
              </a:rPr>
              <a:t> Dostupné z WWW</a:t>
            </a:r>
            <a:r>
              <a:rPr lang="en-US" sz="1200" dirty="0">
                <a:solidFill>
                  <a:schemeClr val="bg1"/>
                </a:solidFill>
              </a:rPr>
              <a:t> : </a:t>
            </a: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&lt;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>
                <a:solidFill>
                  <a:schemeClr val="bg1"/>
                </a:solidFill>
                <a:hlinkClick r:id="rId13"/>
              </a:rPr>
              <a:t>http://</a:t>
            </a:r>
            <a:r>
              <a:rPr lang="cs-CZ" sz="1200" dirty="0" smtClean="0">
                <a:solidFill>
                  <a:schemeClr val="bg1"/>
                </a:solidFill>
                <a:hlinkClick r:id="rId13"/>
              </a:rPr>
              <a:t>cs.wikipedia.org/wiki/Soubor:Forest_on_Barro_Colorado.png</a:t>
            </a:r>
            <a:r>
              <a:rPr lang="cs-CZ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&gt;.</a:t>
            </a:r>
            <a:endParaRPr lang="cs-CZ" sz="1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l">
              <a:defRPr/>
            </a:pPr>
            <a:r>
              <a:rPr lang="cs-CZ" sz="1600" b="1" u="sng" dirty="0" smtClean="0">
                <a:solidFill>
                  <a:srgbClr val="FF0000"/>
                </a:solidFill>
              </a:rPr>
              <a:t>obr</a:t>
            </a:r>
            <a:r>
              <a:rPr lang="cs-CZ" sz="1600" b="1" u="sng" dirty="0">
                <a:solidFill>
                  <a:srgbClr val="FF0000"/>
                </a:solidFill>
              </a:rPr>
              <a:t>. </a:t>
            </a:r>
            <a:r>
              <a:rPr lang="cs-CZ" sz="1600" b="1" u="sng" dirty="0" smtClean="0">
                <a:solidFill>
                  <a:srgbClr val="FF0000"/>
                </a:solidFill>
              </a:rPr>
              <a:t>8</a:t>
            </a:r>
            <a:r>
              <a:rPr lang="cs-CZ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</a:t>
            </a:r>
            <a:r>
              <a:rPr lang="cs-CZ" sz="1200" dirty="0" err="1">
                <a:hlinkClick r:id="rId14" tooltip="en:User:Cburnett"/>
              </a:rPr>
              <a:t>en:User:Cburnett</a:t>
            </a:r>
            <a:r>
              <a:rPr lang="cs-CZ" sz="1200" dirty="0">
                <a:solidFill>
                  <a:schemeClr val="bg1"/>
                </a:solidFill>
              </a:rPr>
              <a:t>, A Jaguar (</a:t>
            </a:r>
            <a:r>
              <a:rPr lang="cs-CZ" sz="1200" i="1" dirty="0" err="1">
                <a:solidFill>
                  <a:schemeClr val="bg1"/>
                </a:solidFill>
              </a:rPr>
              <a:t>Panthera</a:t>
            </a:r>
            <a:r>
              <a:rPr lang="cs-CZ" sz="1200" i="1" dirty="0">
                <a:solidFill>
                  <a:schemeClr val="bg1"/>
                </a:solidFill>
              </a:rPr>
              <a:t> </a:t>
            </a:r>
            <a:r>
              <a:rPr lang="cs-CZ" sz="1200" i="1" dirty="0" err="1">
                <a:solidFill>
                  <a:schemeClr val="bg1"/>
                </a:solidFill>
              </a:rPr>
              <a:t>onca</a:t>
            </a:r>
            <a:r>
              <a:rPr lang="cs-CZ" sz="1200" dirty="0">
                <a:solidFill>
                  <a:schemeClr val="bg1"/>
                </a:solidFill>
              </a:rPr>
              <a:t>) </a:t>
            </a:r>
            <a:r>
              <a:rPr lang="cs-CZ" sz="1200" dirty="0" err="1">
                <a:solidFill>
                  <a:schemeClr val="bg1"/>
                </a:solidFill>
              </a:rPr>
              <a:t>at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the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Milwaukee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County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Zoological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  <a:r>
              <a:rPr lang="cs-CZ" sz="1200" dirty="0" err="1">
                <a:solidFill>
                  <a:schemeClr val="bg1"/>
                </a:solidFill>
              </a:rPr>
              <a:t>Gardens</a:t>
            </a:r>
            <a:r>
              <a:rPr lang="cs-CZ" sz="1200" dirty="0">
                <a:solidFill>
                  <a:schemeClr val="bg1"/>
                </a:solidFill>
              </a:rPr>
              <a:t> in </a:t>
            </a:r>
            <a:r>
              <a:rPr lang="cs-CZ" sz="1200" dirty="0" err="1">
                <a:solidFill>
                  <a:schemeClr val="bg1"/>
                </a:solidFill>
              </a:rPr>
              <a:t>Milwaukee</a:t>
            </a:r>
            <a:r>
              <a:rPr lang="cs-CZ" sz="1200" dirty="0">
                <a:solidFill>
                  <a:schemeClr val="bg1"/>
                </a:solidFill>
              </a:rPr>
              <a:t>, </a:t>
            </a:r>
            <a:r>
              <a:rPr lang="cs-CZ" sz="1200" dirty="0" smtClean="0">
                <a:solidFill>
                  <a:schemeClr val="bg1"/>
                </a:solidFill>
              </a:rPr>
              <a:t>Wisconsin</a:t>
            </a:r>
            <a:r>
              <a:rPr lang="en-US" sz="1200" dirty="0" smtClean="0">
                <a:solidFill>
                  <a:schemeClr val="bg1"/>
                </a:solidFill>
              </a:rPr>
              <a:t>[</a:t>
            </a:r>
            <a:r>
              <a:rPr lang="cs-CZ" sz="1200" dirty="0">
                <a:solidFill>
                  <a:schemeClr val="bg1"/>
                </a:solidFill>
              </a:rPr>
              <a:t>cit. </a:t>
            </a:r>
            <a:r>
              <a:rPr lang="en-US" sz="1200" dirty="0">
                <a:solidFill>
                  <a:schemeClr val="bg1"/>
                </a:solidFill>
              </a:rPr>
              <a:t>20</a:t>
            </a:r>
            <a:r>
              <a:rPr lang="cs-CZ" sz="1200" dirty="0">
                <a:solidFill>
                  <a:schemeClr val="bg1"/>
                </a:solidFill>
              </a:rPr>
              <a:t>11-10-15</a:t>
            </a:r>
            <a:r>
              <a:rPr lang="en-US" sz="1200" dirty="0">
                <a:solidFill>
                  <a:schemeClr val="bg1"/>
                </a:solidFill>
              </a:rPr>
              <a:t>].</a:t>
            </a:r>
            <a:r>
              <a:rPr lang="cs-CZ" sz="1200" dirty="0">
                <a:solidFill>
                  <a:schemeClr val="bg1"/>
                </a:solidFill>
              </a:rPr>
              <a:t> Dostupné z WWW</a:t>
            </a:r>
            <a:r>
              <a:rPr lang="en-US" sz="1200" dirty="0">
                <a:solidFill>
                  <a:schemeClr val="bg1"/>
                </a:solidFill>
              </a:rPr>
              <a:t> : </a:t>
            </a:r>
            <a:r>
              <a:rPr lang="en-US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&lt;</a:t>
            </a:r>
            <a:r>
              <a:rPr lang="cs-CZ" sz="1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200" dirty="0">
                <a:solidFill>
                  <a:schemeClr val="bg1"/>
                </a:solidFill>
                <a:hlinkClick r:id="rId15"/>
              </a:rPr>
              <a:t>http://</a:t>
            </a:r>
            <a:r>
              <a:rPr lang="cs-CZ" sz="1200" dirty="0" smtClean="0">
                <a:solidFill>
                  <a:schemeClr val="bg1"/>
                </a:solidFill>
                <a:hlinkClick r:id="rId15"/>
              </a:rPr>
              <a:t>cs.wikipedia.org/wiki/Soubor:Jaguar_sitting.jpg</a:t>
            </a:r>
            <a:r>
              <a:rPr lang="cs-CZ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&gt;</a:t>
            </a:r>
            <a:r>
              <a:rPr lang="cs-CZ" sz="1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cs-CZ" sz="1200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36134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175</TotalTime>
  <Words>523</Words>
  <Application>Microsoft Office PowerPoint</Application>
  <PresentationFormat>Předvádění na obrazovce (4:3)</PresentationFormat>
  <Paragraphs>65</Paragraphs>
  <Slides>7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Mřížka</vt:lpstr>
      <vt:lpstr>       Amerika podnebí</vt:lpstr>
      <vt:lpstr>Amerika</vt:lpstr>
      <vt:lpstr>Polární a subpolární</vt:lpstr>
      <vt:lpstr>Mírný pás</vt:lpstr>
      <vt:lpstr>subTropický pás</vt:lpstr>
      <vt:lpstr>Tropický pás</vt:lpstr>
      <vt:lpstr>Snímek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 podnebí</dc:title>
  <dc:creator>Z</dc:creator>
  <cp:lastModifiedBy>Pavel Vlček</cp:lastModifiedBy>
  <cp:revision>17</cp:revision>
  <dcterms:created xsi:type="dcterms:W3CDTF">2011-10-14T19:35:48Z</dcterms:created>
  <dcterms:modified xsi:type="dcterms:W3CDTF">2012-09-30T07:59:52Z</dcterms:modified>
</cp:coreProperties>
</file>