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3" r:id="rId10"/>
    <p:sldId id="270" r:id="rId11"/>
    <p:sldId id="271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8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1DF9-1C22-4015-8F3F-E09727F72D57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2CAAA-D88A-416E-959C-86929C38CD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61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Bild:Weltkarte_tropen.pn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s.wikipedia.org/wiki/User:Milhaus" TargetMode="External"/><Relationship Id="rId5" Type="http://schemas.openxmlformats.org/officeDocument/2006/relationships/hyperlink" Target="http://commons.wikimedia.org/wiki/User:Sevela.p" TargetMode="External"/><Relationship Id="rId4" Type="http://schemas.openxmlformats.org/officeDocument/2006/relationships/hyperlink" Target="http://cs.wikipedia.org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Boricuaeddi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Datum 2006-11-05 (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version</a:t>
            </a:r>
            <a:r>
              <a:rPr lang="cs-CZ" dirty="0" smtClean="0"/>
              <a:t>); 2006-11-05 (last </a:t>
            </a:r>
            <a:r>
              <a:rPr lang="cs-CZ" dirty="0" err="1" smtClean="0"/>
              <a:t>version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Zdroj </a:t>
            </a:r>
            <a:r>
              <a:rPr lang="cs-CZ" dirty="0" err="1" smtClean="0"/>
              <a:t>Translated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>
                <a:hlinkClick r:id="rId3" tooltip="de:Bild:Weltkarte tropen.png"/>
              </a:rPr>
              <a:t>de:Bild:Weltkarte</a:t>
            </a:r>
            <a:r>
              <a:rPr lang="cs-CZ" dirty="0" smtClean="0">
                <a:hlinkClick r:id="rId3" tooltip="de:Bild:Weltkarte tropen.png"/>
              </a:rPr>
              <a:t> tropen.png</a:t>
            </a:r>
            <a:endParaRPr lang="cs-CZ" dirty="0" smtClean="0"/>
          </a:p>
          <a:p>
            <a:r>
              <a:rPr lang="cs-CZ" dirty="0" err="1" smtClean="0"/>
              <a:t>Transfered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>
                <a:hlinkClick r:id="rId4"/>
              </a:rPr>
              <a:t>cs.wikipedia</a:t>
            </a:r>
            <a:r>
              <a:rPr lang="cs-CZ" dirty="0" smtClean="0"/>
              <a:t> Transfer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stated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made by </a:t>
            </a:r>
            <a:r>
              <a:rPr lang="cs-CZ" dirty="0" err="1" smtClean="0">
                <a:hlinkClick r:id="rId5" tooltip="User:Sevela.p"/>
              </a:rPr>
              <a:t>User:Sevela.p</a:t>
            </a:r>
            <a:r>
              <a:rPr lang="cs-CZ" dirty="0" smtClean="0"/>
              <a:t>.</a:t>
            </a:r>
          </a:p>
          <a:p>
            <a:r>
              <a:rPr lang="cs-CZ" dirty="0" smtClean="0"/>
              <a:t>Autor </a:t>
            </a:r>
            <a:r>
              <a:rPr lang="cs-CZ" dirty="0" err="1" smtClean="0"/>
              <a:t>Original</a:t>
            </a:r>
            <a:r>
              <a:rPr lang="cs-CZ" dirty="0" smtClean="0"/>
              <a:t> </a:t>
            </a:r>
            <a:r>
              <a:rPr lang="cs-CZ" dirty="0" err="1" smtClean="0"/>
              <a:t>uploader</a:t>
            </a:r>
            <a:r>
              <a:rPr lang="cs-CZ" dirty="0" smtClean="0"/>
              <a:t> and </a:t>
            </a:r>
            <a:r>
              <a:rPr lang="cs-CZ" dirty="0" err="1" smtClean="0"/>
              <a:t>translater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>
                <a:hlinkClick r:id="rId6" tooltip="cs:User:Milhaus"/>
              </a:rPr>
              <a:t>Milhaus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>
                <a:hlinkClick r:id="rId4"/>
              </a:rPr>
              <a:t>cs.wikipedia</a:t>
            </a:r>
            <a:endParaRPr lang="cs-CZ" dirty="0" smtClean="0"/>
          </a:p>
          <a:p>
            <a:r>
              <a:rPr lang="cs-CZ" dirty="0" smtClean="0"/>
              <a:t>http://cs.wikipedia.org/wiki/Soubor:Tropicke_lesy_sveta.png</a:t>
            </a:r>
          </a:p>
          <a:p>
            <a:r>
              <a:rPr lang="en-US" dirty="0" smtClean="0"/>
              <a:t>Datum 24. </a:t>
            </a:r>
            <a:r>
              <a:rPr lang="en-US" dirty="0" err="1" smtClean="0"/>
              <a:t>ledna</a:t>
            </a:r>
            <a:r>
              <a:rPr lang="en-US" dirty="0" smtClean="0"/>
              <a:t> 2007</a:t>
            </a:r>
            <a:r>
              <a:rPr lang="en-US" dirty="0" smtClean="0">
                <a:effectLst/>
              </a:rPr>
              <a:t>(2007-01-24)</a:t>
            </a:r>
            <a:endParaRPr lang="en-US" dirty="0" smtClean="0"/>
          </a:p>
          <a:p>
            <a:r>
              <a:rPr lang="en-US" dirty="0" err="1" smtClean="0"/>
              <a:t>Zdroj</a:t>
            </a:r>
            <a:r>
              <a:rPr lang="en-US" dirty="0" smtClean="0"/>
              <a:t> NASA, plus my additions by myself.</a:t>
            </a:r>
          </a:p>
          <a:p>
            <a:r>
              <a:rPr lang="en-US" dirty="0" err="1" smtClean="0"/>
              <a:t>Autor</a:t>
            </a:r>
            <a:r>
              <a:rPr lang="en-US" dirty="0" smtClean="0"/>
              <a:t> </a:t>
            </a:r>
            <a:r>
              <a:rPr lang="en-US" dirty="0" err="1" smtClean="0"/>
              <a:t>Pfly</a:t>
            </a:r>
            <a:endParaRPr lang="en-US" dirty="0" smtClean="0"/>
          </a:p>
          <a:p>
            <a:r>
              <a:rPr lang="cs-CZ" dirty="0" smtClean="0"/>
              <a:t>http://cs.wikipedia.org/wiki/Soubor:Amazon_rainforest.jpg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http://cs.wikipedia.org/wiki/Soubor:Taiga.png</a:t>
            </a:r>
          </a:p>
          <a:p>
            <a:r>
              <a:rPr lang="cs-CZ" dirty="0" smtClean="0"/>
              <a:t>http://cs.wikipedia.org/wiki/Soubor:Picea_glauca_taiga.jpg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http://cs.wikipedia.org/wiki/Vidloroh_americk%C3%BD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http://commons.wikimedia.org/wiki/File:Aavikko.png?uselang=cs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http://cs.wikipedia.org/wiki/Soubor:Atacama1.jpg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Autor: </a:t>
            </a:r>
            <a:r>
              <a:rPr lang="cs-CZ" dirty="0" err="1" smtClean="0">
                <a:hlinkClick r:id="rId3" tooltip="User:Boricuaeddie"/>
              </a:rPr>
              <a:t>Boricuaeddie</a:t>
            </a:r>
            <a:r>
              <a:rPr lang="cs-CZ" dirty="0" smtClean="0"/>
              <a:t> Datum 3. dubna 2007</a:t>
            </a:r>
            <a:r>
              <a:rPr lang="cs-CZ" dirty="0" smtClean="0">
                <a:effectLst/>
              </a:rPr>
              <a:t>(2007-04-03)</a:t>
            </a:r>
            <a:endParaRPr lang="cs-CZ" dirty="0" smtClean="0"/>
          </a:p>
          <a:p>
            <a:r>
              <a:rPr lang="cs-CZ" dirty="0" smtClean="0"/>
              <a:t>Zdroj Vlastní díl</a:t>
            </a:r>
          </a:p>
          <a:p>
            <a:r>
              <a:rPr lang="cs-CZ" dirty="0" smtClean="0"/>
              <a:t>http://commons.wikimedia.org/wiki/File:Mangroves_in_Puerto_Rico.JPG?uselang=cs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CED8-DEFC-4C9A-81F7-65E5C913DC76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52426" y="457201"/>
            <a:ext cx="7680960" cy="14596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kumimoji="0" lang="en-US" sz="88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z="11000" i="1" u="sng" cap="none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Amerika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C1D-97D1-4DA7-BD89-FD278B702A2C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E65-8864-4C0B-88FA-BB80D382B62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707BA1-0BCF-4596-812F-C4DC83C54B9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1F1D-DD46-4E3A-A5CF-60C2F95E40E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39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305E15-2FAC-45A0-89C6-1ADE4F58C0C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12C3532-DB33-4BFA-B20E-140C914C929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30,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2D90-404B-4EDE-A01B-32BA27E5DD9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42B01B-892B-4129-9BC4-7811801A788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9BD168-6455-4ECD-A8D9-395D9F5A1814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D465B02-3841-4609-B7D8-6F03E4C7A6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avikko.png?uselang=cs" TargetMode="External"/><Relationship Id="rId3" Type="http://schemas.openxmlformats.org/officeDocument/2006/relationships/hyperlink" Target="http://cs.wikipedia.org/wiki/Soubor:Taiga.png" TargetMode="External"/><Relationship Id="rId7" Type="http://schemas.openxmlformats.org/officeDocument/2006/relationships/hyperlink" Target="http://fi.wikipedia.org/wiki/" TargetMode="External"/><Relationship Id="rId2" Type="http://schemas.openxmlformats.org/officeDocument/2006/relationships/hyperlink" Target="http://fi.wikipedia.org/wiki/K%C3%A4ytt%C3%A4j%C3%A4:Vzb83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i.wikipedia.org/wiki/User:Vzb83" TargetMode="External"/><Relationship Id="rId11" Type="http://schemas.openxmlformats.org/officeDocument/2006/relationships/hyperlink" Target="http://cs.wikipedia.org/wiki/Soubor:Amazon_rainforest.jpg" TargetMode="External"/><Relationship Id="rId5" Type="http://schemas.openxmlformats.org/officeDocument/2006/relationships/hyperlink" Target="http://cs.wikipedia.org/wiki/Vidloroh_americk%C3%BD" TargetMode="External"/><Relationship Id="rId10" Type="http://schemas.openxmlformats.org/officeDocument/2006/relationships/hyperlink" Target="http://cs.wikipedia.org/wiki/Soubor:Tropicke_lesy_sveta.png" TargetMode="External"/><Relationship Id="rId4" Type="http://schemas.openxmlformats.org/officeDocument/2006/relationships/hyperlink" Target="http://cs.wikipedia.org/wiki/Soubor:Picea_glauca_taiga.jpg" TargetMode="External"/><Relationship Id="rId9" Type="http://schemas.openxmlformats.org/officeDocument/2006/relationships/hyperlink" Target="http://commons.wikimedia.org/wiki/File:Mangroves_in_Puerto_Rico.JPG?uselang=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wmf"/><Relationship Id="rId5" Type="http://schemas.openxmlformats.org/officeDocument/2006/relationships/image" Target="../media/image2.jpeg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568952" cy="2220278"/>
          </a:xfrm>
        </p:spPr>
        <p:txBody>
          <a:bodyPr>
            <a:noAutofit/>
          </a:bodyPr>
          <a:lstStyle/>
          <a:p>
            <a:pPr algn="ctr"/>
            <a:r>
              <a:rPr lang="cs-CZ" sz="8800" dirty="0" smtClean="0">
                <a:solidFill>
                  <a:srgbClr val="4F08DE"/>
                </a:solidFill>
              </a:rPr>
              <a:t/>
            </a:r>
            <a:br>
              <a:rPr lang="cs-CZ" sz="8800" dirty="0" smtClean="0">
                <a:solidFill>
                  <a:srgbClr val="4F08DE"/>
                </a:solidFill>
              </a:rPr>
            </a:br>
            <a:r>
              <a:rPr lang="cs-CZ" sz="8800" dirty="0">
                <a:solidFill>
                  <a:srgbClr val="4F08DE"/>
                </a:solidFill>
              </a:rPr>
              <a:t/>
            </a:r>
            <a:br>
              <a:rPr lang="cs-CZ" sz="8800" dirty="0">
                <a:solidFill>
                  <a:srgbClr val="4F08DE"/>
                </a:solidFill>
              </a:rPr>
            </a:br>
            <a:r>
              <a:rPr lang="cs-CZ" sz="8000" i="1" u="sng" cap="none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Amerika</a:t>
            </a:r>
            <a:br>
              <a:rPr lang="cs-CZ" sz="8000" i="1" u="sng" cap="none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cs-CZ" sz="8000" i="1" u="sng" dirty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řírodní </a:t>
            </a:r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krajiny</a:t>
            </a:r>
            <a:endParaRPr lang="cs-CZ" sz="8000" i="1" u="sng" cap="none" dirty="0">
              <a:ln w="57150">
                <a:solidFill>
                  <a:schemeClr val="tx1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18" y="783380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Michal\Local Settings\Temporary Internet Files\Content.IE5\8XIZGXUR\MC9001113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429264"/>
            <a:ext cx="1503435" cy="9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Michal\Local Settings\Temporary Internet Files\Content.IE5\SRT7YEBP\MC90022907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5214950"/>
            <a:ext cx="1827212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304800" y="5229200"/>
            <a:ext cx="8534400" cy="1171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2000" dirty="0"/>
              <a:t>Romana Zabořilová</a:t>
            </a:r>
          </a:p>
          <a:p>
            <a:pPr algn="ctr"/>
            <a:r>
              <a:rPr lang="cs-CZ" sz="2000" dirty="0"/>
              <a:t>ZŠ Jenišovice</a:t>
            </a:r>
          </a:p>
          <a:p>
            <a:pPr algn="ctr"/>
            <a:r>
              <a:rPr lang="cs-CZ" sz="2000"/>
              <a:t> </a:t>
            </a:r>
            <a:r>
              <a:rPr lang="cs-CZ" sz="2000" smtClean="0"/>
              <a:t>VY_32_INOVACE_026</a:t>
            </a:r>
            <a:endParaRPr lang="cs-CZ" sz="2000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81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-10074" y="14469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6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Subtrop. a monzunové lesy</a:t>
            </a:r>
            <a:endParaRPr lang="cs-CZ" sz="6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79513" y="2135158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Comic Sans MS" pitchFamily="66" charset="0"/>
              </a:rPr>
              <a:t>Pásmo subtropických lesů</a:t>
            </a:r>
            <a:endParaRPr lang="cs-CZ" dirty="0">
              <a:latin typeface="Comic Sans MS" pitchFamily="66" charset="0"/>
            </a:endParaRPr>
          </a:p>
          <a:p>
            <a:r>
              <a:rPr lang="cs-CZ" dirty="0">
                <a:latin typeface="Comic Sans MS" pitchFamily="66" charset="0"/>
              </a:rPr>
              <a:t>Subtropické klima se začíná uplatňovat na jih od 35° s. š.,</a:t>
            </a:r>
          </a:p>
          <a:p>
            <a:r>
              <a:rPr lang="cs-CZ" b="1" i="1" dirty="0">
                <a:latin typeface="Comic Sans MS" pitchFamily="66" charset="0"/>
              </a:rPr>
              <a:t>Pásmo tropických monzunových </a:t>
            </a:r>
            <a:r>
              <a:rPr lang="cs-CZ" b="1" i="1" dirty="0" smtClean="0">
                <a:latin typeface="Comic Sans MS" pitchFamily="66" charset="0"/>
              </a:rPr>
              <a:t>lesů </a:t>
            </a:r>
            <a:r>
              <a:rPr lang="cs-CZ" dirty="0">
                <a:latin typeface="Comic Sans MS" pitchFamily="66" charset="0"/>
              </a:rPr>
              <a:t>na jihu Floridy a přilehlých </a:t>
            </a:r>
            <a:r>
              <a:rPr lang="cs-CZ" dirty="0" smtClean="0">
                <a:latin typeface="Comic Sans MS" pitchFamily="66" charset="0"/>
              </a:rPr>
              <a:t>ostrovech</a:t>
            </a:r>
          </a:p>
          <a:p>
            <a:r>
              <a:rPr lang="cs-CZ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Fauna </a:t>
            </a:r>
            <a:r>
              <a:rPr lang="cs-CZ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cs-CZ" dirty="0" smtClean="0">
                <a:latin typeface="Comic Sans MS" pitchFamily="66" charset="0"/>
              </a:rPr>
              <a:t> krokodýl </a:t>
            </a:r>
            <a:r>
              <a:rPr lang="cs-CZ" dirty="0">
                <a:latin typeface="Comic Sans MS" pitchFamily="66" charset="0"/>
              </a:rPr>
              <a:t>kubánský a aligátor </a:t>
            </a:r>
            <a:r>
              <a:rPr lang="cs-CZ" dirty="0" smtClean="0">
                <a:latin typeface="Comic Sans MS" pitchFamily="66" charset="0"/>
              </a:rPr>
              <a:t>severoamerický, </a:t>
            </a:r>
            <a:r>
              <a:rPr lang="cs-CZ" dirty="0">
                <a:latin typeface="Comic Sans MS" pitchFamily="66" charset="0"/>
              </a:rPr>
              <a:t>vodní ptáci - pelikáni, terejové, kormoráni, ibisové, plameňáci a volavky</a:t>
            </a:r>
            <a:r>
              <a:rPr lang="cs-CZ" dirty="0" smtClean="0">
                <a:latin typeface="Comic Sans MS" pitchFamily="66" charset="0"/>
              </a:rPr>
              <a:t>.</a:t>
            </a:r>
          </a:p>
          <a:p>
            <a:r>
              <a:rPr lang="cs-CZ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Flora </a:t>
            </a:r>
            <a:r>
              <a:rPr lang="cs-CZ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cs-CZ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dirty="0">
                <a:latin typeface="Comic Sans MS" pitchFamily="66" charset="0"/>
              </a:rPr>
              <a:t>typické porosty -</a:t>
            </a:r>
            <a:r>
              <a:rPr lang="cs-CZ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mangrovníku</a:t>
            </a:r>
            <a:r>
              <a:rPr lang="cs-CZ" dirty="0" smtClean="0">
                <a:latin typeface="Comic Sans MS" pitchFamily="66" charset="0"/>
              </a:rPr>
              <a:t> borovice, </a:t>
            </a:r>
            <a:r>
              <a:rPr lang="cs-CZ" dirty="0">
                <a:latin typeface="Comic Sans MS" pitchFamily="66" charset="0"/>
              </a:rPr>
              <a:t>magnólie a </a:t>
            </a:r>
            <a:r>
              <a:rPr lang="cs-CZ" dirty="0" smtClean="0">
                <a:latin typeface="Comic Sans MS" pitchFamily="66" charset="0"/>
              </a:rPr>
              <a:t>liliovníky, bažinné lesy </a:t>
            </a:r>
            <a:r>
              <a:rPr lang="cs-CZ" dirty="0">
                <a:latin typeface="Comic Sans MS" pitchFamily="66" charset="0"/>
              </a:rPr>
              <a:t>(tzv. </a:t>
            </a:r>
            <a:r>
              <a:rPr lang="cs-CZ" i="1" dirty="0" err="1">
                <a:latin typeface="Comic Sans MS" pitchFamily="66" charset="0"/>
              </a:rPr>
              <a:t>swampy</a:t>
            </a:r>
            <a:r>
              <a:rPr lang="cs-CZ" dirty="0" smtClean="0">
                <a:latin typeface="Comic Sans MS" pitchFamily="66" charset="0"/>
              </a:rPr>
              <a:t>), listnáče(magnólie</a:t>
            </a:r>
            <a:r>
              <a:rPr lang="cs-CZ" dirty="0">
                <a:latin typeface="Comic Sans MS" pitchFamily="66" charset="0"/>
              </a:rPr>
              <a:t>, fíkovníky, palmy, platany, jilmy, javory, duby)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780928"/>
            <a:ext cx="4128080" cy="309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Documents and Settings\Michal\Local Settings\Temporary Internet Files\Content.IE5\4LEFS9YN\MC900346941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96"/>
          <a:stretch/>
        </p:blipFill>
        <p:spPr bwMode="auto">
          <a:xfrm>
            <a:off x="5662612" y="1246187"/>
            <a:ext cx="1905909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ocuments and Settings\Michal\Local Settings\Temporary Internet Files\Content.IE5\45YV8XYB\MC900332384[2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943" y="1246189"/>
            <a:ext cx="1496568" cy="12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Documents and Settings\Michal\Local Settings\Temporary Internet Files\Content.IE5\CXM30HYF\MC900337892[2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5927" y="1246189"/>
            <a:ext cx="1656685" cy="12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032989" y="5891052"/>
            <a:ext cx="81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637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-256525" y="25355"/>
            <a:ext cx="9386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Tropický deštný les</a:t>
            </a:r>
            <a:endParaRPr lang="cs-CZ" sz="8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8" t="33354" r="64313"/>
          <a:stretch/>
        </p:blipFill>
        <p:spPr bwMode="auto">
          <a:xfrm>
            <a:off x="6732240" y="1484784"/>
            <a:ext cx="1994053" cy="234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5740" y="1920506"/>
            <a:ext cx="62324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tropický deštný les </a:t>
            </a:r>
            <a:r>
              <a:rPr lang="cs-CZ" sz="20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v </a:t>
            </a:r>
            <a:r>
              <a:rPr lang="cs-CZ" dirty="0">
                <a:latin typeface="Comic Sans MS" pitchFamily="66" charset="0"/>
              </a:rPr>
              <a:t>Jižní </a:t>
            </a:r>
            <a:r>
              <a:rPr lang="cs-CZ" dirty="0" smtClean="0">
                <a:latin typeface="Comic Sans MS" pitchFamily="66" charset="0"/>
              </a:rPr>
              <a:t>Americe</a:t>
            </a:r>
          </a:p>
          <a:p>
            <a:r>
              <a:rPr lang="cs-CZ" dirty="0" smtClean="0">
                <a:latin typeface="Comic Sans MS" pitchFamily="66" charset="0"/>
              </a:rPr>
              <a:t>Amazonské </a:t>
            </a:r>
            <a:r>
              <a:rPr lang="cs-CZ" dirty="0">
                <a:latin typeface="Comic Sans MS" pitchFamily="66" charset="0"/>
              </a:rPr>
              <a:t>lesy </a:t>
            </a:r>
            <a:r>
              <a:rPr lang="cs-CZ" dirty="0" smtClean="0">
                <a:latin typeface="Comic Sans MS" pitchFamily="66" charset="0"/>
              </a:rPr>
              <a:t>mizí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i </a:t>
            </a:r>
            <a:r>
              <a:rPr lang="cs-CZ" dirty="0">
                <a:latin typeface="Comic Sans MS" pitchFamily="66" charset="0"/>
              </a:rPr>
              <a:t>přes zásah </a:t>
            </a:r>
            <a:r>
              <a:rPr lang="cs-CZ" dirty="0" smtClean="0">
                <a:latin typeface="Comic Sans MS" pitchFamily="66" charset="0"/>
              </a:rPr>
              <a:t>vlády, která se rozhodla zvětšit </a:t>
            </a:r>
            <a:r>
              <a:rPr lang="cs-CZ" dirty="0">
                <a:latin typeface="Comic Sans MS" pitchFamily="66" charset="0"/>
              </a:rPr>
              <a:t>plochu národního parku o 64.000 </a:t>
            </a:r>
            <a:r>
              <a:rPr lang="cs-CZ" dirty="0" smtClean="0">
                <a:latin typeface="Comic Sans MS" pitchFamily="66" charset="0"/>
              </a:rPr>
              <a:t>km</a:t>
            </a:r>
            <a:r>
              <a:rPr lang="cs-CZ" baseline="30000" dirty="0" smtClean="0">
                <a:latin typeface="Comic Sans MS" pitchFamily="66" charset="0"/>
              </a:rPr>
              <a:t>2</a:t>
            </a:r>
          </a:p>
          <a:p>
            <a:r>
              <a:rPr lang="cs-CZ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Fauna </a:t>
            </a:r>
            <a:r>
              <a:rPr lang="cs-CZ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–</a:t>
            </a:r>
            <a:r>
              <a:rPr lang="cs-CZ" dirty="0" smtClean="0">
                <a:latin typeface="Comic Sans MS" pitchFamily="66" charset="0"/>
              </a:rPr>
              <a:t> lenochod, mravenečník, opice – vřešťani, malpy, 	jaguár, papoušci, krokodýli, kajmani, pirani, hadi 	- anakonda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7294" y="4095268"/>
            <a:ext cx="2003539" cy="164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Documents and Settings\Michal\Local Settings\Temporary Internet Files\Content.IE5\CXM30HYF\MP900406858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09"/>
          <a:stretch/>
        </p:blipFill>
        <p:spPr bwMode="auto">
          <a:xfrm>
            <a:off x="5394655" y="3833557"/>
            <a:ext cx="1044740" cy="10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Michal\Local Settings\Temporary Internet Files\Content.IE5\4LEFS9YN\MP90043287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812222"/>
            <a:ext cx="1497979" cy="224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Michal\Local Settings\Temporary Internet Files\Content.IE5\CXM30HYF\MP90025558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265" y="4937004"/>
            <a:ext cx="1361520" cy="9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Michal\Local Settings\Temporary Internet Files\Content.IE5\CXM30HYF\MP900180492[2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8630" y="3812222"/>
            <a:ext cx="1418985" cy="224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Michal\Local Settings\Temporary Internet Files\Content.IE5\8XIZGXUR\MP900405038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2889"/>
            <a:ext cx="1488926" cy="222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8332892" y="3638223"/>
            <a:ext cx="81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225388" y="5805264"/>
            <a:ext cx="81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999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18864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Savana</a:t>
            </a:r>
            <a:endParaRPr lang="cs-CZ" sz="8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13521" y="1916832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Travnaté porosty s roztroušenými keři a stromy v tropických oblastech J a </a:t>
            </a:r>
            <a:r>
              <a:rPr lang="cs-CZ" dirty="0" err="1" smtClean="0">
                <a:latin typeface="Comic Sans MS" pitchFamily="66" charset="0"/>
              </a:rPr>
              <a:t>Stř</a:t>
            </a:r>
            <a:r>
              <a:rPr lang="cs-CZ" dirty="0" smtClean="0">
                <a:latin typeface="Comic Sans MS" pitchFamily="66" charset="0"/>
              </a:rPr>
              <a:t>. Ameriky s nízkým úhrnem srážek  se zde </a:t>
            </a:r>
            <a:r>
              <a:rPr lang="cs-CZ" dirty="0">
                <a:latin typeface="Comic Sans MS" pitchFamily="66" charset="0"/>
              </a:rPr>
              <a:t>nazývají  </a:t>
            </a:r>
            <a:r>
              <a:rPr lang="cs-CZ" b="1" dirty="0">
                <a:solidFill>
                  <a:srgbClr val="4F08DE"/>
                </a:solidFill>
                <a:latin typeface="Comic Sans MS" pitchFamily="66" charset="0"/>
              </a:rPr>
              <a:t>campos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dirty="0">
                <a:latin typeface="Comic Sans MS" pitchFamily="66" charset="0"/>
              </a:rPr>
              <a:t>(v Brazílii) nebo </a:t>
            </a:r>
            <a:r>
              <a:rPr lang="cs-CZ" b="1" dirty="0" err="1">
                <a:solidFill>
                  <a:srgbClr val="4F08DE"/>
                </a:solidFill>
                <a:latin typeface="Comic Sans MS" pitchFamily="66" charset="0"/>
              </a:rPr>
              <a:t>Ilanos</a:t>
            </a:r>
            <a:r>
              <a:rPr lang="cs-CZ" b="1" dirty="0">
                <a:solidFill>
                  <a:srgbClr val="4F08DE"/>
                </a:solidFill>
                <a:latin typeface="Comic Sans MS" pitchFamily="66" charset="0"/>
              </a:rPr>
              <a:t> </a:t>
            </a:r>
            <a:r>
              <a:rPr lang="cs-CZ" dirty="0">
                <a:latin typeface="Comic Sans MS" pitchFamily="66" charset="0"/>
              </a:rPr>
              <a:t>(ve Venezuele a </a:t>
            </a:r>
            <a:r>
              <a:rPr lang="cs-CZ" dirty="0" smtClean="0">
                <a:latin typeface="Comic Sans MS" pitchFamily="66" charset="0"/>
              </a:rPr>
              <a:t>Kolumbii)</a:t>
            </a:r>
          </a:p>
          <a:p>
            <a:r>
              <a:rPr lang="cs-CZ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Fauna </a:t>
            </a:r>
            <a:r>
              <a:rPr lang="cs-CZ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– </a:t>
            </a:r>
            <a:r>
              <a:rPr lang="cs-CZ" dirty="0" smtClean="0">
                <a:latin typeface="Comic Sans MS" pitchFamily="66" charset="0"/>
              </a:rPr>
              <a:t>hadi – chřestýši, </a:t>
            </a:r>
          </a:p>
          <a:p>
            <a:r>
              <a:rPr lang="cs-CZ" dirty="0">
                <a:latin typeface="Comic Sans MS" pitchFamily="66" charset="0"/>
              </a:rPr>
              <a:t>	</a:t>
            </a:r>
            <a:r>
              <a:rPr lang="cs-CZ" dirty="0" smtClean="0">
                <a:latin typeface="Comic Sans MS" pitchFamily="66" charset="0"/>
              </a:rPr>
              <a:t>lenochodi, mravenečníci, 	hlodavci</a:t>
            </a:r>
          </a:p>
          <a:p>
            <a:r>
              <a:rPr lang="cs-CZ" dirty="0" smtClean="0">
                <a:latin typeface="Comic Sans MS" pitchFamily="66" charset="0"/>
              </a:rPr>
              <a:t>	pudu </a:t>
            </a:r>
            <a:r>
              <a:rPr lang="cs-CZ" dirty="0">
                <a:latin typeface="Comic Sans MS" pitchFamily="66" charset="0"/>
              </a:rPr>
              <a:t>jižní (jelínek </a:t>
            </a:r>
            <a:r>
              <a:rPr lang="cs-CZ" dirty="0" smtClean="0">
                <a:latin typeface="Comic Sans MS" pitchFamily="66" charset="0"/>
              </a:rPr>
              <a:t>pudu)</a:t>
            </a:r>
          </a:p>
          <a:p>
            <a:r>
              <a:rPr lang="cs-CZ" dirty="0" smtClean="0">
                <a:latin typeface="Comic Sans MS" pitchFamily="66" charset="0"/>
              </a:rPr>
              <a:t>z </a:t>
            </a:r>
            <a:r>
              <a:rPr lang="cs-CZ" dirty="0">
                <a:latin typeface="Comic Sans MS" pitchFamily="66" charset="0"/>
              </a:rPr>
              <a:t>šelem zde působí puma, </a:t>
            </a:r>
            <a:r>
              <a:rPr lang="cs-CZ" dirty="0" smtClean="0">
                <a:latin typeface="Comic Sans MS" pitchFamily="66" charset="0"/>
              </a:rPr>
              <a:t>jaguár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3077" name="Picture 5" descr="C:\Documents and Settings\Michal\Local Settings\Temporary Internet Files\Content.IE5\4LEFS9YN\MP90031390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599208" cy="20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Michal\Local Settings\Temporary Internet Files\Content.IE5\45YV8XYB\MP900403403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38"/>
          <a:stretch/>
        </p:blipFill>
        <p:spPr bwMode="auto">
          <a:xfrm>
            <a:off x="5436096" y="4120341"/>
            <a:ext cx="2583928" cy="19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78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99750" y="6309320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18864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i="1" u="sng" dirty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</a:t>
            </a:r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vláštnosti</a:t>
            </a:r>
            <a:endParaRPr lang="cs-CZ" sz="8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889591"/>
            <a:ext cx="507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Galapágy</a:t>
            </a:r>
            <a:r>
              <a:rPr lang="cs-CZ" sz="1600" dirty="0"/>
              <a:t> </a:t>
            </a:r>
            <a:r>
              <a:rPr lang="cs-CZ" sz="1600" dirty="0" smtClean="0"/>
              <a:t>- název </a:t>
            </a:r>
            <a:r>
              <a:rPr lang="cs-CZ" sz="1600" dirty="0"/>
              <a:t>ekvádorského souostroví </a:t>
            </a:r>
            <a:r>
              <a:rPr lang="cs-CZ" sz="1600" dirty="0" smtClean="0"/>
              <a:t> </a:t>
            </a:r>
            <a:r>
              <a:rPr lang="cs-CZ" sz="1600" dirty="0"/>
              <a:t>v Tichého „želví ostrovy“ </a:t>
            </a:r>
            <a:endParaRPr lang="cs-CZ" sz="1600" dirty="0" smtClean="0"/>
          </a:p>
          <a:p>
            <a:r>
              <a:rPr lang="cs-CZ" sz="1600" dirty="0" smtClean="0"/>
              <a:t>Jsou </a:t>
            </a:r>
            <a:r>
              <a:rPr lang="cs-CZ" sz="1600" dirty="0"/>
              <a:t>proslulé pouze na těchto ostrovech žijícími, zvláštními druhy zvířat, </a:t>
            </a:r>
            <a:r>
              <a:rPr lang="cs-CZ" sz="1600" dirty="0" smtClean="0"/>
              <a:t>(endemickými) např</a:t>
            </a:r>
            <a:r>
              <a:rPr lang="cs-CZ" sz="1600" dirty="0"/>
              <a:t>. prehistoricky vyhlížejícími ještěry a obřími suchozemskými želvami.</a:t>
            </a:r>
          </a:p>
        </p:txBody>
      </p:sp>
      <p:pic>
        <p:nvPicPr>
          <p:cNvPr id="4099" name="Picture 3" descr="C:\Documents and Settings\Michal\Local Settings\Temporary Internet Files\Content.IE5\CXM30HYF\MP90018066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9591"/>
            <a:ext cx="3657600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Michal\Local Settings\Temporary Internet Files\Content.IE5\8XIZGXUR\MP90043176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699" y="3379976"/>
            <a:ext cx="190845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47664" y="5013176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Želva sloní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16216" y="4437112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Leguán mořský</a:t>
            </a:r>
          </a:p>
        </p:txBody>
      </p:sp>
    </p:spTree>
    <p:extLst>
      <p:ext uri="{BB962C8B-B14F-4D97-AF65-F5344CB8AC3E}">
        <p14:creationId xmlns:p14="http://schemas.microsoft.com/office/powerpoint/2010/main" xmlns="" val="5021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381328"/>
            <a:ext cx="8928992" cy="409998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5800" y="1988840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Zdroje obrázků</a:t>
            </a:r>
            <a:r>
              <a:rPr lang="cs-CZ" b="1" dirty="0" smtClean="0"/>
              <a:t>:</a:t>
            </a:r>
          </a:p>
          <a:p>
            <a:r>
              <a:rPr lang="cs-CZ" b="1" dirty="0" smtClean="0"/>
              <a:t>Neočíslované obrázky jsou z klipartu</a:t>
            </a:r>
            <a:endParaRPr lang="cs-CZ" b="1" dirty="0"/>
          </a:p>
          <a:p>
            <a:r>
              <a:rPr lang="cs-CZ" sz="1600" b="1" u="sng" dirty="0"/>
              <a:t>obr. 1</a:t>
            </a:r>
            <a:r>
              <a:rPr lang="cs-CZ" sz="1400" dirty="0"/>
              <a:t>: </a:t>
            </a:r>
            <a:r>
              <a:rPr lang="cs-CZ" sz="1400" dirty="0">
                <a:hlinkClick r:id="rId2"/>
              </a:rPr>
              <a:t>Vzb83</a:t>
            </a:r>
            <a:r>
              <a:rPr lang="cs-CZ" sz="1400" dirty="0" smtClean="0"/>
              <a:t>,</a:t>
            </a:r>
            <a:r>
              <a:rPr lang="en-US" sz="1400" dirty="0" smtClean="0"/>
              <a:t>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Commons</a:t>
            </a:r>
            <a:r>
              <a:rPr lang="cs-CZ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/>
              <a:t>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 smtClean="0"/>
              <a:t>11-09-10</a:t>
            </a:r>
            <a:r>
              <a:rPr lang="en-US" sz="1400" dirty="0" smtClean="0"/>
              <a:t>].</a:t>
            </a:r>
            <a:r>
              <a:rPr lang="cs-CZ" sz="1400" dirty="0" smtClean="0"/>
              <a:t> </a:t>
            </a:r>
            <a:r>
              <a:rPr lang="cs-CZ" sz="1400" dirty="0"/>
              <a:t>Dostupné na WWW</a:t>
            </a:r>
            <a:r>
              <a:rPr lang="en-US" sz="1400" dirty="0"/>
              <a:t> : </a:t>
            </a:r>
            <a:endParaRPr lang="cs-CZ" sz="1400" dirty="0"/>
          </a:p>
          <a:p>
            <a:r>
              <a:rPr lang="en-US" sz="1400" dirty="0"/>
              <a:t>&lt;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cs.wikipedia.org/wiki/Soubor:Taiga.png</a:t>
            </a:r>
            <a:r>
              <a:rPr lang="cs-CZ" sz="1400" dirty="0" smtClean="0">
                <a:hlinkClick r:id="rId3"/>
              </a:rPr>
              <a:t> </a:t>
            </a:r>
            <a:r>
              <a:rPr lang="cs-CZ" sz="1400" dirty="0" smtClean="0"/>
              <a:t> </a:t>
            </a:r>
            <a:r>
              <a:rPr lang="en-US" sz="1400" dirty="0" smtClean="0"/>
              <a:t>&gt;.</a:t>
            </a:r>
            <a:endParaRPr lang="cs-CZ" sz="1400" dirty="0"/>
          </a:p>
          <a:p>
            <a:r>
              <a:rPr lang="cs-CZ" sz="1600" b="1" u="sng" dirty="0" smtClean="0"/>
              <a:t>obr</a:t>
            </a:r>
            <a:r>
              <a:rPr lang="cs-CZ" sz="1600" b="1" u="sng" dirty="0"/>
              <a:t>. 2</a:t>
            </a:r>
            <a:r>
              <a:rPr lang="cs-CZ" sz="1400" dirty="0"/>
              <a:t>: L.B. </a:t>
            </a:r>
            <a:r>
              <a:rPr lang="cs-CZ" sz="1400" dirty="0" err="1"/>
              <a:t>Brubaker</a:t>
            </a:r>
            <a:r>
              <a:rPr lang="cs-CZ" sz="1400" dirty="0" smtClean="0"/>
              <a:t>, </a:t>
            </a:r>
            <a:r>
              <a:rPr lang="en-US" sz="1400" dirty="0"/>
              <a:t>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 smtClean="0"/>
              <a:t>11-09-10</a:t>
            </a:r>
            <a:r>
              <a:rPr lang="en-US" sz="1400" dirty="0" smtClean="0"/>
              <a:t>].</a:t>
            </a:r>
            <a:r>
              <a:rPr lang="cs-CZ" sz="1400" dirty="0" smtClean="0"/>
              <a:t> </a:t>
            </a:r>
            <a:r>
              <a:rPr lang="cs-CZ" sz="1400" dirty="0"/>
              <a:t>Dostupné na WWW: </a:t>
            </a:r>
            <a:r>
              <a:rPr lang="en-US" sz="1400" dirty="0"/>
              <a:t>&lt;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cs.wikipedia.org/wiki/Soubor:Picea_glauca_taiga.jpg</a:t>
            </a:r>
            <a:r>
              <a:rPr lang="cs-CZ" sz="1400" dirty="0" smtClean="0"/>
              <a:t> </a:t>
            </a:r>
            <a:r>
              <a:rPr lang="en-US" sz="1400" dirty="0" smtClean="0"/>
              <a:t>&gt;.</a:t>
            </a:r>
            <a:endParaRPr lang="cs-CZ" sz="1400" dirty="0"/>
          </a:p>
          <a:p>
            <a:r>
              <a:rPr lang="cs-CZ" sz="1600" b="1" u="sng" dirty="0"/>
              <a:t>obr. 3</a:t>
            </a:r>
            <a:r>
              <a:rPr lang="cs-CZ" sz="1400" dirty="0" smtClean="0"/>
              <a:t>: </a:t>
            </a:r>
            <a:r>
              <a:rPr lang="cs-CZ" sz="1400" dirty="0" err="1"/>
              <a:t>Leupold</a:t>
            </a:r>
            <a:r>
              <a:rPr lang="cs-CZ" sz="1400" dirty="0"/>
              <a:t>, James C</a:t>
            </a:r>
            <a:r>
              <a:rPr lang="cs-CZ" sz="1400" dirty="0" smtClean="0"/>
              <a:t>, </a:t>
            </a:r>
            <a:r>
              <a:rPr lang="en-US" sz="1400" dirty="0"/>
              <a:t>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 smtClean="0"/>
              <a:t>11-09-10</a:t>
            </a:r>
            <a:r>
              <a:rPr lang="en-US" sz="1400" dirty="0" smtClean="0"/>
              <a:t>].</a:t>
            </a:r>
            <a:r>
              <a:rPr lang="cs-CZ" sz="1400" dirty="0" smtClean="0"/>
              <a:t> </a:t>
            </a:r>
            <a:r>
              <a:rPr lang="cs-CZ" sz="1400" dirty="0"/>
              <a:t>Dostupné na WWW: </a:t>
            </a:r>
            <a:r>
              <a:rPr lang="en-US" sz="1400" dirty="0" smtClean="0"/>
              <a:t>&lt;</a:t>
            </a:r>
            <a:r>
              <a:rPr lang="cs-CZ" sz="1400" dirty="0" smtClean="0"/>
              <a:t>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cs.wikipedia.org/wiki/Vidloroh_americk%C3%BD</a:t>
            </a:r>
            <a:r>
              <a:rPr lang="cs-CZ" sz="1400" dirty="0" smtClean="0"/>
              <a:t> </a:t>
            </a:r>
            <a:r>
              <a:rPr lang="en-US" sz="1400" dirty="0" smtClean="0"/>
              <a:t>&gt;.</a:t>
            </a:r>
            <a:endParaRPr lang="cs-CZ" sz="1400" dirty="0"/>
          </a:p>
          <a:p>
            <a:r>
              <a:rPr lang="cs-CZ" sz="1600" b="1" u="sng" dirty="0"/>
              <a:t>obr. 4</a:t>
            </a:r>
            <a:r>
              <a:rPr lang="cs-CZ" sz="1400" dirty="0" smtClean="0"/>
              <a:t>: </a:t>
            </a:r>
            <a:r>
              <a:rPr lang="cs-CZ" sz="1400" dirty="0">
                <a:hlinkClick r:id="rId6" tooltip="fi:User:Vzb83"/>
              </a:rPr>
              <a:t>Vzb83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>
                <a:hlinkClick r:id="rId7" tooltip="fi:"/>
              </a:rPr>
              <a:t>fi</a:t>
            </a:r>
            <a:r>
              <a:rPr lang="cs-CZ" sz="1400" dirty="0" smtClean="0"/>
              <a:t>, </a:t>
            </a:r>
            <a:r>
              <a:rPr lang="en-US" sz="1400" dirty="0" smtClean="0"/>
              <a:t>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 smtClean="0"/>
              <a:t>11-09-10</a:t>
            </a:r>
            <a:r>
              <a:rPr lang="en-US" sz="1400" dirty="0" smtClean="0"/>
              <a:t>].</a:t>
            </a:r>
            <a:r>
              <a:rPr lang="cs-CZ" sz="1400" dirty="0" smtClean="0"/>
              <a:t> </a:t>
            </a:r>
            <a:r>
              <a:rPr lang="cs-CZ" sz="1400" dirty="0"/>
              <a:t>Dostupné na WWW: </a:t>
            </a:r>
            <a:r>
              <a:rPr lang="en-US" sz="1400" dirty="0"/>
              <a:t>&lt;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commons.wikimedia.org/wiki/File:Aavikko.png?uselang=cs</a:t>
            </a:r>
            <a:r>
              <a:rPr lang="cs-CZ" sz="1400" dirty="0" smtClean="0"/>
              <a:t> </a:t>
            </a:r>
            <a:r>
              <a:rPr lang="en-US" sz="1400" dirty="0" smtClean="0"/>
              <a:t>&gt;.</a:t>
            </a:r>
            <a:endParaRPr lang="cs-CZ" sz="1400" dirty="0" smtClean="0"/>
          </a:p>
          <a:p>
            <a:r>
              <a:rPr lang="cs-CZ" sz="1600" b="1" u="sng" dirty="0"/>
              <a:t>obr. </a:t>
            </a:r>
            <a:r>
              <a:rPr lang="cs-CZ" sz="1600" b="1" u="sng" dirty="0" smtClean="0"/>
              <a:t>5</a:t>
            </a:r>
            <a:r>
              <a:rPr lang="cs-CZ" sz="1400" dirty="0" smtClean="0"/>
              <a:t>: </a:t>
            </a:r>
            <a:r>
              <a:rPr lang="cs-CZ" sz="1400" dirty="0"/>
              <a:t>autor neuveden, </a:t>
            </a:r>
            <a:r>
              <a:rPr lang="cs-CZ" sz="1400" dirty="0" err="1"/>
              <a:t>Atacama</a:t>
            </a:r>
            <a:r>
              <a:rPr lang="cs-CZ" sz="1400" dirty="0"/>
              <a:t> Desert, </a:t>
            </a:r>
            <a:r>
              <a:rPr lang="cs-CZ" sz="1400" dirty="0" smtClean="0"/>
              <a:t>Chile, </a:t>
            </a:r>
            <a:r>
              <a:rPr lang="en-US" sz="1400" dirty="0" smtClean="0"/>
              <a:t>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 smtClean="0"/>
              <a:t>11-09-10</a:t>
            </a:r>
            <a:r>
              <a:rPr lang="en-US" sz="1400" dirty="0" smtClean="0"/>
              <a:t>].</a:t>
            </a:r>
            <a:r>
              <a:rPr lang="cs-CZ" sz="1400" dirty="0" smtClean="0"/>
              <a:t> </a:t>
            </a:r>
            <a:r>
              <a:rPr lang="cs-CZ" sz="1400" dirty="0"/>
              <a:t>Dostupné na WWW: </a:t>
            </a:r>
            <a:r>
              <a:rPr lang="en-US" sz="1400" dirty="0"/>
              <a:t>&lt;</a:t>
            </a:r>
            <a:r>
              <a:rPr lang="cs-CZ" sz="1400" dirty="0"/>
              <a:t> http://</a:t>
            </a:r>
            <a:r>
              <a:rPr lang="cs-CZ" sz="1400" dirty="0" smtClean="0"/>
              <a:t>cs.wikipedia.org/wiki/Soubor:Atacama1.jpg </a:t>
            </a:r>
            <a:r>
              <a:rPr lang="en-US" sz="1400" dirty="0" smtClean="0"/>
              <a:t>&gt;.</a:t>
            </a:r>
            <a:endParaRPr lang="cs-CZ" sz="1400" dirty="0" smtClean="0"/>
          </a:p>
          <a:p>
            <a:r>
              <a:rPr lang="cs-CZ" sz="1600" b="1" u="sng" dirty="0"/>
              <a:t>obr. </a:t>
            </a:r>
            <a:r>
              <a:rPr lang="cs-CZ" sz="1600" b="1" u="sng" dirty="0" smtClean="0"/>
              <a:t>6</a:t>
            </a:r>
            <a:r>
              <a:rPr lang="cs-CZ" sz="1400" dirty="0" smtClean="0"/>
              <a:t>: </a:t>
            </a:r>
            <a:r>
              <a:rPr lang="cs-CZ" sz="1400" dirty="0" err="1"/>
              <a:t>Boricuaeddie</a:t>
            </a:r>
            <a:r>
              <a:rPr lang="cs-CZ" sz="1400" dirty="0" smtClean="0"/>
              <a:t>, </a:t>
            </a:r>
            <a:r>
              <a:rPr lang="en-US" sz="1400" dirty="0"/>
              <a:t>Photo of some mangroves in the Salinas </a:t>
            </a:r>
            <a:r>
              <a:rPr lang="en-US" sz="1400" dirty="0" smtClean="0"/>
              <a:t>Estuary</a:t>
            </a:r>
            <a:r>
              <a:rPr lang="cs-CZ" sz="1400" dirty="0" smtClean="0"/>
              <a:t> </a:t>
            </a:r>
            <a:r>
              <a:rPr lang="en-US" sz="1400" dirty="0" smtClean="0"/>
              <a:t>in </a:t>
            </a:r>
            <a:r>
              <a:rPr lang="en-US" sz="1400" dirty="0"/>
              <a:t>Salinas, Puerto Rico</a:t>
            </a:r>
            <a:r>
              <a:rPr lang="cs-CZ" sz="1400" dirty="0" smtClean="0"/>
              <a:t> </a:t>
            </a:r>
            <a:r>
              <a:rPr lang="en-US" sz="1400" dirty="0"/>
              <a:t>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 smtClean="0"/>
              <a:t>11-09-10</a:t>
            </a:r>
            <a:r>
              <a:rPr lang="en-US" sz="1400" dirty="0" smtClean="0"/>
              <a:t>].</a:t>
            </a:r>
            <a:r>
              <a:rPr lang="cs-CZ" sz="1400" dirty="0" smtClean="0"/>
              <a:t> </a:t>
            </a:r>
            <a:r>
              <a:rPr lang="cs-CZ" sz="1400" dirty="0"/>
              <a:t>Dostupné na WWW: </a:t>
            </a:r>
            <a:r>
              <a:rPr lang="en-US" sz="1400" dirty="0"/>
              <a:t>&lt;</a:t>
            </a:r>
            <a:r>
              <a:rPr lang="cs-CZ" sz="1400" dirty="0"/>
              <a:t> </a:t>
            </a:r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commons.wikimedia.org/wiki/File:Mangroves_in_Puerto_Rico.JPG?uselang=cs</a:t>
            </a:r>
            <a:r>
              <a:rPr lang="cs-CZ" sz="1400" dirty="0" smtClean="0"/>
              <a:t> </a:t>
            </a:r>
            <a:r>
              <a:rPr lang="en-US" sz="1400" dirty="0" smtClean="0"/>
              <a:t>&gt;.</a:t>
            </a:r>
            <a:endParaRPr lang="cs-CZ" sz="1400" dirty="0"/>
          </a:p>
          <a:p>
            <a:r>
              <a:rPr lang="cs-CZ" sz="1600" b="1" u="sng" dirty="0"/>
              <a:t>obr. </a:t>
            </a:r>
            <a:r>
              <a:rPr lang="cs-CZ" sz="1600" b="1" u="sng" dirty="0" smtClean="0"/>
              <a:t>7</a:t>
            </a:r>
            <a:r>
              <a:rPr lang="cs-CZ" sz="1400" dirty="0" smtClean="0"/>
              <a:t>: </a:t>
            </a:r>
            <a:r>
              <a:rPr lang="en-US" sz="1400" dirty="0" err="1"/>
              <a:t>riginal</a:t>
            </a:r>
            <a:r>
              <a:rPr lang="en-US" sz="1400" dirty="0"/>
              <a:t> </a:t>
            </a:r>
            <a:r>
              <a:rPr lang="en-US" sz="1400" dirty="0" err="1"/>
              <a:t>uploader</a:t>
            </a:r>
            <a:r>
              <a:rPr lang="en-US" sz="1400" dirty="0"/>
              <a:t> and </a:t>
            </a:r>
            <a:r>
              <a:rPr lang="en-US" sz="1400" dirty="0" err="1"/>
              <a:t>translater</a:t>
            </a:r>
            <a:r>
              <a:rPr lang="en-US" sz="1400" dirty="0"/>
              <a:t> was </a:t>
            </a:r>
            <a:r>
              <a:rPr lang="en-US" sz="1400" dirty="0" err="1"/>
              <a:t>Milhaus</a:t>
            </a:r>
            <a:r>
              <a:rPr lang="en-US" sz="1400" dirty="0"/>
              <a:t> at </a:t>
            </a:r>
            <a:r>
              <a:rPr lang="en-US" sz="1400" dirty="0" err="1"/>
              <a:t>cs.wikipedia</a:t>
            </a:r>
            <a:r>
              <a:rPr lang="cs-CZ" sz="1400" dirty="0"/>
              <a:t>, Tropické lesy </a:t>
            </a:r>
            <a:r>
              <a:rPr lang="cs-CZ" sz="1400" dirty="0" smtClean="0"/>
              <a:t>, </a:t>
            </a:r>
            <a:r>
              <a:rPr lang="en-US" sz="1400" dirty="0" smtClean="0"/>
              <a:t>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 smtClean="0"/>
              <a:t>11-09-10</a:t>
            </a:r>
            <a:r>
              <a:rPr lang="en-US" sz="1400" dirty="0" smtClean="0"/>
              <a:t>].</a:t>
            </a:r>
            <a:r>
              <a:rPr lang="cs-CZ" sz="1400" dirty="0" smtClean="0"/>
              <a:t> </a:t>
            </a:r>
            <a:r>
              <a:rPr lang="cs-CZ" sz="1400" dirty="0"/>
              <a:t>Dostupné na WWW: </a:t>
            </a:r>
            <a:r>
              <a:rPr lang="en-US" sz="1400" dirty="0"/>
              <a:t>&lt;</a:t>
            </a:r>
            <a:r>
              <a:rPr lang="cs-CZ" sz="1400" dirty="0"/>
              <a:t> </a:t>
            </a:r>
            <a:r>
              <a:rPr lang="cs-CZ" sz="1400" dirty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cs.wikipedia.org/wiki/Soubor:Tropicke_lesy_sveta.png</a:t>
            </a:r>
            <a:r>
              <a:rPr lang="cs-CZ" sz="1400" dirty="0" smtClean="0"/>
              <a:t> </a:t>
            </a:r>
            <a:r>
              <a:rPr lang="en-US" sz="1400" dirty="0" smtClean="0"/>
              <a:t>&gt;.</a:t>
            </a:r>
            <a:endParaRPr lang="cs-CZ" sz="1400" dirty="0"/>
          </a:p>
          <a:p>
            <a:r>
              <a:rPr lang="cs-CZ" sz="1600" b="1" u="sng" dirty="0"/>
              <a:t>obr. 8</a:t>
            </a:r>
            <a:r>
              <a:rPr lang="cs-CZ" sz="1400" dirty="0" smtClean="0"/>
              <a:t>: </a:t>
            </a:r>
            <a:r>
              <a:rPr lang="cs-CZ" sz="1400" dirty="0"/>
              <a:t>autor </a:t>
            </a:r>
            <a:r>
              <a:rPr lang="cs-CZ" sz="1400" dirty="0" err="1"/>
              <a:t>Pfly</a:t>
            </a:r>
            <a:r>
              <a:rPr lang="cs-CZ" sz="1400" dirty="0"/>
              <a:t>, </a:t>
            </a:r>
            <a:r>
              <a:rPr lang="en-US" sz="1400" dirty="0"/>
              <a:t>This is a map location of the Amazon </a:t>
            </a:r>
            <a:r>
              <a:rPr lang="en-US" sz="1400" dirty="0" smtClean="0"/>
              <a:t>Basin</a:t>
            </a:r>
            <a:r>
              <a:rPr lang="cs-CZ" sz="1400" dirty="0" smtClean="0"/>
              <a:t>, </a:t>
            </a:r>
            <a:r>
              <a:rPr lang="en-US" sz="1400" dirty="0" smtClean="0"/>
              <a:t>[</a:t>
            </a:r>
            <a:r>
              <a:rPr lang="cs-CZ" sz="1400" dirty="0"/>
              <a:t>cit. </a:t>
            </a:r>
            <a:r>
              <a:rPr lang="en-US" sz="1400" dirty="0"/>
              <a:t>20</a:t>
            </a:r>
            <a:r>
              <a:rPr lang="cs-CZ" sz="1400" dirty="0" smtClean="0"/>
              <a:t>11-09-10</a:t>
            </a:r>
            <a:r>
              <a:rPr lang="en-US" sz="1400" dirty="0" smtClean="0"/>
              <a:t>].</a:t>
            </a:r>
            <a:r>
              <a:rPr lang="cs-CZ" sz="1400" dirty="0" smtClean="0"/>
              <a:t> </a:t>
            </a:r>
            <a:r>
              <a:rPr lang="cs-CZ" sz="1400" dirty="0"/>
              <a:t>Dostupné na WWW: </a:t>
            </a:r>
            <a:r>
              <a:rPr lang="en-US" sz="1400" dirty="0"/>
              <a:t>&lt;</a:t>
            </a:r>
            <a:r>
              <a:rPr lang="cs-CZ" sz="1400" dirty="0"/>
              <a:t> </a:t>
            </a:r>
            <a:r>
              <a:rPr lang="cs-CZ" sz="1400" dirty="0">
                <a:hlinkClick r:id="rId11"/>
              </a:rPr>
              <a:t>http://</a:t>
            </a:r>
            <a:r>
              <a:rPr lang="cs-CZ" sz="1400" dirty="0" smtClean="0">
                <a:hlinkClick r:id="rId11"/>
              </a:rPr>
              <a:t>cs.wikipedia.org/wiki/Soubor:Amazon_rainforest.jpg</a:t>
            </a:r>
            <a:r>
              <a:rPr lang="cs-CZ" sz="1400" dirty="0" smtClean="0"/>
              <a:t> </a:t>
            </a:r>
            <a:r>
              <a:rPr lang="en-US" sz="1400" dirty="0" smtClean="0"/>
              <a:t>&gt;.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249840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18864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Přírodní krajiny</a:t>
            </a:r>
            <a:endParaRPr lang="cs-CZ" sz="8000" dirty="0"/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15076" y="1844824"/>
            <a:ext cx="8749412" cy="453650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Blip>
                <a:blip r:embed="rId4"/>
              </a:buBlip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Polární pustiny</a:t>
            </a:r>
          </a:p>
          <a:p>
            <a:pPr marL="457200" indent="-457200">
              <a:buBlip>
                <a:blip r:embed="rId4"/>
              </a:buBlip>
            </a:pP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Tundra</a:t>
            </a:r>
          </a:p>
          <a:p>
            <a:pPr marL="457200" indent="-457200">
              <a:buBlip>
                <a:blip r:embed="rId4"/>
              </a:buBlip>
            </a:pP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Tajga</a:t>
            </a:r>
            <a:endParaRPr lang="cs-CZ" sz="3200" b="1" dirty="0">
              <a:ln w="190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Smíšené a listnaté lesy</a:t>
            </a:r>
          </a:p>
          <a:p>
            <a:pPr marL="457200" indent="-457200">
              <a:buBlip>
                <a:blip r:embed="rId4"/>
              </a:buBlip>
            </a:pP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Stepi </a:t>
            </a: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(pampy, prérie)</a:t>
            </a:r>
          </a:p>
          <a:p>
            <a:pPr marL="457200" indent="-457200">
              <a:buBlip>
                <a:blip r:embed="rId4"/>
              </a:buBlip>
            </a:pPr>
            <a:r>
              <a:rPr lang="cs-CZ" sz="3200" b="1" dirty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Pouště a polopouště</a:t>
            </a:r>
          </a:p>
          <a:p>
            <a:pPr marL="457200" indent="-457200">
              <a:buBlip>
                <a:blip r:embed="rId4"/>
              </a:buBlip>
            </a:pP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Monzunové subtropické a tropické lesy</a:t>
            </a:r>
            <a:endParaRPr lang="cs-CZ" sz="3200" b="1" dirty="0">
              <a:ln w="190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Tropický deštný les</a:t>
            </a:r>
          </a:p>
          <a:p>
            <a:pPr marL="457200" indent="-457200">
              <a:buBlip>
                <a:blip r:embed="rId4"/>
              </a:buBlip>
            </a:pPr>
            <a:r>
              <a:rPr lang="cs-CZ" sz="32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Savany</a:t>
            </a:r>
            <a:endParaRPr lang="cs-CZ" sz="3200" dirty="0">
              <a:ln w="19050"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18864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Polární pustiny</a:t>
            </a:r>
            <a:endParaRPr lang="cs-CZ" sz="8000" dirty="0"/>
          </a:p>
        </p:txBody>
      </p:sp>
      <p:sp>
        <p:nvSpPr>
          <p:cNvPr id="2" name="Obdélník 1"/>
          <p:cNvSpPr/>
          <p:nvPr/>
        </p:nvSpPr>
        <p:spPr>
          <a:xfrm>
            <a:off x="215076" y="1988840"/>
            <a:ext cx="39248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Grónsko</a:t>
            </a:r>
            <a:r>
              <a:rPr lang="cs-CZ" dirty="0">
                <a:latin typeface="Comic Sans MS" pitchFamily="66" charset="0"/>
              </a:rPr>
              <a:t>, Kanadské arktické souostroví a severní okraje pevniny. Je prakticky bez </a:t>
            </a:r>
            <a:r>
              <a:rPr lang="cs-CZ" dirty="0" smtClean="0">
                <a:latin typeface="Comic Sans MS" pitchFamily="66" charset="0"/>
              </a:rPr>
              <a:t>vegetace. Průměr </a:t>
            </a:r>
            <a:r>
              <a:rPr lang="cs-CZ" dirty="0">
                <a:latin typeface="Comic Sans MS" pitchFamily="66" charset="0"/>
              </a:rPr>
              <a:t>nejteplejšího měsíce nepřesahuje 0 °C. Srážky jsou velice nízké (kolem 200 mm za rok</a:t>
            </a:r>
            <a:r>
              <a:rPr lang="cs-CZ" dirty="0" smtClean="0">
                <a:latin typeface="Comic Sans MS" pitchFamily="66" charset="0"/>
              </a:rPr>
              <a:t>)</a:t>
            </a:r>
          </a:p>
          <a:p>
            <a:r>
              <a:rPr lang="cs-CZ" b="1" i="1" dirty="0">
                <a:latin typeface="Comic Sans MS" pitchFamily="66" charset="0"/>
              </a:rPr>
              <a:t>pásmo </a:t>
            </a:r>
            <a:r>
              <a:rPr lang="cs-CZ" b="1" i="1" dirty="0" smtClean="0">
                <a:latin typeface="Comic Sans MS" pitchFamily="66" charset="0"/>
              </a:rPr>
              <a:t>ledovcové a pásmo </a:t>
            </a:r>
            <a:r>
              <a:rPr lang="cs-CZ" b="1" i="1" dirty="0">
                <a:latin typeface="Comic Sans MS" pitchFamily="66" charset="0"/>
              </a:rPr>
              <a:t>arktických pustin </a:t>
            </a:r>
            <a:r>
              <a:rPr lang="cs-CZ" b="1" i="1" dirty="0" smtClean="0">
                <a:latin typeface="Comic Sans MS" pitchFamily="66" charset="0"/>
              </a:rPr>
              <a:t>- </a:t>
            </a:r>
            <a:r>
              <a:rPr lang="cs-CZ" dirty="0" smtClean="0">
                <a:latin typeface="Comic Sans MS" pitchFamily="66" charset="0"/>
              </a:rPr>
              <a:t>fauna a flora mrazem </a:t>
            </a:r>
            <a:r>
              <a:rPr lang="cs-CZ" dirty="0">
                <a:latin typeface="Comic Sans MS" pitchFamily="66" charset="0"/>
              </a:rPr>
              <a:t>rozpukané skály porostlé mechy a </a:t>
            </a:r>
            <a:r>
              <a:rPr lang="cs-CZ" dirty="0" smtClean="0">
                <a:latin typeface="Comic Sans MS" pitchFamily="66" charset="0"/>
              </a:rPr>
              <a:t>lišejníky, </a:t>
            </a:r>
            <a:r>
              <a:rPr lang="cs-CZ" dirty="0">
                <a:latin typeface="Comic Sans MS" pitchFamily="66" charset="0"/>
              </a:rPr>
              <a:t>baktérie, řasy</a:t>
            </a:r>
            <a:r>
              <a:rPr lang="cs-CZ" dirty="0" smtClean="0">
                <a:latin typeface="Comic Sans MS" pitchFamily="66" charset="0"/>
              </a:rPr>
              <a:t>+ málo hmyzu, </a:t>
            </a:r>
            <a:r>
              <a:rPr lang="cs-CZ" dirty="0">
                <a:latin typeface="Comic Sans MS" pitchFamily="66" charset="0"/>
              </a:rPr>
              <a:t>mořští savci (lachtani, tuleni a mroži)</a:t>
            </a:r>
            <a:r>
              <a:rPr lang="cs-CZ" dirty="0" smtClean="0">
                <a:latin typeface="Comic Sans MS" pitchFamily="66" charset="0"/>
              </a:rPr>
              <a:t>a ptáci, </a:t>
            </a:r>
            <a:r>
              <a:rPr lang="cs-CZ" dirty="0">
                <a:latin typeface="Comic Sans MS" pitchFamily="66" charset="0"/>
              </a:rPr>
              <a:t>medvěd </a:t>
            </a:r>
            <a:r>
              <a:rPr lang="cs-CZ" dirty="0" smtClean="0">
                <a:latin typeface="Comic Sans MS" pitchFamily="66" charset="0"/>
              </a:rPr>
              <a:t>lední,</a:t>
            </a:r>
            <a:r>
              <a:rPr lang="cs-CZ" dirty="0">
                <a:latin typeface="Comic Sans MS" pitchFamily="66" charset="0"/>
              </a:rPr>
              <a:t> liška </a:t>
            </a:r>
            <a:r>
              <a:rPr lang="cs-CZ" dirty="0" smtClean="0">
                <a:latin typeface="Comic Sans MS" pitchFamily="66" charset="0"/>
              </a:rPr>
              <a:t>polární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Michal\Local Settings\Temporary Internet Files\Content.IE5\45YV8XYB\MP90040331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3" t="10248" r="27982" b="8957"/>
          <a:stretch/>
        </p:blipFill>
        <p:spPr bwMode="auto">
          <a:xfrm>
            <a:off x="4139952" y="3062026"/>
            <a:ext cx="2177143" cy="21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ichal\Local Settings\Temporary Internet Files\Content.IE5\CXM30HYF\MP900403312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9" t="18588" r="7171" b="7121"/>
          <a:stretch/>
        </p:blipFill>
        <p:spPr bwMode="auto">
          <a:xfrm>
            <a:off x="6419799" y="2487081"/>
            <a:ext cx="2616697" cy="34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08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18864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Tundry</a:t>
            </a:r>
            <a:endParaRPr lang="cs-CZ" sz="8000" dirty="0"/>
          </a:p>
        </p:txBody>
      </p:sp>
      <p:sp>
        <p:nvSpPr>
          <p:cNvPr id="2" name="Obdélník 1"/>
          <p:cNvSpPr/>
          <p:nvPr/>
        </p:nvSpPr>
        <p:spPr>
          <a:xfrm>
            <a:off x="107504" y="1916832"/>
            <a:ext cx="4320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omic Sans MS" pitchFamily="66" charset="0"/>
              </a:rPr>
              <a:t>Tundry jsou rozšířeny hlavně v severovýchodní části Kanady, kde pokrývají rozlehlá bezlesá území s druhově chudou a vzrůstem nízkou vegetací. Tundrové půdy mají v podloží 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permafrost</a:t>
            </a:r>
            <a:r>
              <a:rPr lang="cs-CZ" sz="2000" dirty="0" smtClean="0">
                <a:latin typeface="Comic Sans MS" pitchFamily="66" charset="0"/>
              </a:rPr>
              <a:t> (trvale zmrzlá půda)</a:t>
            </a:r>
          </a:p>
          <a:p>
            <a:r>
              <a:rPr lang="cs-CZ" sz="2000" dirty="0">
                <a:latin typeface="Comic Sans MS" pitchFamily="66" charset="0"/>
              </a:rPr>
              <a:t>N</a:t>
            </a:r>
            <a:r>
              <a:rPr lang="cs-CZ" sz="2000" dirty="0" smtClean="0">
                <a:latin typeface="Comic Sans MS" pitchFamily="66" charset="0"/>
              </a:rPr>
              <a:t>ejtypičtějšími </a:t>
            </a:r>
            <a:r>
              <a:rPr lang="cs-CZ" sz="2000" dirty="0">
                <a:latin typeface="Comic Sans MS" pitchFamily="66" charset="0"/>
              </a:rPr>
              <a:t>obyvateli tundry drobní hlodavci (např. lumíci</a:t>
            </a:r>
            <a:r>
              <a:rPr lang="cs-CZ" sz="2000" dirty="0" smtClean="0">
                <a:latin typeface="Comic Sans MS" pitchFamily="66" charset="0"/>
              </a:rPr>
              <a:t>),</a:t>
            </a:r>
            <a:r>
              <a:rPr lang="cs-CZ" sz="2000" dirty="0">
                <a:latin typeface="Comic Sans MS" pitchFamily="66" charset="0"/>
              </a:rPr>
              <a:t> šelmy (liška polární, hranostaj, rosomák, vlk) a dravci (sovice sněžní</a:t>
            </a:r>
            <a:r>
              <a:rPr lang="cs-CZ" sz="2000" dirty="0" smtClean="0">
                <a:latin typeface="Comic Sans MS" pitchFamily="66" charset="0"/>
              </a:rPr>
              <a:t>),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býložravci - pižmoň </a:t>
            </a:r>
            <a:r>
              <a:rPr lang="cs-CZ" sz="2000" dirty="0">
                <a:latin typeface="Comic Sans MS" pitchFamily="66" charset="0"/>
              </a:rPr>
              <a:t>a sob </a:t>
            </a:r>
            <a:r>
              <a:rPr lang="cs-CZ" sz="2000" dirty="0" smtClean="0">
                <a:latin typeface="Comic Sans MS" pitchFamily="66" charset="0"/>
              </a:rPr>
              <a:t>a ptáci – alka, </a:t>
            </a:r>
            <a:r>
              <a:rPr lang="cs-CZ" sz="2000" dirty="0">
                <a:latin typeface="Comic Sans MS" pitchFamily="66" charset="0"/>
              </a:rPr>
              <a:t>racek, kachny, </a:t>
            </a:r>
            <a:r>
              <a:rPr lang="cs-CZ" sz="2000" dirty="0" smtClean="0">
                <a:latin typeface="Comic Sans MS" pitchFamily="66" charset="0"/>
              </a:rPr>
              <a:t>husy…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3074" name="Picture 2" descr="C:\Documents and Settings\Michal\Local Settings\Temporary Internet Files\Content.IE5\8XIZGXUR\MC9000572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5910"/>
            <a:ext cx="1813255" cy="1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Michal\Local Settings\Temporary Internet Files\Content.IE5\8XIZGXUR\MC9003470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9165" y="556629"/>
            <a:ext cx="1833563" cy="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Michal\Local Settings\Temporary Internet Files\Content.IE5\CXM30HYF\MP900427897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28" r="9262"/>
          <a:stretch/>
        </p:blipFill>
        <p:spPr bwMode="auto">
          <a:xfrm>
            <a:off x="6053915" y="3154729"/>
            <a:ext cx="309008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Michal\Local Settings\Temporary Internet Files\Content.IE5\CXM30HYF\MP90026274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2309461" cy="15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Michal\Local Settings\Temporary Internet Files\Content.IE5\45YV8XYB\MP900406866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8" t="29784" r="18100" b="8487"/>
          <a:stretch/>
        </p:blipFill>
        <p:spPr bwMode="auto">
          <a:xfrm>
            <a:off x="4355976" y="3520461"/>
            <a:ext cx="1883214" cy="22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60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18864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Tajga</a:t>
            </a:r>
            <a:endParaRPr lang="cs-CZ" sz="8000" dirty="0"/>
          </a:p>
        </p:txBody>
      </p:sp>
      <p:sp>
        <p:nvSpPr>
          <p:cNvPr id="2" name="Obdélník 1"/>
          <p:cNvSpPr/>
          <p:nvPr/>
        </p:nvSpPr>
        <p:spPr>
          <a:xfrm>
            <a:off x="323528" y="1988840"/>
            <a:ext cx="5328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Comic Sans MS" pitchFamily="66" charset="0"/>
              </a:rPr>
              <a:t>Severský jehličnatý </a:t>
            </a:r>
            <a:r>
              <a:rPr lang="cs-CZ" sz="2400" b="1" dirty="0" smtClean="0">
                <a:latin typeface="Comic Sans MS" pitchFamily="66" charset="0"/>
              </a:rPr>
              <a:t>les</a:t>
            </a:r>
          </a:p>
          <a:p>
            <a:r>
              <a:rPr lang="cs-CZ" sz="24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Flóra </a:t>
            </a:r>
            <a:r>
              <a:rPr lang="cs-CZ" dirty="0" smtClean="0">
                <a:latin typeface="Comic Sans MS" pitchFamily="66" charset="0"/>
              </a:rPr>
              <a:t>-smrky </a:t>
            </a:r>
            <a:r>
              <a:rPr lang="cs-CZ" dirty="0">
                <a:latin typeface="Comic Sans MS" pitchFamily="66" charset="0"/>
              </a:rPr>
              <a:t>(sivý, kanadský, přímořský, </a:t>
            </a:r>
            <a:r>
              <a:rPr lang="cs-CZ" dirty="0" err="1" smtClean="0">
                <a:latin typeface="Comic Sans MS" pitchFamily="66" charset="0"/>
              </a:rPr>
              <a:t>sitka</a:t>
            </a:r>
            <a:r>
              <a:rPr lang="cs-CZ" dirty="0" smtClean="0">
                <a:latin typeface="Comic Sans MS" pitchFamily="66" charset="0"/>
              </a:rPr>
              <a:t>)</a:t>
            </a:r>
          </a:p>
          <a:p>
            <a:r>
              <a:rPr lang="cs-CZ" dirty="0" smtClean="0">
                <a:latin typeface="Comic Sans MS" pitchFamily="66" charset="0"/>
              </a:rPr>
              <a:t>z</a:t>
            </a:r>
            <a:r>
              <a:rPr lang="cs-CZ" dirty="0">
                <a:latin typeface="Comic Sans MS" pitchFamily="66" charset="0"/>
              </a:rPr>
              <a:t> jedlí zde roste jedle balzámová. Na sušších a písčitých místech se vyskytuje borovice banksovka. Vtroušeny jsou břízy.</a:t>
            </a:r>
            <a:endParaRPr lang="cs-CZ" b="1" dirty="0" smtClean="0">
              <a:latin typeface="Comic Sans MS" pitchFamily="66" charset="0"/>
            </a:endParaRPr>
          </a:p>
          <a:p>
            <a:r>
              <a:rPr lang="cs-CZ" sz="24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Fauna</a:t>
            </a:r>
            <a:r>
              <a:rPr lang="cs-CZ" dirty="0" smtClean="0">
                <a:latin typeface="Comic Sans MS" pitchFamily="66" charset="0"/>
              </a:rPr>
              <a:t> - ze </a:t>
            </a:r>
            <a:r>
              <a:rPr lang="cs-CZ" dirty="0">
                <a:latin typeface="Comic Sans MS" pitchFamily="66" charset="0"/>
              </a:rPr>
              <a:t>savců např. veverky </a:t>
            </a:r>
            <a:r>
              <a:rPr lang="cs-CZ" dirty="0" smtClean="0">
                <a:latin typeface="Comic Sans MS" pitchFamily="66" charset="0"/>
              </a:rPr>
              <a:t>čipmank, poletuška z ptáků </a:t>
            </a:r>
            <a:r>
              <a:rPr lang="cs-CZ" dirty="0">
                <a:latin typeface="Comic Sans MS" pitchFamily="66" charset="0"/>
              </a:rPr>
              <a:t>např. </a:t>
            </a:r>
            <a:r>
              <a:rPr lang="cs-CZ" dirty="0" err="1" smtClean="0">
                <a:latin typeface="Comic Sans MS" pitchFamily="66" charset="0"/>
              </a:rPr>
              <a:t>datlovití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ze </a:t>
            </a:r>
            <a:r>
              <a:rPr lang="cs-CZ" dirty="0">
                <a:latin typeface="Comic Sans MS" pitchFamily="66" charset="0"/>
              </a:rPr>
              <a:t>savců např. </a:t>
            </a:r>
            <a:r>
              <a:rPr lang="cs-CZ" dirty="0" smtClean="0">
                <a:latin typeface="Comic Sans MS" pitchFamily="66" charset="0"/>
              </a:rPr>
              <a:t>rejsci</a:t>
            </a:r>
          </a:p>
          <a:p>
            <a:r>
              <a:rPr lang="cs-CZ" dirty="0" smtClean="0">
                <a:latin typeface="Comic Sans MS" pitchFamily="66" charset="0"/>
              </a:rPr>
              <a:t>býložravci - zajíci </a:t>
            </a:r>
            <a:r>
              <a:rPr lang="cs-CZ" dirty="0">
                <a:latin typeface="Comic Sans MS" pitchFamily="66" charset="0"/>
              </a:rPr>
              <a:t>a </a:t>
            </a:r>
            <a:r>
              <a:rPr lang="cs-CZ" dirty="0" smtClean="0">
                <a:latin typeface="Comic Sans MS" pitchFamily="66" charset="0"/>
              </a:rPr>
              <a:t>ondatry</a:t>
            </a:r>
          </a:p>
          <a:p>
            <a:r>
              <a:rPr lang="cs-CZ" dirty="0" smtClean="0">
                <a:latin typeface="Comic Sans MS" pitchFamily="66" charset="0"/>
              </a:rPr>
              <a:t>největším </a:t>
            </a:r>
            <a:r>
              <a:rPr lang="cs-CZ" dirty="0">
                <a:latin typeface="Comic Sans MS" pitchFamily="66" charset="0"/>
              </a:rPr>
              <a:t>býložravcem je </a:t>
            </a:r>
            <a:r>
              <a:rPr lang="cs-CZ" dirty="0" smtClean="0">
                <a:latin typeface="Comic Sans MS" pitchFamily="66" charset="0"/>
              </a:rPr>
              <a:t>los</a:t>
            </a:r>
          </a:p>
          <a:p>
            <a:r>
              <a:rPr lang="cs-CZ" dirty="0" smtClean="0">
                <a:latin typeface="Comic Sans MS" pitchFamily="66" charset="0"/>
              </a:rPr>
              <a:t>šelmy - </a:t>
            </a:r>
            <a:r>
              <a:rPr lang="cs-CZ" dirty="0">
                <a:latin typeface="Comic Sans MS" pitchFamily="66" charset="0"/>
              </a:rPr>
              <a:t>medvědi (hnědý/grizzly, </a:t>
            </a:r>
            <a:r>
              <a:rPr lang="cs-CZ" dirty="0" smtClean="0">
                <a:latin typeface="Comic Sans MS" pitchFamily="66" charset="0"/>
              </a:rPr>
              <a:t>kodiak)</a:t>
            </a:r>
          </a:p>
          <a:p>
            <a:r>
              <a:rPr lang="es-ES" dirty="0" smtClean="0">
                <a:latin typeface="Comic Sans MS" pitchFamily="66" charset="0"/>
              </a:rPr>
              <a:t>lasicovití </a:t>
            </a:r>
            <a:r>
              <a:rPr lang="es-ES" dirty="0">
                <a:latin typeface="Comic Sans MS" pitchFamily="66" charset="0"/>
              </a:rPr>
              <a:t>(hranostaj, sobol, kuna, norek, </a:t>
            </a:r>
            <a:r>
              <a:rPr lang="es-ES" dirty="0" smtClean="0">
                <a:latin typeface="Comic Sans MS" pitchFamily="66" charset="0"/>
              </a:rPr>
              <a:t>rosomák</a:t>
            </a:r>
            <a:r>
              <a:rPr lang="cs-CZ" dirty="0" smtClean="0">
                <a:latin typeface="Comic Sans MS" pitchFamily="66" charset="0"/>
              </a:rPr>
              <a:t>)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3" t="2619" r="63000" b="56839"/>
          <a:stretch/>
        </p:blipFill>
        <p:spPr bwMode="auto">
          <a:xfrm>
            <a:off x="5868144" y="188640"/>
            <a:ext cx="2664296" cy="149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669" y="1916832"/>
            <a:ext cx="2635771" cy="17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Documents and Settings\Michal\Local Settings\Temporary Internet Files\Content.IE5\45YV8XYB\MP90040685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22507"/>
            <a:ext cx="1622216" cy="24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Michal\Local Settings\Temporary Internet Files\Content.IE5\CXM30HYF\MP900180711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38" r="13783"/>
          <a:stretch/>
        </p:blipFill>
        <p:spPr bwMode="auto">
          <a:xfrm>
            <a:off x="6876256" y="4310809"/>
            <a:ext cx="1656184" cy="16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39389" y="1340768"/>
            <a:ext cx="81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br.1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24328" y="3676523"/>
            <a:ext cx="81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br.2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850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Documents and Settings\Michal\Local Settings\Temporary Internet Files\Content.IE5\8XIZGXUR\MP90040735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1" t="12351" r="32143"/>
          <a:stretch/>
        </p:blipFill>
        <p:spPr bwMode="auto">
          <a:xfrm>
            <a:off x="7230279" y="4203019"/>
            <a:ext cx="1660906" cy="18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Michal\Local Settings\Temporary Internet Files\Content.IE5\CXM30HYF\MC9003324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420" y="4619459"/>
            <a:ext cx="1746591" cy="170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-10074" y="18864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6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Smíšené a listnaté lesy</a:t>
            </a:r>
            <a:endParaRPr lang="cs-CZ" sz="6600" dirty="0"/>
          </a:p>
        </p:txBody>
      </p:sp>
      <p:sp>
        <p:nvSpPr>
          <p:cNvPr id="2" name="Obdélník 1"/>
          <p:cNvSpPr/>
          <p:nvPr/>
        </p:nvSpPr>
        <p:spPr>
          <a:xfrm>
            <a:off x="117709" y="191940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okolí </a:t>
            </a:r>
            <a:r>
              <a:rPr lang="cs-CZ" sz="2000" dirty="0">
                <a:latin typeface="Comic Sans MS" pitchFamily="66" charset="0"/>
              </a:rPr>
              <a:t>Velkých </a:t>
            </a:r>
            <a:r>
              <a:rPr lang="cs-CZ" sz="2000" dirty="0" smtClean="0">
                <a:latin typeface="Comic Sans MS" pitchFamily="66" charset="0"/>
              </a:rPr>
              <a:t>jezer</a:t>
            </a:r>
          </a:p>
          <a:p>
            <a:r>
              <a:rPr lang="cs-CZ" sz="2000" dirty="0" smtClean="0">
                <a:latin typeface="Comic Sans MS" pitchFamily="66" charset="0"/>
              </a:rPr>
              <a:t>Z velké části byly vykáceny.</a:t>
            </a:r>
          </a:p>
          <a:p>
            <a:r>
              <a:rPr lang="cs-CZ" sz="20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Flóra – </a:t>
            </a:r>
            <a:r>
              <a:rPr lang="cs-CZ" sz="2000" dirty="0" smtClean="0">
                <a:latin typeface="Comic Sans MS" pitchFamily="66" charset="0"/>
              </a:rPr>
              <a:t>javory, buky, vejmutovka</a:t>
            </a:r>
            <a:r>
              <a:rPr lang="cs-CZ" sz="2000" dirty="0">
                <a:latin typeface="Comic Sans MS" pitchFamily="66" charset="0"/>
              </a:rPr>
              <a:t>, zerav </a:t>
            </a:r>
            <a:r>
              <a:rPr lang="cs-CZ" sz="2000" dirty="0" smtClean="0">
                <a:latin typeface="Comic Sans MS" pitchFamily="66" charset="0"/>
              </a:rPr>
              <a:t>západní, různé druhy dubů </a:t>
            </a:r>
            <a:r>
              <a:rPr lang="cs-CZ" sz="2000" dirty="0">
                <a:latin typeface="Comic Sans MS" pitchFamily="66" charset="0"/>
              </a:rPr>
              <a:t>a ořechovce 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Fauna - </a:t>
            </a:r>
            <a:r>
              <a:rPr lang="cs-CZ" sz="2000" dirty="0">
                <a:latin typeface="Comic Sans MS" pitchFamily="66" charset="0"/>
              </a:rPr>
              <a:t>Původní divoká zvěř se uchovala jen v národních parcích a rezervacích. 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jelen wapiti, jelenec viržinský, </a:t>
            </a:r>
            <a:r>
              <a:rPr lang="cs-CZ" sz="2000" dirty="0">
                <a:latin typeface="Comic Sans MS" pitchFamily="66" charset="0"/>
              </a:rPr>
              <a:t>bobr a </a:t>
            </a:r>
            <a:r>
              <a:rPr lang="cs-CZ" sz="2000" dirty="0" smtClean="0">
                <a:latin typeface="Comic Sans MS" pitchFamily="66" charset="0"/>
              </a:rPr>
              <a:t>norek, skunk </a:t>
            </a:r>
            <a:r>
              <a:rPr lang="cs-CZ" sz="2000" dirty="0">
                <a:latin typeface="Comic Sans MS" pitchFamily="66" charset="0"/>
              </a:rPr>
              <a:t>smradlavý, z větších šelem zde žijí rys ostrovid, rosomák, liška obecná a liška stříbrná. Velké šelmy zastupují medvěd hnědý a puma.</a:t>
            </a:r>
          </a:p>
        </p:txBody>
      </p:sp>
      <p:pic>
        <p:nvPicPr>
          <p:cNvPr id="5122" name="Picture 2" descr="C:\Documents and Settings\Michal\Local Settings\Temporary Internet Files\Content.IE5\4LEFS9YN\MC9003323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033" y="1964936"/>
            <a:ext cx="1773364" cy="154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Michal\Local Settings\Temporary Internet Files\Content.IE5\CXM30HYF\MP900425288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30" r="9336" b="5355"/>
          <a:stretch/>
        </p:blipFill>
        <p:spPr bwMode="auto">
          <a:xfrm>
            <a:off x="7230279" y="1964936"/>
            <a:ext cx="1628047" cy="211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Michal\Local Settings\Temporary Internet Files\Content.IE5\CXM30HYF\MC90033240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033" y="3510076"/>
            <a:ext cx="1748776" cy="13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18864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Step</a:t>
            </a:r>
            <a:endParaRPr lang="cs-CZ" sz="8000" dirty="0"/>
          </a:p>
        </p:txBody>
      </p:sp>
      <p:sp>
        <p:nvSpPr>
          <p:cNvPr id="2" name="Obdélník 1"/>
          <p:cNvSpPr/>
          <p:nvPr/>
        </p:nvSpPr>
        <p:spPr>
          <a:xfrm>
            <a:off x="467544" y="2132856"/>
            <a:ext cx="44644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Prérie </a:t>
            </a:r>
            <a:r>
              <a:rPr lang="cs-CZ" sz="2000" dirty="0" smtClean="0">
                <a:latin typeface="Comic Sans MS" pitchFamily="66" charset="0"/>
              </a:rPr>
              <a:t>-</a:t>
            </a:r>
            <a:r>
              <a:rPr lang="cs-CZ" sz="2000" dirty="0">
                <a:latin typeface="Comic Sans MS" pitchFamily="66" charset="0"/>
              </a:rPr>
              <a:t>Severoamerické stepi </a:t>
            </a:r>
          </a:p>
          <a:p>
            <a:r>
              <a:rPr lang="cs-CZ" sz="28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Pampa</a:t>
            </a:r>
            <a:r>
              <a:rPr lang="cs-CZ" sz="2000" dirty="0" smtClean="0">
                <a:latin typeface="Comic Sans MS" pitchFamily="66" charset="0"/>
              </a:rPr>
              <a:t> -</a:t>
            </a:r>
            <a:r>
              <a:rPr lang="cs-CZ" sz="2000" dirty="0">
                <a:latin typeface="Comic Sans MS" pitchFamily="66" charset="0"/>
              </a:rPr>
              <a:t>Jihoamerické stepi </a:t>
            </a:r>
            <a:r>
              <a:rPr lang="cs-CZ" sz="2000" dirty="0" smtClean="0">
                <a:latin typeface="Comic Sans MS" pitchFamily="66" charset="0"/>
              </a:rPr>
              <a:t>(Argentina, Brazilská vysočina)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6146" name="Picture 2" descr="C:\Documents and Settings\Michal\Local Settings\Temporary Internet Files\Content.IE5\CXM30HYF\MP900180430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83" t="8756" r="12798"/>
          <a:stretch/>
        </p:blipFill>
        <p:spPr bwMode="auto">
          <a:xfrm>
            <a:off x="5932714" y="1868097"/>
            <a:ext cx="2071934" cy="206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9295" y="3394740"/>
            <a:ext cx="42659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Fauna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– bizoni a vidlorozi v rezervacích, kojoti, </a:t>
            </a:r>
            <a:r>
              <a:rPr lang="cs-CZ" sz="2000" dirty="0">
                <a:latin typeface="Comic Sans MS" pitchFamily="66" charset="0"/>
              </a:rPr>
              <a:t>psoun prériový, sysel, čipmank a zajíc prériový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8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Flora</a:t>
            </a:r>
            <a:r>
              <a:rPr lang="cs-CZ" sz="2000" dirty="0" smtClean="0">
                <a:latin typeface="Comic Sans MS" pitchFamily="66" charset="0"/>
              </a:rPr>
              <a:t> – původní travní porosty dnes přeměněny na zemědělskou půdu </a:t>
            </a:r>
            <a:endParaRPr lang="cs-CZ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7" r="21618"/>
          <a:stretch/>
        </p:blipFill>
        <p:spPr bwMode="auto">
          <a:xfrm>
            <a:off x="5957611" y="4059608"/>
            <a:ext cx="2054340" cy="219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225388" y="5805264"/>
            <a:ext cx="81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303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-10074" y="1886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Poušť a polopoušť</a:t>
            </a:r>
            <a:endParaRPr lang="cs-CZ" sz="8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5" t="17953" r="64531" b="2712"/>
          <a:stretch/>
        </p:blipFill>
        <p:spPr bwMode="auto">
          <a:xfrm>
            <a:off x="5724128" y="2060848"/>
            <a:ext cx="312038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1988840"/>
            <a:ext cx="53285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Největší </a:t>
            </a:r>
            <a:r>
              <a:rPr lang="cs-CZ" dirty="0">
                <a:latin typeface="Comic Sans MS" pitchFamily="66" charset="0"/>
              </a:rPr>
              <a:t>pouští je </a:t>
            </a:r>
            <a:r>
              <a:rPr lang="cs-CZ" sz="240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Nevadská poušť</a:t>
            </a:r>
            <a:r>
              <a:rPr lang="cs-CZ" dirty="0">
                <a:latin typeface="Comic Sans MS" pitchFamily="66" charset="0"/>
              </a:rPr>
              <a:t>, která zaujímá převážnou část Velké pánve</a:t>
            </a:r>
            <a:r>
              <a:rPr lang="cs-CZ" dirty="0" smtClean="0">
                <a:latin typeface="Comic Sans MS" pitchFamily="66" charset="0"/>
              </a:rPr>
              <a:t>.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Nejjižněji </a:t>
            </a:r>
            <a:r>
              <a:rPr lang="cs-CZ" sz="240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Údolí smrti </a:t>
            </a:r>
            <a:r>
              <a:rPr lang="cs-CZ" dirty="0">
                <a:latin typeface="Comic Sans MS" pitchFamily="66" charset="0"/>
              </a:rPr>
              <a:t>(nežhavější místo Severní Ameriky</a:t>
            </a:r>
            <a:r>
              <a:rPr lang="cs-CZ" dirty="0" smtClean="0">
                <a:latin typeface="Comic Sans MS" pitchFamily="66" charset="0"/>
              </a:rPr>
              <a:t>).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V jižní Americe </a:t>
            </a:r>
            <a:r>
              <a:rPr lang="pt-BR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Atacama</a:t>
            </a:r>
            <a:r>
              <a:rPr lang="cs-CZ" b="1" dirty="0" smtClean="0">
                <a:ln w="9525">
                  <a:solidFill>
                    <a:schemeClr val="tx1"/>
                  </a:solidFill>
                </a:ln>
                <a:latin typeface="Comic Sans MS" pitchFamily="66" charset="0"/>
              </a:rPr>
              <a:t> </a:t>
            </a:r>
            <a:r>
              <a:rPr lang="pt-BR" dirty="0" smtClean="0">
                <a:latin typeface="Comic Sans MS" pitchFamily="66" charset="0"/>
              </a:rPr>
              <a:t>je </a:t>
            </a:r>
            <a:r>
              <a:rPr lang="pt-BR" dirty="0">
                <a:latin typeface="Comic Sans MS" pitchFamily="66" charset="0"/>
              </a:rPr>
              <a:t>nejsušší poušť na </a:t>
            </a:r>
            <a:r>
              <a:rPr lang="pt-BR" dirty="0" smtClean="0">
                <a:latin typeface="Comic Sans MS" pitchFamily="66" charset="0"/>
              </a:rPr>
              <a:t>Zemi</a:t>
            </a:r>
            <a:r>
              <a:rPr lang="cs-CZ" dirty="0" smtClean="0">
                <a:latin typeface="Comic Sans MS" pitchFamily="66" charset="0"/>
              </a:rPr>
              <a:t> a </a:t>
            </a:r>
            <a:r>
              <a:rPr lang="cs-CZ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Patagonská poušť</a:t>
            </a:r>
            <a:endParaRPr lang="cs-CZ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4F08DE"/>
              </a:solidFill>
              <a:latin typeface="Comic Sans MS" pitchFamily="66" charset="0"/>
            </a:endParaRPr>
          </a:p>
          <a:p>
            <a:r>
              <a:rPr lang="cs-CZ" sz="24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Fauna</a:t>
            </a:r>
            <a:r>
              <a:rPr lang="cs-CZ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cs-CZ" dirty="0" smtClean="0">
                <a:latin typeface="Comic Sans MS" pitchFamily="66" charset="0"/>
              </a:rPr>
              <a:t>Žije </a:t>
            </a:r>
            <a:r>
              <a:rPr lang="cs-CZ" dirty="0">
                <a:latin typeface="Comic Sans MS" pitchFamily="66" charset="0"/>
              </a:rPr>
              <a:t>zde dost hmyzu </a:t>
            </a:r>
            <a:r>
              <a:rPr lang="cs-CZ" dirty="0" smtClean="0">
                <a:latin typeface="Comic Sans MS" pitchFamily="66" charset="0"/>
              </a:rPr>
              <a:t>a </a:t>
            </a:r>
            <a:r>
              <a:rPr lang="cs-CZ" dirty="0">
                <a:latin typeface="Comic Sans MS" pitchFamily="66" charset="0"/>
              </a:rPr>
              <a:t>plazů (např. chřestýš, užovka, gekon, </a:t>
            </a:r>
            <a:r>
              <a:rPr lang="cs-CZ" dirty="0" smtClean="0">
                <a:latin typeface="Comic Sans MS" pitchFamily="66" charset="0"/>
              </a:rPr>
              <a:t>agama). V</a:t>
            </a:r>
            <a:r>
              <a:rPr lang="cs-CZ" dirty="0">
                <a:latin typeface="Comic Sans MS" pitchFamily="66" charset="0"/>
              </a:rPr>
              <a:t> okolí jezer žijí i ještěrky a želvy. Ve skalách sídlí netopýři. Z hlodavců zde žijí čipmankové, svišťové a syslové</a:t>
            </a:r>
            <a:r>
              <a:rPr lang="cs-CZ" dirty="0" smtClean="0">
                <a:latin typeface="Comic Sans MS" pitchFamily="66" charset="0"/>
              </a:rPr>
              <a:t>.</a:t>
            </a:r>
            <a:r>
              <a:rPr lang="cs-CZ" dirty="0">
                <a:latin typeface="Comic Sans MS" pitchFamily="66" charset="0"/>
              </a:rPr>
              <a:t> 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sz="24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Flora</a:t>
            </a:r>
            <a:r>
              <a:rPr lang="cs-CZ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F08D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cs-CZ" dirty="0" smtClean="0">
                <a:latin typeface="Comic Sans MS" pitchFamily="66" charset="0"/>
              </a:rPr>
              <a:t>Rostlinstvo </a:t>
            </a:r>
            <a:r>
              <a:rPr lang="cs-CZ" dirty="0">
                <a:latin typeface="Comic Sans MS" pitchFamily="66" charset="0"/>
              </a:rPr>
              <a:t>je zastoupeno hlavně sukulenty - kaktusy </a:t>
            </a:r>
            <a:r>
              <a:rPr lang="cs-CZ" dirty="0" smtClean="0">
                <a:latin typeface="Comic Sans MS" pitchFamily="66" charset="0"/>
              </a:rPr>
              <a:t>a </a:t>
            </a:r>
            <a:r>
              <a:rPr lang="cs-CZ" dirty="0">
                <a:latin typeface="Comic Sans MS" pitchFamily="66" charset="0"/>
              </a:rPr>
              <a:t>tráva stromovitého vzrůstu zvaná juka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25388" y="5805264"/>
            <a:ext cx="81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609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-10074" y="1886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i="1" u="sng" dirty="0" smtClean="0">
                <a:ln w="5715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Poušť a polopoušť</a:t>
            </a:r>
            <a:endParaRPr lang="cs-CZ" sz="8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678" y="4025751"/>
            <a:ext cx="288298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04725" y="5977472"/>
            <a:ext cx="1942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Poušť </a:t>
            </a:r>
            <a:r>
              <a:rPr lang="cs-CZ" sz="1600" dirty="0" err="1" smtClean="0"/>
              <a:t>Atacama</a:t>
            </a:r>
            <a:endParaRPr lang="cs-CZ" sz="1600" dirty="0"/>
          </a:p>
        </p:txBody>
      </p:sp>
      <p:pic>
        <p:nvPicPr>
          <p:cNvPr id="8195" name="Picture 3" descr="C:\Documents and Settings\Michal\Local Settings\Temporary Internet Files\Content.IE5\CXM30HYF\MP90031390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01" y="1895475"/>
            <a:ext cx="2466602" cy="196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16706" y="19168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Chřestýš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C:\Documents and Settings\Michal\Local Settings\Temporary Internet Files\Content.IE5\4LEFS9YN\MP900313909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36" t="38690"/>
          <a:stretch/>
        </p:blipFill>
        <p:spPr bwMode="auto">
          <a:xfrm>
            <a:off x="3131840" y="1895475"/>
            <a:ext cx="2547612" cy="196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541550" y="19168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Ještěrka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8198" name="Picture 6" descr="C:\Documents and Settings\Michal\Local Settings\Temporary Internet Files\Content.IE5\8XIZGXUR\MP90028946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52462"/>
            <a:ext cx="24018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23570" y="5445224"/>
            <a:ext cx="81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99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846</TotalTime>
  <Words>1273</Words>
  <Application>Microsoft Office PowerPoint</Application>
  <PresentationFormat>Předvádění na obrazovce (4:3)</PresentationFormat>
  <Paragraphs>131</Paragraphs>
  <Slides>14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Mylar</vt:lpstr>
      <vt:lpstr>  Amerika Přírodní krajiny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Z</dc:creator>
  <cp:lastModifiedBy>Pavel Vlček</cp:lastModifiedBy>
  <cp:revision>54</cp:revision>
  <dcterms:created xsi:type="dcterms:W3CDTF">2011-09-01T15:09:11Z</dcterms:created>
  <dcterms:modified xsi:type="dcterms:W3CDTF">2012-09-30T08:05:17Z</dcterms:modified>
</cp:coreProperties>
</file>