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media1.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318E-CC33-4746-8DF2-59D7DCEB4B2D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575A-2FCD-4BF2-B7FE-31E09975A2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269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575A-2FCD-4BF2-B7FE-31E09975A25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419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http://cs.wikipedia.org/wiki/Kolonizace_Severn%C3%AD_Ameriky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575A-2FCD-4BF2-B7FE-31E09975A25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56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575A-2FCD-4BF2-B7FE-31E09975A25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81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2170-5E43-4DB7-B47F-F3E8EBA6A592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-1" y="1268760"/>
            <a:ext cx="7620001" cy="4320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412776"/>
            <a:ext cx="7543800" cy="403244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56793"/>
            <a:ext cx="6972300" cy="2173960"/>
          </a:xfrm>
        </p:spPr>
        <p:txBody>
          <a:bodyPr anchor="b">
            <a:normAutofit/>
          </a:bodyPr>
          <a:lstStyle>
            <a:lvl1pPr algn="l">
              <a:defRPr sz="54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6972300" cy="14954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627F-4376-4737-9557-9B34F82106D0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6532-9DEC-47AD-9E67-9D7B6E32A7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740E-B00C-4E6D-90C8-0D8C0E2778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8280920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0" y="0"/>
            <a:ext cx="8960326" cy="6308467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98144"/>
            <a:ext cx="9144000" cy="10655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-30479" y="18864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321" y="1052736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1" y="1556792"/>
            <a:ext cx="8305800" cy="414649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latin typeface="Comic Sans MS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137161" y="200252"/>
            <a:ext cx="8305800" cy="861288"/>
          </a:xfrm>
        </p:spPr>
        <p:txBody>
          <a:bodyPr>
            <a:normAutofit/>
          </a:bodyPr>
          <a:lstStyle>
            <a:lvl1pPr>
              <a:defRPr sz="4800"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>
          <a:xfrm>
            <a:off x="76200" y="6312408"/>
            <a:ext cx="8991599" cy="365125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5463-B5D3-4297-AE46-D27DBA5B2F7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8DAF-0C8C-4650-8542-480CC2F5A6C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9861-0C11-422C-A138-7E8DA91E3BD3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962-584C-4EA8-AD12-694BFB03C8F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9319-CD70-47E0-A205-2683B0FFD7E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1760" y="980728"/>
            <a:ext cx="6552728" cy="4464496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405-9172-4E39-A0B0-013466315F8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520" y="6312408"/>
            <a:ext cx="8496943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33975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87373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195736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195736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196828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1971328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2CAFB2-7516-4158-8C92-ECD1130DD130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680C83-63C5-4DFB-B901-90B39A77D2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" TargetMode="External"/><Relationship Id="rId13" Type="http://schemas.openxmlformats.org/officeDocument/2006/relationships/hyperlink" Target="http://www.jacr.cz/o-nas/reference/" TargetMode="External"/><Relationship Id="rId3" Type="http://schemas.openxmlformats.org/officeDocument/2006/relationships/hyperlink" Target="http://cs.wikipedia.org/wiki/Soubor:El_Castillo_Chitzen_Itza.jpg" TargetMode="External"/><Relationship Id="rId7" Type="http://schemas.openxmlformats.org/officeDocument/2006/relationships/hyperlink" Target="http://en.wikipedia.org/wiki/User:24630" TargetMode="External"/><Relationship Id="rId12" Type="http://schemas.openxmlformats.org/officeDocument/2006/relationships/hyperlink" Target="http://aktualne.centrum.cz/kultura/film/recenze/clanek.phtml?id=649900" TargetMode="External"/><Relationship Id="rId2" Type="http://schemas.openxmlformats.org/officeDocument/2006/relationships/hyperlink" Target="http://www.knihy-a.cz/2270/pokoleni-adama-a-evy-5-osidlovani-ameri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_talk:S%C3%A9mhur" TargetMode="External"/><Relationship Id="rId11" Type="http://schemas.openxmlformats.org/officeDocument/2006/relationships/hyperlink" Target="http://qwickstep.com/search/ivan-lendle.html" TargetMode="External"/><Relationship Id="rId5" Type="http://schemas.openxmlformats.org/officeDocument/2006/relationships/hyperlink" Target="http://commons.wikimedia.org/wiki/User:S%C3%A9mhur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://bob.zbroj.info/koreny.html" TargetMode="External"/><Relationship Id="rId4" Type="http://schemas.openxmlformats.org/officeDocument/2006/relationships/hyperlink" Target="http://cs.wikipedia.org/wiki/Soubor:Before_Machu_Picchu.jpg" TargetMode="External"/><Relationship Id="rId9" Type="http://schemas.openxmlformats.org/officeDocument/2006/relationships/hyperlink" Target="http://cs.wikipedia.org/wiki/Kolonizace_Severn%C3%AD_Ameriky" TargetMode="External"/><Relationship Id="rId14" Type="http://schemas.openxmlformats.org/officeDocument/2006/relationships/hyperlink" Target="http://cs.wikipedia.org/wiki/Soubor:Beringia_land_bridge-noaagov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5"/>
          <p:cNvSpPr>
            <a:spLocks noGrp="1"/>
          </p:cNvSpPr>
          <p:nvPr>
            <p:ph type="ctrTitle"/>
          </p:nvPr>
        </p:nvSpPr>
        <p:spPr>
          <a:xfrm>
            <a:off x="0" y="2780928"/>
            <a:ext cx="7596336" cy="217396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</a:t>
            </a:r>
            <a:br>
              <a:rPr lang="cs-CZ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  <a:br>
              <a:rPr lang="cs-CZ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objevitelé, sídla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6756" y="5715016"/>
            <a:ext cx="8534400" cy="100013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sz="2000" dirty="0"/>
              <a:t>Romana Zabořilová</a:t>
            </a:r>
          </a:p>
          <a:p>
            <a:pPr algn="r"/>
            <a:r>
              <a:rPr lang="cs-CZ" sz="2000" dirty="0"/>
              <a:t>ZŠ Jenišovice</a:t>
            </a:r>
          </a:p>
          <a:p>
            <a:pPr algn="r"/>
            <a:r>
              <a:rPr lang="cs-CZ" sz="2000" dirty="0"/>
              <a:t> </a:t>
            </a:r>
            <a:r>
              <a:rPr lang="cs-CZ" sz="2000" dirty="0" smtClean="0"/>
              <a:t>VY_32_INOVACE_028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648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179512" y="188913"/>
            <a:ext cx="8856984" cy="648017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sz="4000" b="1" dirty="0" smtClean="0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Počet obyvatel</a:t>
            </a:r>
            <a:r>
              <a:rPr lang="cs-CZ" sz="4000" b="1" dirty="0" smtClean="0">
                <a:ln w="1905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- </a:t>
            </a:r>
            <a:r>
              <a:rPr lang="cs-CZ" sz="3200" b="1" dirty="0" smtClean="0">
                <a:latin typeface="Comic Sans MS" pitchFamily="66" charset="0"/>
              </a:rPr>
              <a:t>910 720 588 </a:t>
            </a:r>
            <a:r>
              <a:rPr lang="cs-CZ" sz="3200" dirty="0" smtClean="0">
                <a:latin typeface="Comic Sans MS" pitchFamily="66" charset="0"/>
              </a:rPr>
              <a:t>(odhad 2008 – zdroj </a:t>
            </a:r>
            <a:r>
              <a:rPr lang="cs-CZ" sz="3200" dirty="0" err="1" smtClean="0">
                <a:latin typeface="Comic Sans MS" pitchFamily="66" charset="0"/>
              </a:rPr>
              <a:t>wikipedia</a:t>
            </a:r>
            <a:r>
              <a:rPr lang="cs-CZ" sz="3200" dirty="0" smtClean="0">
                <a:latin typeface="Comic Sans MS" pitchFamily="66" charset="0"/>
              </a:rPr>
              <a:t>) což je </a:t>
            </a:r>
            <a:r>
              <a:rPr lang="cs-CZ" sz="3200" dirty="0">
                <a:latin typeface="Comic Sans MS" pitchFamily="66" charset="0"/>
              </a:rPr>
              <a:t>14 % lidské populace </a:t>
            </a:r>
            <a:endParaRPr lang="cs-CZ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4000" b="1" dirty="0" smtClean="0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Náboženství</a:t>
            </a:r>
            <a:r>
              <a:rPr lang="cs-CZ" sz="3200" dirty="0" smtClean="0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– křesťanství, animismus (indiáni v Amazonii), judaismus, buddhismus,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200" dirty="0" smtClean="0">
                <a:latin typeface="Comic Sans MS" pitchFamily="66" charset="0"/>
              </a:rPr>
              <a:t>		            islám (přistěhovalci)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Jazyky</a:t>
            </a:r>
            <a:r>
              <a:rPr lang="cs-CZ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– angličtina (USA,Kanada)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200" dirty="0" smtClean="0">
                <a:latin typeface="Comic Sans MS" pitchFamily="66" charset="0"/>
              </a:rPr>
              <a:t>			francouzština (Kanada)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200" dirty="0" smtClean="0">
                <a:latin typeface="Comic Sans MS" pitchFamily="66" charset="0"/>
              </a:rPr>
              <a:t>			španělština (Latinská Amerika)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200" dirty="0" smtClean="0">
                <a:latin typeface="Comic Sans MS" pitchFamily="66" charset="0"/>
              </a:rPr>
              <a:t>			portugalština (Brazílie)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pic>
        <p:nvPicPr>
          <p:cNvPr id="2050" name="Picture 2" descr="C:\Documents and Settings\Michal\Local Settings\Temporary Internet Files\Content.IE5\SRT7YEBP\MC90044146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39884"/>
            <a:ext cx="1371429" cy="1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chal\Local Settings\Temporary Internet Files\Content.IE5\XBR795SE\MC9003329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6" y="4653136"/>
            <a:ext cx="1535340" cy="16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1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107504" y="188913"/>
            <a:ext cx="8857109" cy="626442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cs-CZ" sz="4300" b="1" dirty="0" smtClean="0">
                <a:ln w="1270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Sídla </a:t>
            </a:r>
            <a:r>
              <a:rPr lang="cs-CZ" sz="3200" dirty="0" smtClean="0">
                <a:latin typeface="Comic Sans MS" pitchFamily="66" charset="0"/>
              </a:rPr>
              <a:t>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Mexico</a:t>
            </a: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City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přes 20 milionů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obyvatel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New </a:t>
            </a:r>
            <a:r>
              <a:rPr lang="cs-CZ" sz="2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York </a:t>
            </a: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City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- 18,897,109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Los Angeles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14,730,000</a:t>
            </a:r>
            <a:endParaRPr lang="cs-CZ" sz="24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Chicago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- 9,461,105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Sao</a:t>
            </a: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Paulo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Brazílie) - 19,140,000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Buenos Aires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 Argentina) - 12,390,000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Rio </a:t>
            </a:r>
            <a:r>
              <a:rPr lang="cs-CZ" sz="2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de </a:t>
            </a:r>
            <a:r>
              <a:rPr lang="cs-CZ" sz="2400" b="1" u="sng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Janeiro</a:t>
            </a:r>
            <a:r>
              <a:rPr lang="cs-CZ" sz="24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Brazílie) 11,160,000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cs-CZ" sz="2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Lima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(Peru) - 9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milionů lidí.</a:t>
            </a:r>
            <a:endParaRPr lang="cs-CZ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r">
              <a:buNone/>
              <a:defRPr/>
            </a:pPr>
            <a:r>
              <a:rPr lang="cs-CZ" sz="1100" dirty="0"/>
              <a:t>Zdroj : http://world.mongabay.com/czech/population/cs.html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66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142875" y="357188"/>
            <a:ext cx="9001125" cy="614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b="1" dirty="0" smtClean="0"/>
              <a:t>Zdroje obrázků:</a:t>
            </a:r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 1: autor neuveden.</a:t>
            </a:r>
            <a:r>
              <a:rPr lang="en-US" sz="1200" dirty="0" smtClean="0"/>
              <a:t> 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</a:t>
            </a:r>
            <a:r>
              <a:rPr lang="en-US" sz="1200" dirty="0" smtClean="0"/>
              <a:t> : </a:t>
            </a:r>
            <a:endParaRPr lang="cs-CZ" sz="1200" dirty="0" smtClean="0"/>
          </a:p>
          <a:p>
            <a:pPr>
              <a:buNone/>
            </a:pPr>
            <a:r>
              <a:rPr lang="en-US" sz="1200" dirty="0"/>
              <a:t>&lt;</a:t>
            </a:r>
            <a:r>
              <a:rPr lang="en-US" sz="1200" dirty="0">
                <a:hlinkClick r:id="rId2"/>
              </a:rPr>
              <a:t>http://www.knihy-a.cz/2270/pokoleni-adama-a-evy-5-osidlovani-ameriky</a:t>
            </a:r>
            <a:r>
              <a:rPr lang="en-US" sz="1200" dirty="0"/>
              <a:t>&gt;.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2: autor neuveden. 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 </a:t>
            </a:r>
            <a:r>
              <a:rPr lang="en-US" sz="1200" dirty="0" smtClean="0"/>
              <a:t>&lt; </a:t>
            </a:r>
            <a:r>
              <a:rPr lang="en-US" sz="1200" dirty="0">
                <a:hlinkClick r:id="rId3"/>
              </a:rPr>
              <a:t>http://cs.wikipedia.org/wiki/Soubor:El_Castillo_Chitzen_Itza.jpg</a:t>
            </a:r>
            <a:r>
              <a:rPr lang="en-US" sz="1200" dirty="0"/>
              <a:t>&gt;.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3: autor neuveden, 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 </a:t>
            </a:r>
            <a:r>
              <a:rPr lang="en-US" sz="1200" dirty="0" smtClean="0"/>
              <a:t>&lt; </a:t>
            </a:r>
            <a:r>
              <a:rPr lang="en-US" sz="1200" dirty="0">
                <a:hlinkClick r:id="rId4"/>
              </a:rPr>
              <a:t>http://cs.wikipedia.org/wiki/Soubor:Before_Machu_Picchu.jpg</a:t>
            </a:r>
            <a:r>
              <a:rPr lang="en-US" sz="1200" dirty="0"/>
              <a:t>&gt;.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4:</a:t>
            </a:r>
            <a:r>
              <a:rPr lang="en-US" sz="1200" dirty="0" err="1">
                <a:hlinkClick r:id="rId5" tooltip="User:Sémhur"/>
              </a:rPr>
              <a:t>Sémhur</a:t>
            </a:r>
            <a:r>
              <a:rPr lang="en-US" sz="1200" dirty="0"/>
              <a:t> (</a:t>
            </a:r>
            <a:r>
              <a:rPr lang="en-US" sz="1200" dirty="0">
                <a:hlinkClick r:id="rId6" tooltip="User talk:Sémhur"/>
              </a:rPr>
              <a:t>talk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Original </a:t>
            </a:r>
            <a:r>
              <a:rPr lang="en-US" sz="1200" dirty="0" err="1"/>
              <a:t>uploader</a:t>
            </a:r>
            <a:r>
              <a:rPr lang="en-US" sz="1200" dirty="0"/>
              <a:t> was </a:t>
            </a:r>
            <a:r>
              <a:rPr lang="en-US" sz="1200" dirty="0">
                <a:hlinkClick r:id="rId7" tooltip="en:User:24630"/>
              </a:rPr>
              <a:t>24630</a:t>
            </a:r>
            <a:r>
              <a:rPr lang="en-US" sz="1200" dirty="0"/>
              <a:t> at </a:t>
            </a:r>
            <a:r>
              <a:rPr lang="en-US" sz="1200" dirty="0" err="1">
                <a:hlinkClick r:id="rId8"/>
              </a:rPr>
              <a:t>en.wikipedia</a:t>
            </a:r>
            <a:endParaRPr lang="en-US" sz="1200" dirty="0"/>
          </a:p>
          <a:p>
            <a:pPr>
              <a:buNone/>
            </a:pPr>
            <a:r>
              <a:rPr lang="cs-CZ" sz="1200" dirty="0" smtClean="0"/>
              <a:t>, 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 </a:t>
            </a:r>
            <a:r>
              <a:rPr lang="en-US" sz="1200" dirty="0" smtClean="0"/>
              <a:t>&lt; </a:t>
            </a:r>
            <a:r>
              <a:rPr lang="en-US" sz="1200" dirty="0">
                <a:hlinkClick r:id="rId9"/>
              </a:rPr>
              <a:t>http://cs.wikipedia.org/wiki/Kolonizace_Severn%C3%AD_Ameriky</a:t>
            </a:r>
            <a:r>
              <a:rPr lang="en-US" sz="1200" dirty="0"/>
              <a:t>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 5:autor neuveden, 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 </a:t>
            </a:r>
            <a:r>
              <a:rPr lang="en-US" sz="1200" dirty="0" smtClean="0"/>
              <a:t>&lt; </a:t>
            </a:r>
            <a:r>
              <a:rPr lang="cs-CZ" sz="1200" dirty="0" smtClean="0">
                <a:hlinkClick r:id="rId10"/>
              </a:rPr>
              <a:t>http://bob.zbroj.info/koreny.html</a:t>
            </a:r>
            <a:r>
              <a:rPr lang="en-US" sz="1200" dirty="0" smtClean="0"/>
              <a:t> 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obr.6: autor neuveden, 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 </a:t>
            </a:r>
            <a:r>
              <a:rPr lang="en-US" sz="1200" dirty="0" smtClean="0"/>
              <a:t>&lt; </a:t>
            </a:r>
            <a:r>
              <a:rPr lang="cs-CZ" sz="1200" dirty="0" smtClean="0">
                <a:hlinkClick r:id="rId11"/>
              </a:rPr>
              <a:t>http://qwickstep.com/search/ivan-lendle.html</a:t>
            </a:r>
            <a:r>
              <a:rPr lang="en-US" sz="1200" dirty="0" smtClean="0"/>
              <a:t> 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obr.7: Antonín Tesař,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</a:t>
            </a:r>
            <a:r>
              <a:rPr lang="en-US" sz="1200" dirty="0" smtClean="0"/>
              <a:t>&lt;</a:t>
            </a:r>
            <a:r>
              <a:rPr lang="cs-CZ" sz="1200" dirty="0" smtClean="0">
                <a:hlinkClick r:id="rId12"/>
              </a:rPr>
              <a:t>http://aktualne.centrum.cz/kultura/film/recenze/clanek.phtml?id=649900</a:t>
            </a:r>
            <a:r>
              <a:rPr lang="en-US" sz="1200" dirty="0" smtClean="0"/>
              <a:t> 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obr.8: autor neuveden,</a:t>
            </a:r>
            <a:r>
              <a:rPr lang="en-US" sz="1200" dirty="0" smtClean="0"/>
              <a:t>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13"/>
              </a:rPr>
              <a:t>http://www.jacr.cz/o-nas/reference/</a:t>
            </a:r>
            <a:r>
              <a:rPr lang="en-US" sz="1200" dirty="0" smtClean="0"/>
              <a:t> 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obr.9:Star </a:t>
            </a:r>
            <a:r>
              <a:rPr lang="cs-CZ" sz="1200" dirty="0" err="1" smtClean="0"/>
              <a:t>Max,INC</a:t>
            </a:r>
            <a:r>
              <a:rPr lang="cs-CZ" sz="1200" dirty="0" smtClean="0"/>
              <a:t>,</a:t>
            </a:r>
            <a:r>
              <a:rPr lang="en-US" sz="1200" dirty="0" smtClean="0"/>
              <a:t> 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</a:t>
            </a:r>
            <a:r>
              <a:rPr lang="en-US" sz="1200" dirty="0" smtClean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"/>
              </a:rPr>
              <a:t>http://toughsledding.wordpress.com/2007/01/26/todays-pr-controversy-would</a:t>
            </a:r>
          </a:p>
          <a:p>
            <a:pPr eaLnBrk="1" hangingPunct="1">
              <a:buFont typeface="Arial" charset="0"/>
              <a:buNone/>
            </a:pPr>
            <a:r>
              <a:rPr lang="cs-CZ" sz="1200" dirty="0" err="1" smtClean="0">
                <a:hlinkClick r:id=""/>
              </a:rPr>
              <a:t>you</a:t>
            </a:r>
            <a:r>
              <a:rPr lang="cs-CZ" sz="1200" dirty="0" smtClean="0">
                <a:hlinkClick r:id=""/>
              </a:rPr>
              <a:t>-</a:t>
            </a:r>
            <a:r>
              <a:rPr lang="cs-CZ" sz="1200" dirty="0" err="1" smtClean="0">
                <a:hlinkClick r:id=""/>
              </a:rPr>
              <a:t>believe</a:t>
            </a:r>
            <a:r>
              <a:rPr lang="cs-CZ" sz="1200" dirty="0" smtClean="0">
                <a:hlinkClick r:id=""/>
              </a:rPr>
              <a:t>-gay-</a:t>
            </a:r>
            <a:r>
              <a:rPr lang="cs-CZ" sz="1200" dirty="0" err="1" smtClean="0">
                <a:hlinkClick r:id=""/>
              </a:rPr>
              <a:t>sheep</a:t>
            </a:r>
            <a:r>
              <a:rPr lang="cs-CZ" sz="1200" dirty="0" smtClean="0">
                <a:hlinkClick r:id=""/>
              </a:rPr>
              <a:t>/</a:t>
            </a:r>
            <a:r>
              <a:rPr lang="en-US" sz="1200" dirty="0" smtClean="0"/>
              <a:t> 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r>
              <a:rPr lang="cs-CZ" sz="1200" dirty="0" smtClean="0"/>
              <a:t>obr.10:autor </a:t>
            </a:r>
            <a:r>
              <a:rPr lang="cs-CZ" sz="1200" dirty="0" err="1" smtClean="0"/>
              <a:t>inet</a:t>
            </a:r>
            <a:r>
              <a:rPr lang="cs-CZ" sz="1200" dirty="0" smtClean="0"/>
              <a:t>,</a:t>
            </a:r>
            <a:r>
              <a:rPr lang="en-US" sz="1200" dirty="0" smtClean="0"/>
              <a:t> 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10-01-15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WWW:</a:t>
            </a:r>
            <a:r>
              <a:rPr lang="en-US" sz="1200" dirty="0" smtClean="0"/>
              <a:t>&lt;</a:t>
            </a:r>
            <a:r>
              <a:rPr lang="cs-CZ" sz="1200" dirty="0" smtClean="0"/>
              <a:t>  </a:t>
            </a:r>
            <a:r>
              <a:rPr lang="cs-CZ" sz="1200" dirty="0" smtClean="0">
                <a:hlinkClick r:id=""/>
              </a:rPr>
              <a:t>http://spravy.pravda.sk/irak-je-horsi-ako-vietnam-tvrdi-albrightova-fe1</a:t>
            </a:r>
          </a:p>
          <a:p>
            <a:pPr eaLnBrk="1" hangingPunct="1">
              <a:buFont typeface="Arial" charset="0"/>
              <a:buNone/>
            </a:pPr>
            <a:r>
              <a:rPr lang="cs-CZ" sz="1200" dirty="0" smtClean="0">
                <a:hlinkClick r:id=""/>
              </a:rPr>
              <a:t>/</a:t>
            </a:r>
            <a:r>
              <a:rPr lang="cs-CZ" sz="1200" dirty="0" err="1" smtClean="0">
                <a:hlinkClick r:id=""/>
              </a:rPr>
              <a:t>sk_svet.asp?c</a:t>
            </a:r>
            <a:r>
              <a:rPr lang="cs-CZ" sz="1200" dirty="0" smtClean="0">
                <a:hlinkClick r:id=""/>
              </a:rPr>
              <a:t>=A080302_145416_sk_svet_p23</a:t>
            </a:r>
            <a:r>
              <a:rPr lang="en-US" sz="1200" dirty="0" smtClean="0"/>
              <a:t> &gt;.</a:t>
            </a: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b="1" dirty="0"/>
              <a:t>Zdroje </a:t>
            </a:r>
            <a:r>
              <a:rPr lang="cs-CZ" sz="1200" b="1" dirty="0" smtClean="0"/>
              <a:t>videa:</a:t>
            </a:r>
          </a:p>
          <a:p>
            <a:pPr>
              <a:buNone/>
            </a:pPr>
            <a:r>
              <a:rPr lang="cs-CZ" sz="1200" dirty="0" smtClean="0"/>
              <a:t>Video snímek č </a:t>
            </a:r>
            <a:r>
              <a:rPr lang="cs-CZ" sz="1200" dirty="0"/>
              <a:t>3 : </a:t>
            </a:r>
            <a:r>
              <a:rPr lang="cs-CZ" sz="1200" dirty="0" smtClean="0"/>
              <a:t>NOAA, </a:t>
            </a:r>
            <a:r>
              <a:rPr lang="en-US" sz="1200" dirty="0"/>
              <a:t>[</a:t>
            </a:r>
            <a:r>
              <a:rPr lang="cs-CZ" sz="1200" dirty="0"/>
              <a:t>cit. </a:t>
            </a:r>
            <a:r>
              <a:rPr lang="en-US" sz="1200" dirty="0"/>
              <a:t>20</a:t>
            </a:r>
            <a:r>
              <a:rPr lang="cs-CZ" sz="1200" dirty="0"/>
              <a:t>10-01-15</a:t>
            </a:r>
            <a:r>
              <a:rPr lang="en-US" sz="1200" dirty="0"/>
              <a:t>].</a:t>
            </a:r>
            <a:r>
              <a:rPr lang="cs-CZ" sz="1200" dirty="0"/>
              <a:t> Dostupné na WWW:</a:t>
            </a:r>
            <a:r>
              <a:rPr lang="en-US" sz="1200" dirty="0"/>
              <a:t>&lt;</a:t>
            </a:r>
            <a:r>
              <a:rPr lang="cs-CZ" sz="1200" dirty="0" smtClean="0"/>
              <a:t> </a:t>
            </a:r>
            <a:r>
              <a:rPr lang="cs-CZ" sz="1200" dirty="0" smtClean="0">
                <a:hlinkClick r:id="rId14"/>
              </a:rPr>
              <a:t>http</a:t>
            </a:r>
            <a:r>
              <a:rPr lang="cs-CZ" sz="1200" dirty="0">
                <a:hlinkClick r:id="rId14"/>
              </a:rPr>
              <a:t>://</a:t>
            </a:r>
            <a:r>
              <a:rPr lang="cs-CZ" sz="1200" dirty="0" smtClean="0">
                <a:hlinkClick r:id="rId14"/>
              </a:rPr>
              <a:t>cs.wikipedia.org/wiki/Soubor:Beringia_land_bridge-noaagov.gif</a:t>
            </a:r>
            <a:r>
              <a:rPr lang="en-US" sz="1200" dirty="0" smtClean="0"/>
              <a:t>&gt;.</a:t>
            </a:r>
            <a:endParaRPr lang="cs-CZ" sz="1200" dirty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sz="1200" dirty="0" smtClean="0"/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4313" y="6072188"/>
            <a:ext cx="8643937" cy="649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9220" name="Obrázek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48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76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obyvatelstvo</a:t>
            </a:r>
            <a:endParaRPr lang="cs-CZ" dirty="0"/>
          </a:p>
        </p:txBody>
      </p:sp>
      <p:sp>
        <p:nvSpPr>
          <p:cNvPr id="4" name="Zástupný symbol pro obsah 6"/>
          <p:cNvSpPr txBox="1">
            <a:spLocks/>
          </p:cNvSpPr>
          <p:nvPr/>
        </p:nvSpPr>
        <p:spPr>
          <a:xfrm>
            <a:off x="323528" y="1628800"/>
            <a:ext cx="4680520" cy="3768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Původní obyvatelstvo</a:t>
            </a: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předkové indiánů a Eskymáků (Inuitů)</a:t>
            </a: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přišli z Asie (před 30 000 lety)</a:t>
            </a: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rozptýlili se ze severu na jih po celém kontinentu</a:t>
            </a:r>
            <a:r>
              <a:rPr lang="cs-CZ" sz="1300" dirty="0" smtClean="0"/>
              <a:t>		    </a:t>
            </a:r>
          </a:p>
          <a:p>
            <a:pPr>
              <a:defRPr/>
            </a:pPr>
            <a:r>
              <a:rPr lang="cs-CZ" sz="1300" dirty="0" smtClean="0"/>
              <a:t>							</a:t>
            </a:r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2000" contrast="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3986"/>
            <a:ext cx="3512311" cy="42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1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51520" y="6312408"/>
            <a:ext cx="8892479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628800"/>
            <a:ext cx="1968280" cy="2736304"/>
          </a:xfrm>
        </p:spPr>
        <p:txBody>
          <a:bodyPr>
            <a:normAutofit/>
          </a:bodyPr>
          <a:lstStyle/>
          <a:p>
            <a:r>
              <a:rPr lang="cs-CZ" dirty="0"/>
              <a:t>Animace </a:t>
            </a:r>
            <a:r>
              <a:rPr lang="cs-CZ" dirty="0" smtClean="0"/>
              <a:t>pevninské-ho </a:t>
            </a:r>
            <a:r>
              <a:rPr lang="cs-CZ" dirty="0"/>
              <a:t>mostu v </a:t>
            </a:r>
            <a:r>
              <a:rPr lang="cs-CZ" dirty="0" smtClean="0"/>
              <a:t>oblasti Beringovy úžiny </a:t>
            </a:r>
            <a:endParaRPr lang="cs-CZ" dirty="0"/>
          </a:p>
        </p:txBody>
      </p:sp>
      <p:pic>
        <p:nvPicPr>
          <p:cNvPr id="6" name="Beringia_land_bridge-noaagov a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6500" y="1052736"/>
            <a:ext cx="64473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8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428625"/>
            <a:ext cx="8472487" cy="56975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vznikaly mocné říše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Mayů, Aztéků, Inků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500" dirty="0" smtClean="0"/>
              <a:t>obr. 2 mayská pyramida, Poloostrov </a:t>
            </a:r>
            <a:r>
              <a:rPr lang="cs-CZ" sz="1500" dirty="0" err="1" smtClean="0"/>
              <a:t>Yucatán</a:t>
            </a:r>
            <a:r>
              <a:rPr lang="cs-CZ" sz="1500" dirty="0" smtClean="0"/>
              <a:t>              obr. 3 incká citadela Machu </a:t>
            </a:r>
            <a:r>
              <a:rPr lang="cs-CZ" sz="1500" dirty="0" err="1" smtClean="0"/>
              <a:t>Picchu</a:t>
            </a:r>
            <a:endParaRPr lang="cs-CZ" sz="1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                                       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18915"/>
            <a:ext cx="3744416" cy="358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6" r="6802"/>
          <a:stretch/>
        </p:blipFill>
        <p:spPr bwMode="auto">
          <a:xfrm>
            <a:off x="251520" y="2618915"/>
            <a:ext cx="4111701" cy="358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8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chal\Local Settings\Temporary Internet Files\Content.IE5\45YV8XYB\MC9001987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132013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9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Evropané, objevitelé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b="1" dirty="0" smtClean="0">
                <a:latin typeface="Comic Sans MS" pitchFamily="66" charset="0"/>
              </a:rPr>
              <a:t>Vikingové</a:t>
            </a:r>
            <a:r>
              <a:rPr lang="cs-CZ" dirty="0" smtClean="0">
                <a:latin typeface="Comic Sans MS" pitchFamily="66" charset="0"/>
              </a:rPr>
              <a:t> – kolem roku 1000 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                   (Grónsko, New Foundland)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>
                <a:latin typeface="Comic Sans MS" pitchFamily="66" charset="0"/>
              </a:rPr>
              <a:t>Kryštof Kolumbus</a:t>
            </a:r>
            <a:r>
              <a:rPr lang="cs-CZ" dirty="0" smtClean="0">
                <a:latin typeface="Comic Sans MS" pitchFamily="66" charset="0"/>
              </a:rPr>
              <a:t> – 1492 (Bahamy)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							             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>
                <a:latin typeface="Comic Sans MS" pitchFamily="66" charset="0"/>
              </a:rPr>
              <a:t>Kolonizace</a:t>
            </a:r>
            <a:r>
              <a:rPr lang="cs-CZ" dirty="0" smtClean="0">
                <a:latin typeface="Comic Sans MS" pitchFamily="66" charset="0"/>
              </a:rPr>
              <a:t> – od 16. století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Britové, Francouzi – sever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Španělé, Portugalci - jih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pic>
        <p:nvPicPr>
          <p:cNvPr id="3075" name="Picture 3" descr="C:\Documents and Settings\Michal\Local Settings\Temporary Internet Files\Content.IE5\CXM30HYF\MP90043279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2" t="33333" r="14563" b="8668"/>
          <a:stretch/>
        </p:blipFill>
        <p:spPr bwMode="auto">
          <a:xfrm>
            <a:off x="5364088" y="3212976"/>
            <a:ext cx="2650737" cy="27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idx="1"/>
          </p:nvPr>
        </p:nvSpPr>
        <p:spPr>
          <a:xfrm>
            <a:off x="3726261" y="147990"/>
            <a:ext cx="4536504" cy="5991944"/>
          </a:xfrm>
        </p:spPr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876182"/>
            <a:ext cx="2472336" cy="1451993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Kolonizace </a:t>
            </a:r>
            <a:r>
              <a:rPr lang="cs-CZ" sz="3600" dirty="0" smtClean="0"/>
              <a:t>Ameriky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852" y="188640"/>
            <a:ext cx="447675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164288" y="597714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Britské </a:t>
            </a:r>
            <a:r>
              <a:rPr lang="cs-CZ" dirty="0"/>
              <a:t>oblasti      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32921" y="430616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Španělské oblasti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990227" y="782380"/>
            <a:ext cx="1195326" cy="2270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668344" y="41676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Portugalské oblasti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7182645" y="3982998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732240" y="20608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Francouzské oblasti  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5310437" y="1550586"/>
            <a:ext cx="1872208" cy="325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862451" y="2562765"/>
            <a:ext cx="361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Francouzské oblasti </a:t>
            </a:r>
            <a:r>
              <a:rPr lang="cs-CZ" sz="1400" dirty="0" smtClean="0"/>
              <a:t>nárokované Británii </a:t>
            </a:r>
            <a:endParaRPr lang="cs-CZ" sz="1400" dirty="0"/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5778489" y="1857859"/>
            <a:ext cx="936104" cy="535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557737" y="3898939"/>
            <a:ext cx="2794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Oblasti nárokované Španělskem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5490457" y="4490829"/>
            <a:ext cx="1155407" cy="121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" name="TextovéPole 2048"/>
          <p:cNvSpPr txBox="1"/>
          <p:nvPr/>
        </p:nvSpPr>
        <p:spPr>
          <a:xfrm>
            <a:off x="2304357" y="75982"/>
            <a:ext cx="19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Ruské oblasti</a:t>
            </a:r>
          </a:p>
        </p:txBody>
      </p:sp>
      <p:cxnSp>
        <p:nvCxnSpPr>
          <p:cNvPr id="37" name="Přímá spojnice se šipkou 36"/>
          <p:cNvCxnSpPr/>
          <p:nvPr/>
        </p:nvCxnSpPr>
        <p:spPr>
          <a:xfrm flipV="1">
            <a:off x="5310437" y="3676383"/>
            <a:ext cx="1152128" cy="445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3455741" y="597714"/>
            <a:ext cx="998984" cy="411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60" name="Obdélník 2059"/>
          <p:cNvSpPr/>
          <p:nvPr/>
        </p:nvSpPr>
        <p:spPr>
          <a:xfrm>
            <a:off x="1859363" y="71124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 </a:t>
            </a:r>
            <a:r>
              <a:rPr lang="cs-CZ" dirty="0">
                <a:solidFill>
                  <a:schemeClr val="tx2"/>
                </a:solidFill>
                <a:latin typeface="Comic Sans MS" pitchFamily="66" charset="0"/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xmlns="" val="33697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6000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Afričané</a:t>
            </a:r>
            <a:endParaRPr lang="cs-CZ" sz="6000" b="1" dirty="0" smtClean="0">
              <a:ln w="190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429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nedostatek pracovních sil – 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		přiváželi se otroci z Afriky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		otroctví zrušeno po válce Severu proti Jihu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		(1861 – 1865)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>
                <a:latin typeface="Comic Sans MS" pitchFamily="66" charset="0"/>
              </a:rPr>
              <a:t>		diskriminace černochů a rasismus překonány až ve 20. století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					</a:t>
            </a:r>
            <a:r>
              <a:rPr lang="cs-CZ" sz="1500" dirty="0" smtClean="0"/>
              <a:t>obr. 5 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26431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60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50746" cy="70609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4000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Přistěhovalci (konec 19.a 20.stol)</a:t>
            </a:r>
            <a:endParaRPr lang="cs-CZ" sz="4000" b="1" dirty="0" smtClean="0">
              <a:ln w="190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Comic Sans MS" pitchFamily="66" charset="0"/>
              </a:rPr>
              <a:t>v několika vlnách především z Evropy, i z Asie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Comic Sans MS" pitchFamily="66" charset="0"/>
              </a:rPr>
              <a:t>války, hospodářská krize, zlatá horečka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Comic Sans MS" pitchFamily="66" charset="0"/>
              </a:rPr>
              <a:t>(politické a ekonomické důvody)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smtClean="0">
                <a:latin typeface="Comic Sans MS" pitchFamily="66" charset="0"/>
              </a:rPr>
              <a:t>Znáte je? …..</a:t>
            </a:r>
            <a:r>
              <a:rPr lang="cs-CZ" sz="3000" dirty="0" err="1" smtClean="0">
                <a:latin typeface="Comic Sans MS" pitchFamily="66" charset="0"/>
              </a:rPr>
              <a:t>Lendl</a:t>
            </a:r>
            <a:r>
              <a:rPr lang="cs-CZ" sz="3000" dirty="0" smtClean="0">
                <a:latin typeface="Comic Sans MS" pitchFamily="66" charset="0"/>
              </a:rPr>
              <a:t>, Baťa, Navrátilová, Forman,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smtClean="0">
                <a:latin typeface="Comic Sans MS" pitchFamily="66" charset="0"/>
              </a:rPr>
              <a:t>                      </a:t>
            </a:r>
            <a:r>
              <a:rPr lang="cs-CZ" sz="3000" dirty="0" err="1" smtClean="0">
                <a:latin typeface="Comic Sans MS" pitchFamily="66" charset="0"/>
              </a:rPr>
              <a:t>Albrightová</a:t>
            </a:r>
            <a:r>
              <a:rPr lang="cs-CZ" sz="3000" dirty="0" smtClean="0">
                <a:latin typeface="Comic Sans MS" pitchFamily="66" charset="0"/>
              </a:rPr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dirty="0" smtClean="0"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cs-CZ" sz="4000" b="1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Dnešní obyvatelé </a:t>
            </a:r>
            <a:r>
              <a:rPr lang="cs-CZ" b="1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cs-CZ" dirty="0" smtClean="0">
                <a:latin typeface="Comic Sans MS" pitchFamily="66" charset="0"/>
              </a:rPr>
              <a:t> míšenci, potomci indiánů, Afričanů, Asiatů….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Comic Sans MS" pitchFamily="66" charset="0"/>
              </a:rPr>
              <a:t>mestic – běloch a indián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Comic Sans MS" pitchFamily="66" charset="0"/>
              </a:rPr>
              <a:t>mulat – běloch a černoch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>
                <a:latin typeface="Comic Sans MS" pitchFamily="66" charset="0"/>
              </a:rPr>
              <a:t>zambo</a:t>
            </a:r>
            <a:r>
              <a:rPr lang="cs-CZ" dirty="0" smtClean="0">
                <a:latin typeface="Comic Sans MS" pitchFamily="66" charset="0"/>
              </a:rPr>
              <a:t> – indián a černoch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3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066" y="3190726"/>
            <a:ext cx="3929063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" y="3888135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4" y="2073730"/>
            <a:ext cx="2752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067" y="404664"/>
            <a:ext cx="39290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116632"/>
            <a:ext cx="8472487" cy="1225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 smtClean="0">
                <a:ln w="190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Znáte je?</a:t>
            </a:r>
            <a:endParaRPr lang="cs-CZ" sz="6000" b="1" dirty="0">
              <a:ln w="190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6" name="Zástupný symbol pro obsah 2"/>
          <p:cNvSpPr>
            <a:spLocks noGrp="1"/>
          </p:cNvSpPr>
          <p:nvPr>
            <p:ph idx="1"/>
          </p:nvPr>
        </p:nvSpPr>
        <p:spPr>
          <a:xfrm>
            <a:off x="214312" y="1268760"/>
            <a:ext cx="8929688" cy="511256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cs-CZ" sz="1500" b="1" dirty="0" smtClean="0">
                <a:solidFill>
                  <a:srgbClr val="FFFF00"/>
                </a:solidFill>
              </a:rPr>
              <a:t>	obr.6					obr. 7</a:t>
            </a:r>
          </a:p>
          <a:p>
            <a:pPr eaLnBrk="1" hangingPunct="1">
              <a:buFont typeface="Arial" charset="0"/>
              <a:buNone/>
            </a:pPr>
            <a:endParaRPr lang="cs-CZ" sz="1500" b="1" dirty="0" smtClean="0"/>
          </a:p>
          <a:p>
            <a:pPr eaLnBrk="1" hangingPunct="1">
              <a:buFont typeface="Arial" charset="0"/>
              <a:buNone/>
            </a:pPr>
            <a:endParaRPr lang="cs-CZ" sz="1500" b="1" dirty="0" smtClean="0"/>
          </a:p>
          <a:p>
            <a:pPr eaLnBrk="1" hangingPunct="1">
              <a:buFont typeface="Arial" charset="0"/>
              <a:buNone/>
            </a:pPr>
            <a:endParaRPr lang="cs-CZ" sz="1500" b="1" dirty="0" smtClean="0"/>
          </a:p>
          <a:p>
            <a:pPr eaLnBrk="1" hangingPunct="1">
              <a:buFont typeface="Arial" charset="0"/>
              <a:buNone/>
            </a:pPr>
            <a:r>
              <a:rPr lang="cs-CZ" sz="1500" b="1" dirty="0" smtClean="0"/>
              <a:t>			obr. 8</a:t>
            </a:r>
          </a:p>
          <a:p>
            <a:pPr eaLnBrk="1" hangingPunct="1">
              <a:buFont typeface="Arial" charset="0"/>
              <a:buNone/>
            </a:pPr>
            <a:endParaRPr lang="cs-CZ" sz="1500" b="1" dirty="0" smtClean="0"/>
          </a:p>
          <a:p>
            <a:pPr eaLnBrk="1" hangingPunct="1">
              <a:buFont typeface="Arial" charset="0"/>
              <a:buNone/>
            </a:pPr>
            <a:endParaRPr lang="cs-CZ" sz="1500" b="1" dirty="0" smtClean="0"/>
          </a:p>
          <a:p>
            <a:pPr eaLnBrk="1" hangingPunct="1">
              <a:buFont typeface="Arial" charset="0"/>
              <a:buNone/>
            </a:pPr>
            <a:r>
              <a:rPr lang="cs-CZ" sz="1500" b="1" dirty="0"/>
              <a:t>	</a:t>
            </a:r>
            <a:r>
              <a:rPr lang="cs-CZ" sz="1500" b="1" dirty="0" smtClean="0"/>
              <a:t>					</a:t>
            </a:r>
            <a:r>
              <a:rPr lang="cs-CZ" sz="1500" b="1" dirty="0" smtClean="0">
                <a:solidFill>
                  <a:srgbClr val="FFFF00"/>
                </a:solidFill>
              </a:rPr>
              <a:t>obr. 10</a:t>
            </a:r>
          </a:p>
          <a:p>
            <a:pPr eaLnBrk="1" hangingPunct="1">
              <a:buFont typeface="Arial" charset="0"/>
              <a:buNone/>
            </a:pPr>
            <a:r>
              <a:rPr lang="cs-CZ" sz="1500" b="1" dirty="0" smtClean="0">
                <a:solidFill>
                  <a:srgbClr val="FFFF00"/>
                </a:solidFill>
              </a:rPr>
              <a:t>                      </a:t>
            </a:r>
          </a:p>
          <a:p>
            <a:pPr eaLnBrk="1" hangingPunct="1">
              <a:buFont typeface="Arial" charset="0"/>
              <a:buNone/>
            </a:pPr>
            <a:r>
              <a:rPr lang="cs-CZ" sz="1500" b="1" dirty="0" smtClean="0">
                <a:solidFill>
                  <a:srgbClr val="FFFF00"/>
                </a:solidFill>
              </a:rPr>
              <a:t>	obr. 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872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163</TotalTime>
  <Words>761</Words>
  <Application>Microsoft Office PowerPoint</Application>
  <PresentationFormat>Předvádění na obrazovce (4:3)</PresentationFormat>
  <Paragraphs>132</Paragraphs>
  <Slides>12</Slides>
  <Notes>3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Došky</vt:lpstr>
      <vt:lpstr>Amerika Obyvatelstvo objevitelé, sídla</vt:lpstr>
      <vt:lpstr>Původní obyvatelstvo</vt:lpstr>
      <vt:lpstr>Animace pevninské-ho mostu v oblasti Beringovy úžiny </vt:lpstr>
      <vt:lpstr>Snímek 4</vt:lpstr>
      <vt:lpstr>Evropané, objevitelé</vt:lpstr>
      <vt:lpstr>Kolonizace Ameriky </vt:lpstr>
      <vt:lpstr>Afričané</vt:lpstr>
      <vt:lpstr>Přistěhovalci (konec 19.a 20.stol)</vt:lpstr>
      <vt:lpstr>Znáte je?</vt:lpstr>
      <vt:lpstr>Snímek 10</vt:lpstr>
      <vt:lpstr>Snímek 11</vt:lpstr>
      <vt:lpstr>Snímek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 Obyvatelstvo</dc:title>
  <dc:creator>Z</dc:creator>
  <cp:lastModifiedBy>Pavel Vlček</cp:lastModifiedBy>
  <cp:revision>19</cp:revision>
  <dcterms:created xsi:type="dcterms:W3CDTF">2011-10-11T14:21:05Z</dcterms:created>
  <dcterms:modified xsi:type="dcterms:W3CDTF">2012-09-30T08:33:42Z</dcterms:modified>
</cp:coreProperties>
</file>