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8424"/>
    <a:srgbClr val="016701"/>
    <a:srgbClr val="E6482E"/>
    <a:srgbClr val="88C0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F318E-CC33-4746-8DF2-59D7DCEB4B2D}" type="datetimeFigureOut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7575A-2FCD-4BF2-B7FE-31E09975A25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3269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Obrázky</a:t>
            </a:r>
            <a:r>
              <a:rPr lang="cs-CZ" baseline="0" dirty="0" smtClean="0"/>
              <a:t> z klipartů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7575A-2FCD-4BF2-B7FE-31E09975A25C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216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Obrázky</a:t>
            </a:r>
            <a:r>
              <a:rPr lang="cs-CZ" baseline="0" dirty="0" smtClean="0"/>
              <a:t> z klipartů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7575A-2FCD-4BF2-B7FE-31E09975A25C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546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Obrázky</a:t>
            </a:r>
            <a:r>
              <a:rPr lang="cs-CZ" baseline="0" smtClean="0"/>
              <a:t> z klipartů</a:t>
            </a:r>
            <a:endParaRPr lang="cs-CZ" smtClean="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7575A-2FCD-4BF2-B7FE-31E09975A25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717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170-5E43-4DB7-B47F-F3E8EBA6A592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3" name="Rectangle 112"/>
          <p:cNvSpPr/>
          <p:nvPr/>
        </p:nvSpPr>
        <p:spPr>
          <a:xfrm>
            <a:off x="-1" y="1268760"/>
            <a:ext cx="7620001" cy="43204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1412776"/>
            <a:ext cx="7543800" cy="403244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56793"/>
            <a:ext cx="6972300" cy="2173960"/>
          </a:xfrm>
        </p:spPr>
        <p:txBody>
          <a:bodyPr anchor="b">
            <a:normAutofit/>
          </a:bodyPr>
          <a:lstStyle>
            <a:lvl1pPr algn="l">
              <a:defRPr sz="54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Comic Sans MS" pitchFamily="66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6972300" cy="14954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27F-4376-4737-9557-9B34F82106D0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6532-9DEC-47AD-9E67-9D7B6E32A7C7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740E-B00C-4E6D-90C8-0D8C0E27789B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8280920" cy="365125"/>
          </a:xfrm>
        </p:spPr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0" y="0"/>
            <a:ext cx="8960326" cy="6308467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98144"/>
            <a:ext cx="9144000" cy="189069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-30479" y="18864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0321" y="1052736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1" y="1556792"/>
            <a:ext cx="8305800" cy="414649"/>
          </a:xfrm>
        </p:spPr>
        <p:txBody>
          <a:bodyPr anchor="t">
            <a:noAutofit/>
          </a:bodyPr>
          <a:lstStyle>
            <a:lvl1pPr marL="0" indent="0">
              <a:buNone/>
              <a:defRPr sz="240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  <a:latin typeface="Comic Sans MS" pitchFamily="66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137161" y="200252"/>
            <a:ext cx="8305800" cy="1788588"/>
          </a:xfrm>
        </p:spPr>
        <p:txBody>
          <a:bodyPr>
            <a:normAutofit/>
          </a:bodyPr>
          <a:lstStyle>
            <a:lvl1pPr>
              <a:defRPr sz="4800">
                <a:latin typeface="Comic Sans MS" pitchFamily="66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>
          <a:xfrm>
            <a:off x="76200" y="6312408"/>
            <a:ext cx="8991599" cy="365125"/>
          </a:xfrm>
        </p:spPr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5463-B5D3-4297-AE46-D27DBA5B2F78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8DAF-0C8C-4650-8542-480CC2F5A6CE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9861-0C11-422C-A138-7E8DA91E3BD3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962-584C-4EA8-AD12-694BFB03C8F8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9319-CD70-47E0-A205-2683B0FFD7EE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11760" y="980728"/>
            <a:ext cx="6552728" cy="4464496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7405-9172-4E39-A0B0-013466315F8C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520" y="6312408"/>
            <a:ext cx="8496943" cy="365125"/>
          </a:xfrm>
        </p:spPr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339752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687373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195736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195736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196828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1971328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C2CAFB2-7516-4158-8C92-ECD1130DD130}" type="datetime1">
              <a:rPr lang="cs-CZ" smtClean="0"/>
              <a:pPr/>
              <a:t>30.9.2012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6680C83-63C5-4DFB-B901-90B39A77D27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5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6972300" cy="352839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8800" b="1" dirty="0" smtClean="0">
                <a:ln w="1905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Amerika</a:t>
            </a:r>
            <a:br>
              <a:rPr lang="cs-CZ" sz="8800" b="1" dirty="0" smtClean="0">
                <a:ln w="1905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800" b="1" dirty="0" smtClean="0">
                <a:ln w="1905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hospodářství</a:t>
            </a:r>
          </a:p>
        </p:txBody>
      </p:sp>
      <p:pic>
        <p:nvPicPr>
          <p:cNvPr id="3" name="Picture 2" descr="C:\Users\paty\AppData\Local\Microsoft\Windows\Temporary Internet Files\Low\Content.IE5\1YJAM0B5\opvk_hor_zakladni_logolink_bar_c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407152" cy="104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466756" y="5715016"/>
            <a:ext cx="8534400" cy="100013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cs-CZ" sz="2000" dirty="0"/>
              <a:t>Romana Zabořilová</a:t>
            </a:r>
          </a:p>
          <a:p>
            <a:pPr algn="r"/>
            <a:r>
              <a:rPr lang="cs-CZ" sz="2000" dirty="0"/>
              <a:t>ZŠ Jenišovice</a:t>
            </a:r>
          </a:p>
          <a:p>
            <a:pPr algn="r"/>
            <a:r>
              <a:rPr lang="cs-CZ" sz="2000"/>
              <a:t> </a:t>
            </a:r>
            <a:r>
              <a:rPr lang="cs-CZ" sz="2000" smtClean="0"/>
              <a:t>VY_32_INOVACE_029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484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7161" y="200252"/>
            <a:ext cx="8305800" cy="996500"/>
          </a:xfrm>
        </p:spPr>
        <p:txBody>
          <a:bodyPr>
            <a:noAutofit/>
          </a:bodyPr>
          <a:lstStyle/>
          <a:p>
            <a:pPr algn="ctr"/>
            <a:r>
              <a:rPr lang="cs-CZ" sz="6600" dirty="0">
                <a:solidFill>
                  <a:srgbClr val="92D050"/>
                </a:solidFill>
              </a:rPr>
              <a:t>Z</a:t>
            </a:r>
            <a:r>
              <a:rPr lang="cs-CZ" sz="6600" dirty="0" smtClean="0">
                <a:solidFill>
                  <a:srgbClr val="92D050"/>
                </a:solidFill>
              </a:rPr>
              <a:t>emědělství</a:t>
            </a:r>
            <a:endParaRPr lang="cs-CZ" sz="6600" dirty="0">
              <a:solidFill>
                <a:srgbClr val="92D05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484784"/>
            <a:ext cx="808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Rostliny pocházející z Ameriky:</a:t>
            </a:r>
          </a:p>
          <a:p>
            <a:r>
              <a:rPr lang="cs-CZ" sz="40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brambor, rajče, kukuřice, slunečnice, kakaovník, fazol</a:t>
            </a:r>
          </a:p>
          <a:p>
            <a:r>
              <a:rPr lang="cs-CZ" sz="24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Rostliny </a:t>
            </a:r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a živočichové dovezené do </a:t>
            </a:r>
            <a:r>
              <a:rPr lang="cs-CZ" sz="24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Ameriky</a:t>
            </a:r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:</a:t>
            </a:r>
          </a:p>
          <a:p>
            <a:r>
              <a:rPr lang="cs-CZ" sz="40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pšenice, káva, skot, prasata, slepice</a:t>
            </a:r>
          </a:p>
          <a:p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Rozsáhlé plochy na pěstování jednoho druhu </a:t>
            </a:r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= </a:t>
            </a:r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PLANTÁŽE</a:t>
            </a:r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(bavlny, tabáku, cukrové třtiny)</a:t>
            </a:r>
            <a:endParaRPr lang="cs-CZ" sz="2400" b="1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 descr="C:\Documents and Settings\Michal\Local Settings\Temporary Internet Files\Content.IE5\OTMJ4D6J\MC90035395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322894"/>
            <a:ext cx="1633111" cy="150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Michal\Local Settings\Temporary Internet Files\Content.IE5\XBR795SE\MC90003635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0668" y="3122524"/>
            <a:ext cx="1342755" cy="76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Michal\Local Settings\Temporary Internet Files\Content.IE5\1S07DHGD\MC9000385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0597" y="4099113"/>
            <a:ext cx="822896" cy="117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1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7161" y="200252"/>
            <a:ext cx="8305800" cy="996500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>
                <a:solidFill>
                  <a:srgbClr val="92D050"/>
                </a:solidFill>
              </a:rPr>
              <a:t>Průmysl</a:t>
            </a:r>
            <a:endParaRPr lang="cs-CZ" sz="6600" dirty="0">
              <a:solidFill>
                <a:srgbClr val="92D05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20527"/>
            <a:ext cx="878497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3"/>
              </a:buBlip>
            </a:pPr>
            <a:r>
              <a:rPr lang="cs-CZ" sz="32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Bohaté zdroje nerostných surovin</a:t>
            </a:r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:</a:t>
            </a:r>
          </a:p>
          <a:p>
            <a:r>
              <a:rPr lang="cs-CZ" sz="40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8C0D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Ropa, zemní plyn </a:t>
            </a:r>
            <a:r>
              <a:rPr lang="cs-CZ" sz="20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6482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USA, Kanada, Mexiko, Venezuela</a:t>
            </a:r>
          </a:p>
          <a:p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8C0D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Černé uhlí </a:t>
            </a:r>
            <a:r>
              <a:rPr lang="cs-CZ" sz="24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6482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Appalačské pohoří</a:t>
            </a:r>
            <a:endParaRPr lang="cs-CZ" sz="2400" b="1" i="1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E6482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8C0D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Železná ruda, zlato, stříbro, měď</a:t>
            </a:r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		</a:t>
            </a:r>
            <a:r>
              <a:rPr lang="cs-CZ" sz="24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6482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Kanada, Brazílie, Andy, Kordillery</a:t>
            </a:r>
          </a:p>
          <a:p>
            <a:pPr marL="457200" indent="-457200">
              <a:buBlip>
                <a:blip r:embed="rId3"/>
              </a:buBlip>
            </a:pPr>
            <a:r>
              <a:rPr lang="cs-CZ" sz="32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Průmysl:</a:t>
            </a:r>
            <a:r>
              <a:rPr lang="cs-CZ" sz="40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- </a:t>
            </a:r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hutě, strojírny, automobilky </a:t>
            </a:r>
          </a:p>
          <a:p>
            <a:r>
              <a:rPr lang="cs-CZ" sz="24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	</a:t>
            </a:r>
            <a:r>
              <a:rPr lang="cs-CZ" sz="2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		</a:t>
            </a:r>
            <a:r>
              <a:rPr lang="cs-CZ" sz="24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6482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Ford, Chrysler</a:t>
            </a:r>
          </a:p>
          <a:p>
            <a:endParaRPr lang="cs-CZ" sz="4000" b="1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C:\Documents and Settings\Michal\Local Settings\Temporary Internet Files\Content.IE5\XBR795SE\MC900437099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1766465" cy="176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204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7161" y="200252"/>
            <a:ext cx="8305800" cy="996500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>
                <a:solidFill>
                  <a:srgbClr val="92D050"/>
                </a:solidFill>
              </a:rPr>
              <a:t>Doprava</a:t>
            </a:r>
            <a:endParaRPr lang="cs-CZ" sz="6600" dirty="0">
              <a:solidFill>
                <a:srgbClr val="92D05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1052736"/>
            <a:ext cx="89289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Silniční doprava:</a:t>
            </a:r>
          </a:p>
          <a:p>
            <a:r>
              <a:rPr lang="cs-CZ" sz="44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Transamerická dálnice </a:t>
            </a:r>
          </a:p>
          <a:p>
            <a:r>
              <a:rPr lang="cs-CZ" sz="2800" b="1" u="sng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Železniční doprava: </a:t>
            </a:r>
          </a:p>
          <a:p>
            <a:r>
              <a:rPr lang="cs-CZ" sz="36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již v 1869 Transkontinentální železnice V USA a Kalifornie </a:t>
            </a:r>
            <a:r>
              <a:rPr lang="cs-CZ" sz="20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problémy s indiánským územím </a:t>
            </a:r>
            <a:endParaRPr lang="cs-CZ" b="1" i="1" dirty="0" smtClean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1670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2800" b="1" u="sng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Letecká doprava:</a:t>
            </a:r>
          </a:p>
          <a:p>
            <a:r>
              <a:rPr lang="cs-CZ" sz="32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Vnitrostátní lety</a:t>
            </a:r>
          </a:p>
          <a:p>
            <a:r>
              <a:rPr lang="cs-CZ" sz="2800" b="1" u="sng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Říční doprava: </a:t>
            </a:r>
          </a:p>
          <a:p>
            <a:r>
              <a:rPr lang="cs-CZ" sz="24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V deštných lesích jediná dopravní cesta</a:t>
            </a:r>
          </a:p>
          <a:p>
            <a:r>
              <a:rPr lang="cs-CZ" sz="2800" b="1" u="sng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Námořní </a:t>
            </a:r>
            <a:r>
              <a:rPr lang="cs-CZ" sz="2800" b="1" u="sng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doprava</a:t>
            </a:r>
            <a:r>
              <a:rPr lang="cs-CZ" sz="2800" b="1" u="sng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:</a:t>
            </a:r>
          </a:p>
          <a:p>
            <a:r>
              <a:rPr lang="cs-CZ" sz="2400" b="1" i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1670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Panamský průplav 81km dlouhý 150 – 300m široký</a:t>
            </a:r>
            <a:endParaRPr lang="cs-CZ" sz="2400" b="1" i="1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1670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endParaRPr lang="cs-CZ" sz="2400" b="1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4" name="Picture 2" descr="C:\Documents and Settings\Michal\Local Settings\Temporary Internet Files\Content.IE5\SRT7YEBP\MC90044038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644677"/>
            <a:ext cx="1459354" cy="145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Michal\Local Settings\Temporary Internet Files\Content.IE5\XBR795SE\MC90015007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3672" y="3783969"/>
            <a:ext cx="1230672" cy="125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Michal\Local Settings\Temporary Internet Files\Content.IE5\SRT7YEBP\MC900441741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8928" y="1196752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Documents and Settings\Michal\Local Settings\Temporary Internet Files\Content.IE5\SRT7YEBP\MC90032091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5150" y="5221288"/>
            <a:ext cx="1890713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93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-252536" y="116632"/>
            <a:ext cx="9649071" cy="2004612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>
                <a:solidFill>
                  <a:srgbClr val="92D050"/>
                </a:solidFill>
              </a:rPr>
              <a:t>Věda, výzkum,</a:t>
            </a:r>
            <a:br>
              <a:rPr lang="cs-CZ" sz="6600" dirty="0" smtClean="0">
                <a:solidFill>
                  <a:srgbClr val="92D050"/>
                </a:solidFill>
              </a:rPr>
            </a:br>
            <a:r>
              <a:rPr lang="cs-CZ" sz="6600" dirty="0" smtClean="0">
                <a:solidFill>
                  <a:srgbClr val="92D050"/>
                </a:solidFill>
              </a:rPr>
              <a:t>školství, zdravotnictví</a:t>
            </a:r>
            <a:endParaRPr lang="cs-CZ" sz="6600" dirty="0">
              <a:solidFill>
                <a:srgbClr val="92D05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2132856"/>
            <a:ext cx="89289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6842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Severoamerický kontinent je centrum špičkové vědy a výzkumu. Pracují tu odborníci z celého světa. (významný je kosmický průmysl) </a:t>
            </a:r>
          </a:p>
          <a:p>
            <a:r>
              <a:rPr lang="cs-CZ" sz="32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6842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Latinskoamerické země chudší, mnohé státy nemají lékařskou péči dostupnou všem, i školství není pro všechny vrstvy obyvatelstva</a:t>
            </a:r>
          </a:p>
        </p:txBody>
      </p:sp>
    </p:spTree>
    <p:extLst>
      <p:ext uri="{BB962C8B-B14F-4D97-AF65-F5344CB8AC3E}">
        <p14:creationId xmlns:p14="http://schemas.microsoft.com/office/powerpoint/2010/main" xmlns="" val="41580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314</TotalTime>
  <Words>341</Words>
  <Application>Microsoft Office PowerPoint</Application>
  <PresentationFormat>Předvádění na obrazovce (4:3)</PresentationFormat>
  <Paragraphs>41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Došky</vt:lpstr>
      <vt:lpstr>Amerika hospodářství</vt:lpstr>
      <vt:lpstr>Zemědělství</vt:lpstr>
      <vt:lpstr>Průmysl</vt:lpstr>
      <vt:lpstr>Doprava</vt:lpstr>
      <vt:lpstr>Věda, výzkum, školství, zdravotnictví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Amerika Obyvatelstvo</dc:title>
  <dc:creator>Z</dc:creator>
  <cp:lastModifiedBy>Pavel Vlček</cp:lastModifiedBy>
  <cp:revision>27</cp:revision>
  <dcterms:created xsi:type="dcterms:W3CDTF">2011-10-11T14:21:05Z</dcterms:created>
  <dcterms:modified xsi:type="dcterms:W3CDTF">2012-09-30T08:39:42Z</dcterms:modified>
</cp:coreProperties>
</file>