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3"/>
  </p:notesMasterIdLst>
  <p:sldIdLst>
    <p:sldId id="256" r:id="rId2"/>
    <p:sldId id="275" r:id="rId3"/>
    <p:sldId id="257" r:id="rId4"/>
    <p:sldId id="264" r:id="rId5"/>
    <p:sldId id="265" r:id="rId6"/>
    <p:sldId id="276" r:id="rId7"/>
    <p:sldId id="266" r:id="rId8"/>
    <p:sldId id="267" r:id="rId9"/>
    <p:sldId id="268" r:id="rId10"/>
    <p:sldId id="277" r:id="rId11"/>
    <p:sldId id="27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08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D1DF9-1C22-4015-8F3F-E09727F72D57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2CAAA-D88A-416E-959C-86929C38CDC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9612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Obrázky z </a:t>
            </a:r>
            <a:r>
              <a:rPr lang="cs-CZ" smtClean="0"/>
              <a:t>klipatrů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06724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http://commons.wikimedia.org/wiki/File:706x699-Canada-%28geolocalisation%29-R2.jpg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http://cs.wikipedia.org/wiki/Soubor:Commonwealth_Realms_map.png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http://cs.wikipedia.org/wiki/Soubor:Taiga.png</a:t>
            </a:r>
          </a:p>
          <a:p>
            <a:r>
              <a:rPr lang="cs-CZ" dirty="0" smtClean="0"/>
              <a:t>http://cs.wikipedia.org/wiki/Soubor:Picea_glauca_taiga.jpg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http://commons.wikimedia.org/wiki/File:Olympic_flag_border.jpg?uselang=cs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CED8-DEFC-4C9A-81F7-65E5C913DC76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52426" y="457201"/>
            <a:ext cx="7680960" cy="145963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kumimoji="0" lang="en-US" sz="88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z="11000" i="1" u="sng" cap="none" dirty="0" smtClean="0">
                <a:ln w="5715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Amerika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2C1D-97D1-4DA7-BD89-FD278B702A2C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E65-8864-4C0B-88FA-BB80D382B629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707BA1-0BCF-4596-812F-C4DC83C54B98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1F1D-DD46-4E3A-A5CF-60C2F95E40EF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340768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E305E15-2FAC-45A0-89C6-1ADE4F58C0C7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12C3532-DB33-4BFA-B20E-140C914C9299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September 30, 2012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2D90-404B-4EDE-A01B-32BA27E5DD9B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C42B01B-892B-4129-9BC4-7811801A788F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9BD168-6455-4ECD-A8D9-395D9F5A1814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D465B02-3841-4609-B7D8-6F03E4C7A6AE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Taiga.png" TargetMode="External"/><Relationship Id="rId3" Type="http://schemas.openxmlformats.org/officeDocument/2006/relationships/hyperlink" Target="http://commons.wikimedia.org/wiki/User_talk:Wikisoft*" TargetMode="External"/><Relationship Id="rId7" Type="http://schemas.openxmlformats.org/officeDocument/2006/relationships/hyperlink" Target="http://fi.wikipedia.org/wiki/K%C3%A4ytt%C3%A4j%C3%A4:Vzb83" TargetMode="External"/><Relationship Id="rId2" Type="http://schemas.openxmlformats.org/officeDocument/2006/relationships/hyperlink" Target="http://commons.wikimedia.org/wiki/User:Wikisoft*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cs.wikipedia.org/wiki/Soubor:Commonwealth_Realms_map.png" TargetMode="External"/><Relationship Id="rId11" Type="http://schemas.openxmlformats.org/officeDocument/2006/relationships/hyperlink" Target="http://commons.wikimedia.org/wiki/File:Olympic_flag_border.jpg?uselang=cs" TargetMode="External"/><Relationship Id="rId5" Type="http://schemas.openxmlformats.org/officeDocument/2006/relationships/hyperlink" Target="http://commons.wikimedia.org/wiki/User:QuartierLatin1968" TargetMode="External"/><Relationship Id="rId10" Type="http://schemas.openxmlformats.org/officeDocument/2006/relationships/hyperlink" Target="http://en.wikipedia.org/wiki/Pierre_de_Coubertin" TargetMode="External"/><Relationship Id="rId4" Type="http://schemas.openxmlformats.org/officeDocument/2006/relationships/hyperlink" Target="http://commons.wikimedia.org/wiki/File:706x699-Canada-(geolocalisation)-R2.jpg" TargetMode="External"/><Relationship Id="rId9" Type="http://schemas.openxmlformats.org/officeDocument/2006/relationships/hyperlink" Target="http://cs.wikipedia.org/wiki/Soubor:Picea_glauca_taiga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gif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0166" y="2928934"/>
            <a:ext cx="5572164" cy="1656183"/>
          </a:xfrm>
        </p:spPr>
        <p:txBody>
          <a:bodyPr>
            <a:noAutofit/>
          </a:bodyPr>
          <a:lstStyle/>
          <a:p>
            <a:pPr algn="ctr"/>
            <a:r>
              <a:rPr lang="cs-CZ" sz="8800" dirty="0" smtClean="0">
                <a:solidFill>
                  <a:srgbClr val="4F08DE"/>
                </a:solidFill>
              </a:rPr>
              <a:t/>
            </a:r>
            <a:br>
              <a:rPr lang="cs-CZ" sz="8800" dirty="0" smtClean="0">
                <a:solidFill>
                  <a:srgbClr val="4F08DE"/>
                </a:solidFill>
              </a:rPr>
            </a:br>
            <a:r>
              <a:rPr lang="cs-CZ" sz="8800" dirty="0">
                <a:solidFill>
                  <a:srgbClr val="4F08DE"/>
                </a:solidFill>
              </a:rPr>
              <a:t/>
            </a:r>
            <a:br>
              <a:rPr lang="cs-CZ" sz="8800" dirty="0">
                <a:solidFill>
                  <a:srgbClr val="4F08DE"/>
                </a:solidFill>
              </a:rPr>
            </a:br>
            <a:r>
              <a:rPr lang="cs-CZ" sz="12000" i="1" u="sng" cap="none" dirty="0" smtClean="0">
                <a:ln w="5715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Kanada</a:t>
            </a:r>
            <a:endParaRPr lang="cs-CZ" sz="12000" i="1" u="sng" cap="none" dirty="0">
              <a:ln w="57150">
                <a:solidFill>
                  <a:schemeClr val="tx1"/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2" descr="C:\Users\paty\AppData\Local\Microsoft\Windows\Temporary Internet Files\Low\Content.IE5\1YJAM0B5\opvk_hor_zakladni_logolink_bar_cz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5718" y="404664"/>
            <a:ext cx="5407152" cy="10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Michal\Local Settings\Temporary Internet Files\Content.IE5\1S07DHGD\MC90012889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1571612"/>
            <a:ext cx="2164922" cy="156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Michal\Local Settings\Temporary Internet Files\Content.IE5\XBR795SE\MP90043407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93427"/>
            <a:ext cx="2643232" cy="175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Michal\Local Settings\Temporary Internet Files\Content.IE5\SRT7YEBP\MP90040129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93427"/>
            <a:ext cx="2640914" cy="175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285720" y="5357826"/>
            <a:ext cx="8534400" cy="100013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cs-CZ" sz="2000" dirty="0"/>
              <a:t>Romana Zabořilová</a:t>
            </a:r>
          </a:p>
          <a:p>
            <a:pPr algn="ctr"/>
            <a:r>
              <a:rPr lang="cs-CZ" sz="2000" dirty="0"/>
              <a:t>ZŠ Jenišovice</a:t>
            </a:r>
          </a:p>
          <a:p>
            <a:pPr algn="ctr"/>
            <a:r>
              <a:rPr lang="cs-CZ" sz="2000"/>
              <a:t> </a:t>
            </a:r>
            <a:r>
              <a:rPr lang="cs-CZ" sz="2000" smtClean="0"/>
              <a:t>VY_32_INOVACE_031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4811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323528" y="1412776"/>
            <a:ext cx="8396038" cy="4176464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Viz mapa atlas str.126</a:t>
            </a:r>
          </a:p>
          <a:p>
            <a:pPr marL="457200" indent="-457200">
              <a:buBlip>
                <a:blip r:embed="rId2"/>
              </a:buBlip>
            </a:pPr>
            <a:r>
              <a:rPr lang="cs-CZ" sz="2800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Atlantský region </a:t>
            </a:r>
            <a:r>
              <a:rPr lang="cs-CZ" sz="1800" dirty="0" smtClean="0">
                <a:latin typeface="Comic Sans MS" pitchFamily="66" charset="0"/>
              </a:rPr>
              <a:t>– Provincie Newfoundland, New Brunšvik, Nové Skotsko, Ostrov Prince </a:t>
            </a:r>
            <a:r>
              <a:rPr lang="cs-CZ" sz="1800" dirty="0" err="1" smtClean="0">
                <a:latin typeface="Comic Sans MS" pitchFamily="66" charset="0"/>
              </a:rPr>
              <a:t>Erwarda</a:t>
            </a:r>
            <a:endParaRPr lang="cs-CZ" sz="1800" dirty="0" smtClean="0">
              <a:latin typeface="Comic Sans MS" pitchFamily="66" charset="0"/>
            </a:endParaRPr>
          </a:p>
          <a:p>
            <a:pPr marL="457200" indent="-457200">
              <a:buBlip>
                <a:blip r:embed="rId2"/>
              </a:buBlip>
            </a:pPr>
            <a:r>
              <a:rPr lang="cs-CZ" sz="2800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Centrální region  - </a:t>
            </a:r>
            <a:r>
              <a:rPr lang="cs-CZ" sz="18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Ontario, </a:t>
            </a:r>
            <a:r>
              <a:rPr lang="cs-CZ" sz="180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Quebec</a:t>
            </a:r>
            <a:endParaRPr lang="cs-CZ" sz="18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marL="457200" indent="-457200">
              <a:buBlip>
                <a:blip r:embed="rId2"/>
              </a:buBlip>
            </a:pPr>
            <a:r>
              <a:rPr lang="cs-CZ" sz="2800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Prérijní region – </a:t>
            </a:r>
            <a:r>
              <a:rPr lang="cs-CZ" sz="18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Manitoba,  Saskatchewan, Alberta</a:t>
            </a:r>
          </a:p>
          <a:p>
            <a:pPr marL="457200" indent="-457200">
              <a:buBlip>
                <a:blip r:embed="rId2"/>
              </a:buBlip>
            </a:pPr>
            <a:r>
              <a:rPr lang="cs-CZ" sz="2800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Pacifický region -  </a:t>
            </a:r>
            <a:r>
              <a:rPr lang="cs-CZ" sz="18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Britská Kolumbie</a:t>
            </a:r>
          </a:p>
          <a:p>
            <a:pPr marL="457200" indent="-457200">
              <a:buBlip>
                <a:blip r:embed="rId2"/>
              </a:buBlip>
            </a:pPr>
            <a:r>
              <a:rPr lang="cs-CZ" sz="2800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Arktický region - </a:t>
            </a:r>
            <a:r>
              <a:rPr lang="cs-CZ" sz="18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Yukon, Severozápadní teritorium, </a:t>
            </a:r>
            <a:r>
              <a:rPr lang="cs-CZ" sz="180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Nunavut</a:t>
            </a:r>
            <a:endParaRPr lang="cs-CZ" sz="18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52424" y="275208"/>
            <a:ext cx="8612063" cy="1137568"/>
          </a:xfrm>
        </p:spPr>
        <p:txBody>
          <a:bodyPr>
            <a:noAutofit/>
          </a:bodyPr>
          <a:lstStyle/>
          <a:p>
            <a:pPr algn="ctr"/>
            <a:r>
              <a:rPr lang="cs-CZ" sz="8000" i="1" u="sng" dirty="0" smtClean="0">
                <a:ln w="5715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Členění Kanady</a:t>
            </a:r>
            <a:endParaRPr lang="cs-CZ" sz="8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>
          <a:xfrm>
            <a:off x="1" y="6453336"/>
            <a:ext cx="9036496" cy="337990"/>
          </a:xfrm>
        </p:spPr>
        <p:txBody>
          <a:bodyPr>
            <a:noAutofit/>
          </a:bodyPr>
          <a:lstStyle/>
          <a:p>
            <a:pPr algn="ctr"/>
            <a:r>
              <a:rPr lang="cs-CZ" sz="1050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xmlns="" val="2054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>
          <a:xfrm>
            <a:off x="1" y="6453336"/>
            <a:ext cx="9036496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3682" y="260648"/>
            <a:ext cx="9001125" cy="52604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32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charset="0"/>
              <a:buNone/>
            </a:pPr>
            <a:r>
              <a:rPr lang="cs-CZ" sz="1800" b="1" u="sng" dirty="0" smtClean="0"/>
              <a:t>Zdroje obrázků:</a:t>
            </a:r>
          </a:p>
          <a:p>
            <a:pPr algn="l">
              <a:buFont typeface="Arial" charset="0"/>
              <a:buNone/>
            </a:pPr>
            <a:r>
              <a:rPr lang="cs-CZ" sz="1400" b="1" dirty="0" smtClean="0"/>
              <a:t>Neočíslované obrázky jsou z klipartů </a:t>
            </a:r>
          </a:p>
          <a:p>
            <a:pPr algn="l"/>
            <a:r>
              <a:rPr lang="cs-CZ" sz="1600" b="1" u="sng" dirty="0" smtClean="0"/>
              <a:t>obr. 1</a:t>
            </a:r>
            <a:r>
              <a:rPr lang="cs-CZ" sz="1400" b="1" dirty="0" smtClean="0"/>
              <a:t>: </a:t>
            </a:r>
            <a:r>
              <a:rPr lang="en-US" sz="1400" i="1" dirty="0" err="1">
                <a:hlinkClick r:id="rId2" tooltip="User:Wikisoft*"/>
              </a:rPr>
              <a:t>Wikisoft</a:t>
            </a:r>
            <a:r>
              <a:rPr lang="en-US" sz="1400" i="1" dirty="0">
                <a:hlinkClick r:id="rId2" tooltip="User:Wikisoft*"/>
              </a:rPr>
              <a:t>*</a:t>
            </a:r>
            <a:r>
              <a:rPr lang="en-US" sz="1400" i="1" dirty="0"/>
              <a:t> </a:t>
            </a:r>
            <a:r>
              <a:rPr lang="en-US" sz="1400" i="1" dirty="0">
                <a:hlinkClick r:id="rId3" tooltip="User talk:Wikisoft*"/>
              </a:rPr>
              <a:t>@@@-</a:t>
            </a:r>
            <a:r>
              <a:rPr lang="en-US" sz="1400" i="1" dirty="0" err="1">
                <a:hlinkClick r:id="rId3" tooltip="User talk:Wikisoft*"/>
              </a:rPr>
              <a:t>fr</a:t>
            </a:r>
            <a:r>
              <a:rPr lang="en-US" sz="1400" dirty="0"/>
              <a:t> 08:32, 31 January 2011 (UTC)</a:t>
            </a:r>
            <a:r>
              <a:rPr lang="cs-CZ" sz="1400" b="1" dirty="0" smtClean="0"/>
              <a:t>.</a:t>
            </a:r>
            <a:r>
              <a:rPr lang="en-US" sz="1400" b="1" dirty="0" smtClean="0"/>
              <a:t> [</a:t>
            </a:r>
            <a:r>
              <a:rPr lang="cs-CZ" sz="1400" b="1" dirty="0" smtClean="0"/>
              <a:t>cit. </a:t>
            </a:r>
            <a:r>
              <a:rPr lang="en-US" sz="1400" b="1" dirty="0" smtClean="0"/>
              <a:t>20</a:t>
            </a:r>
            <a:r>
              <a:rPr lang="cs-CZ" sz="1400" b="1" dirty="0" smtClean="0"/>
              <a:t>11-10-15</a:t>
            </a:r>
            <a:r>
              <a:rPr lang="en-US" sz="1400" b="1" dirty="0" smtClean="0"/>
              <a:t>].</a:t>
            </a:r>
            <a:r>
              <a:rPr lang="cs-CZ" sz="1400" b="1" dirty="0" smtClean="0"/>
              <a:t> Dostupné na WWW</a:t>
            </a:r>
            <a:r>
              <a:rPr lang="en-US" sz="1400" b="1" dirty="0" smtClean="0"/>
              <a:t> : </a:t>
            </a:r>
            <a:endParaRPr lang="cs-CZ" sz="1400" b="1" dirty="0" smtClean="0"/>
          </a:p>
          <a:p>
            <a:pPr algn="l"/>
            <a:r>
              <a:rPr lang="en-US" sz="1400" b="1" dirty="0" smtClean="0"/>
              <a:t>&lt;</a:t>
            </a:r>
            <a:r>
              <a:rPr lang="cs-CZ" sz="1400" b="1" dirty="0" smtClean="0"/>
              <a:t> </a:t>
            </a:r>
            <a:r>
              <a:rPr lang="en-US" sz="1400" b="1" dirty="0" smtClean="0">
                <a:hlinkClick r:id="rId4"/>
              </a:rPr>
              <a:t>http</a:t>
            </a:r>
            <a:r>
              <a:rPr lang="en-US" sz="1400" b="1" dirty="0">
                <a:hlinkClick r:id="rId4"/>
              </a:rPr>
              <a:t>://commons.wikimedia.org/wiki/File:706x699-Canada-%</a:t>
            </a:r>
            <a:r>
              <a:rPr lang="en-US" sz="1400" b="1" dirty="0" smtClean="0">
                <a:hlinkClick r:id="rId4"/>
              </a:rPr>
              <a:t>28geolocalisation%29-R2.jpg</a:t>
            </a:r>
            <a:r>
              <a:rPr lang="cs-CZ" sz="1400" b="1" dirty="0" smtClean="0">
                <a:hlinkClick r:id="rId4"/>
              </a:rPr>
              <a:t> </a:t>
            </a:r>
            <a:r>
              <a:rPr lang="en-US" sz="1400" b="1" dirty="0" smtClean="0"/>
              <a:t>&gt;.</a:t>
            </a:r>
            <a:endParaRPr lang="cs-CZ" sz="1400" b="1" dirty="0" smtClean="0"/>
          </a:p>
          <a:p>
            <a:pPr algn="l"/>
            <a:r>
              <a:rPr lang="cs-CZ" sz="1600" b="1" u="sng" dirty="0" smtClean="0"/>
              <a:t>obr. 2</a:t>
            </a:r>
            <a:r>
              <a:rPr lang="cs-CZ" sz="1400" b="1" dirty="0" smtClean="0"/>
              <a:t>: autor neuveden. </a:t>
            </a:r>
            <a:r>
              <a:rPr lang="en-US" sz="1400" dirty="0"/>
              <a:t>Map of the various kingdoms of the world that share Elizabeth II as their sovereign. </a:t>
            </a:r>
            <a:r>
              <a:rPr lang="en-US" sz="1400" dirty="0">
                <a:hlinkClick r:id="rId5" tooltip="User:QuartierLatin1968"/>
              </a:rPr>
              <a:t>QuartierLatin1968</a:t>
            </a:r>
            <a:r>
              <a:rPr lang="en-US" sz="1400" dirty="0"/>
              <a:t> 21:28, 11 December 2005 (UTC)</a:t>
            </a:r>
            <a:r>
              <a:rPr lang="cs-CZ" sz="1400" b="1" dirty="0" smtClean="0"/>
              <a:t> </a:t>
            </a:r>
            <a:r>
              <a:rPr lang="en-US" sz="1400" b="1" dirty="0" smtClean="0"/>
              <a:t>[</a:t>
            </a:r>
            <a:r>
              <a:rPr lang="cs-CZ" sz="1400" b="1" dirty="0" smtClean="0"/>
              <a:t>cit. </a:t>
            </a:r>
            <a:r>
              <a:rPr lang="en-US" sz="1400" b="1" dirty="0" smtClean="0"/>
              <a:t>20</a:t>
            </a:r>
            <a:r>
              <a:rPr lang="cs-CZ" sz="1400" b="1" dirty="0" smtClean="0"/>
              <a:t>11-10-15</a:t>
            </a:r>
            <a:r>
              <a:rPr lang="en-US" sz="1400" b="1" dirty="0" smtClean="0"/>
              <a:t>].</a:t>
            </a:r>
            <a:r>
              <a:rPr lang="cs-CZ" sz="1400" b="1" dirty="0" smtClean="0"/>
              <a:t> Dostupné na WWW: </a:t>
            </a:r>
            <a:r>
              <a:rPr lang="en-US" sz="1400" b="1" dirty="0"/>
              <a:t>&lt; </a:t>
            </a:r>
            <a:r>
              <a:rPr lang="en-US" sz="1400" b="1" dirty="0">
                <a:hlinkClick r:id="rId6"/>
              </a:rPr>
              <a:t>http://</a:t>
            </a:r>
            <a:r>
              <a:rPr lang="en-US" sz="1400" b="1" dirty="0" smtClean="0">
                <a:hlinkClick r:id="rId6"/>
              </a:rPr>
              <a:t>cs.wikipedia.org/wiki/Soubor:Commonwealth_Realms_map.png</a:t>
            </a:r>
            <a:r>
              <a:rPr lang="cs-CZ" sz="1400" b="1" dirty="0" smtClean="0"/>
              <a:t> </a:t>
            </a:r>
            <a:r>
              <a:rPr lang="en-US" sz="1400" b="1" dirty="0" smtClean="0"/>
              <a:t>&gt;.</a:t>
            </a:r>
            <a:endParaRPr lang="cs-CZ" sz="1400" b="1" dirty="0"/>
          </a:p>
          <a:p>
            <a:pPr algn="l"/>
            <a:r>
              <a:rPr lang="cs-CZ" sz="1600" b="1" u="sng" dirty="0" smtClean="0"/>
              <a:t>obr</a:t>
            </a:r>
            <a:r>
              <a:rPr lang="cs-CZ" sz="1600" b="1" u="sng" dirty="0"/>
              <a:t>. </a:t>
            </a:r>
            <a:r>
              <a:rPr lang="cs-CZ" sz="1600" b="1" u="sng" dirty="0" smtClean="0"/>
              <a:t>3</a:t>
            </a:r>
            <a:r>
              <a:rPr lang="cs-CZ" sz="1400" dirty="0" smtClean="0"/>
              <a:t>: </a:t>
            </a:r>
            <a:r>
              <a:rPr lang="cs-CZ" sz="1400" dirty="0">
                <a:hlinkClick r:id="rId7"/>
              </a:rPr>
              <a:t>Vzb83</a:t>
            </a:r>
            <a:r>
              <a:rPr lang="cs-CZ" sz="1400" dirty="0"/>
              <a:t>,</a:t>
            </a:r>
            <a:r>
              <a:rPr lang="en-US" sz="1400" dirty="0"/>
              <a:t>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Commons</a:t>
            </a:r>
            <a:r>
              <a:rPr lang="cs-CZ" sz="1400" dirty="0"/>
              <a:t>.</a:t>
            </a:r>
            <a:r>
              <a:rPr lang="en-US" sz="1400" dirty="0"/>
              <a:t> [</a:t>
            </a:r>
            <a:r>
              <a:rPr lang="cs-CZ" sz="1400" dirty="0"/>
              <a:t>cit. </a:t>
            </a:r>
            <a:r>
              <a:rPr lang="en-US" sz="1400" dirty="0"/>
              <a:t>20</a:t>
            </a:r>
            <a:r>
              <a:rPr lang="cs-CZ" sz="1400" dirty="0"/>
              <a:t>11-09-10</a:t>
            </a:r>
            <a:r>
              <a:rPr lang="en-US" sz="1400" dirty="0"/>
              <a:t>].</a:t>
            </a:r>
            <a:r>
              <a:rPr lang="cs-CZ" sz="1400" dirty="0"/>
              <a:t> Dostupné na WWW</a:t>
            </a:r>
            <a:r>
              <a:rPr lang="en-US" sz="1400" dirty="0"/>
              <a:t> : </a:t>
            </a:r>
            <a:r>
              <a:rPr lang="en-US" sz="1400" dirty="0" smtClean="0"/>
              <a:t>&lt;</a:t>
            </a:r>
            <a:r>
              <a:rPr lang="en-US" sz="1400" dirty="0">
                <a:hlinkClick r:id="rId8"/>
              </a:rPr>
              <a:t>http://cs.wikipedia.org/wiki/Soubor:Taiga.png</a:t>
            </a:r>
            <a:r>
              <a:rPr lang="cs-CZ" sz="1400" dirty="0">
                <a:hlinkClick r:id="rId8"/>
              </a:rPr>
              <a:t> </a:t>
            </a:r>
            <a:r>
              <a:rPr lang="cs-CZ" sz="1400" dirty="0"/>
              <a:t> </a:t>
            </a:r>
            <a:r>
              <a:rPr lang="en-US" sz="1400" dirty="0" smtClean="0"/>
              <a:t>&gt;.</a:t>
            </a:r>
            <a:endParaRPr lang="cs-CZ" sz="1400" dirty="0" smtClean="0"/>
          </a:p>
          <a:p>
            <a:pPr algn="l"/>
            <a:r>
              <a:rPr lang="cs-CZ" sz="1600" b="1" u="sng" dirty="0" smtClean="0"/>
              <a:t>obr</a:t>
            </a:r>
            <a:r>
              <a:rPr lang="cs-CZ" sz="1600" b="1" u="sng" dirty="0"/>
              <a:t>. </a:t>
            </a:r>
            <a:r>
              <a:rPr lang="cs-CZ" sz="1600" b="1" u="sng" dirty="0" smtClean="0"/>
              <a:t>4</a:t>
            </a:r>
            <a:r>
              <a:rPr lang="cs-CZ" sz="1400" dirty="0" smtClean="0"/>
              <a:t>: </a:t>
            </a:r>
            <a:r>
              <a:rPr lang="cs-CZ" sz="1400" dirty="0"/>
              <a:t>L.B. </a:t>
            </a:r>
            <a:r>
              <a:rPr lang="cs-CZ" sz="1400" dirty="0" err="1"/>
              <a:t>Brubaker</a:t>
            </a:r>
            <a:r>
              <a:rPr lang="cs-CZ" sz="1400" dirty="0"/>
              <a:t>, </a:t>
            </a:r>
            <a:r>
              <a:rPr lang="en-US" sz="1400" dirty="0"/>
              <a:t>[</a:t>
            </a:r>
            <a:r>
              <a:rPr lang="cs-CZ" sz="1400" dirty="0"/>
              <a:t>cit. </a:t>
            </a:r>
            <a:r>
              <a:rPr lang="en-US" sz="1400" dirty="0"/>
              <a:t>20</a:t>
            </a:r>
            <a:r>
              <a:rPr lang="cs-CZ" sz="1400" dirty="0"/>
              <a:t>11-09-10</a:t>
            </a:r>
            <a:r>
              <a:rPr lang="en-US" sz="1400" dirty="0"/>
              <a:t>].</a:t>
            </a:r>
            <a:r>
              <a:rPr lang="cs-CZ" sz="1400" dirty="0"/>
              <a:t> Dostupné na WWW: </a:t>
            </a:r>
            <a:r>
              <a:rPr lang="en-US" sz="1400" dirty="0"/>
              <a:t>&lt; </a:t>
            </a:r>
            <a:r>
              <a:rPr lang="en-US" sz="1400" dirty="0">
                <a:hlinkClick r:id="rId9"/>
              </a:rPr>
              <a:t>http://cs.wikipedia.org/wiki/Soubor:Picea_glauca_taiga.jpg</a:t>
            </a:r>
            <a:r>
              <a:rPr lang="cs-CZ" sz="1400" dirty="0"/>
              <a:t> </a:t>
            </a:r>
            <a:r>
              <a:rPr lang="en-US" sz="1400" dirty="0"/>
              <a:t>&gt;.</a:t>
            </a:r>
            <a:endParaRPr lang="cs-CZ" sz="1400" dirty="0"/>
          </a:p>
          <a:p>
            <a:pPr algn="l"/>
            <a:r>
              <a:rPr lang="cs-CZ" sz="1600" b="1" u="sng" dirty="0" smtClean="0"/>
              <a:t>obr. 5</a:t>
            </a:r>
            <a:r>
              <a:rPr lang="cs-CZ" sz="1400" b="1" dirty="0" smtClean="0"/>
              <a:t>: </a:t>
            </a:r>
            <a:r>
              <a:rPr lang="cs-CZ" sz="1400" b="1" dirty="0" err="1"/>
              <a:t>Original</a:t>
            </a:r>
            <a:r>
              <a:rPr lang="cs-CZ" sz="1400" b="1" dirty="0"/>
              <a:t> </a:t>
            </a:r>
            <a:r>
              <a:rPr lang="cs-CZ" sz="1400" b="1" dirty="0" err="1"/>
              <a:t>author</a:t>
            </a:r>
            <a:r>
              <a:rPr lang="cs-CZ" sz="1400" b="1" dirty="0"/>
              <a:t>: </a:t>
            </a:r>
            <a:r>
              <a:rPr lang="cs-CZ" sz="1400" b="1" dirty="0" err="1">
                <a:hlinkClick r:id="rId10" tooltip="w:Pierre de Coubertin"/>
              </a:rPr>
              <a:t>Pierre</a:t>
            </a:r>
            <a:r>
              <a:rPr lang="cs-CZ" sz="1400" b="1" dirty="0">
                <a:hlinkClick r:id="rId10" tooltip="w:Pierre de Coubertin"/>
              </a:rPr>
              <a:t> de </a:t>
            </a:r>
            <a:r>
              <a:rPr lang="cs-CZ" sz="1400" b="1" dirty="0" err="1">
                <a:hlinkClick r:id="rId10" tooltip="w:Pierre de Coubertin"/>
              </a:rPr>
              <a:t>Coubertin</a:t>
            </a:r>
            <a:r>
              <a:rPr lang="cs-CZ" sz="1400" b="1" dirty="0"/>
              <a:t> (1863-1937)</a:t>
            </a:r>
            <a:r>
              <a:rPr lang="cs-CZ" sz="1400" b="1" dirty="0" smtClean="0"/>
              <a:t>, </a:t>
            </a:r>
            <a:r>
              <a:rPr lang="en-US" sz="1400" b="1" dirty="0" smtClean="0"/>
              <a:t>[</a:t>
            </a:r>
            <a:r>
              <a:rPr lang="cs-CZ" sz="1400" b="1" dirty="0" smtClean="0"/>
              <a:t>cit. </a:t>
            </a:r>
            <a:r>
              <a:rPr lang="en-US" sz="1400" b="1" dirty="0" smtClean="0"/>
              <a:t>20</a:t>
            </a:r>
            <a:r>
              <a:rPr lang="cs-CZ" sz="1400" b="1" dirty="0" smtClean="0"/>
              <a:t>11-10-15</a:t>
            </a:r>
            <a:r>
              <a:rPr lang="en-US" sz="1400" b="1" dirty="0" smtClean="0"/>
              <a:t>].</a:t>
            </a:r>
            <a:r>
              <a:rPr lang="cs-CZ" sz="1400" b="1" dirty="0" smtClean="0"/>
              <a:t> Dostupné na WWW: </a:t>
            </a:r>
            <a:r>
              <a:rPr lang="en-US" sz="1400" b="1" dirty="0" smtClean="0"/>
              <a:t>&lt; </a:t>
            </a:r>
            <a:r>
              <a:rPr lang="cs-CZ" sz="1400" b="1" dirty="0">
                <a:hlinkClick r:id="rId11"/>
              </a:rPr>
              <a:t>http://</a:t>
            </a:r>
            <a:r>
              <a:rPr lang="cs-CZ" sz="1400" b="1" dirty="0" smtClean="0">
                <a:hlinkClick r:id="rId11"/>
              </a:rPr>
              <a:t>commons.wikimedia.org/wiki/File:Olympic_flag_border.jpg?uselang=cs</a:t>
            </a:r>
            <a:r>
              <a:rPr lang="cs-CZ" sz="1400" b="1" dirty="0" smtClean="0"/>
              <a:t> </a:t>
            </a:r>
            <a:r>
              <a:rPr lang="en-US" sz="1400" b="1" dirty="0" smtClean="0"/>
              <a:t>&gt;.</a:t>
            </a:r>
            <a:endParaRPr lang="cs-CZ" sz="1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14907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>
          <a:xfrm>
            <a:off x="0" y="6381328"/>
            <a:ext cx="9143999" cy="40999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7584" y="1700808"/>
            <a:ext cx="5801810" cy="1152128"/>
          </a:xfrm>
        </p:spPr>
        <p:txBody>
          <a:bodyPr/>
          <a:lstStyle/>
          <a:p>
            <a:pPr marL="457200" indent="-457200">
              <a:buBlip>
                <a:blip r:embed="rId2"/>
              </a:buBlip>
            </a:pPr>
            <a:r>
              <a:rPr lang="cs-CZ" sz="3200" dirty="0" smtClean="0">
                <a:latin typeface="Comic Sans MS" pitchFamily="66" charset="0"/>
              </a:rPr>
              <a:t>je </a:t>
            </a:r>
            <a:r>
              <a:rPr lang="cs-CZ" sz="3200" dirty="0">
                <a:latin typeface="Comic Sans MS" pitchFamily="66" charset="0"/>
              </a:rPr>
              <a:t>územně druhá největší země </a:t>
            </a:r>
            <a:r>
              <a:rPr lang="cs-CZ" sz="3200" dirty="0" smtClean="0">
                <a:latin typeface="Comic Sans MS" pitchFamily="66" charset="0"/>
              </a:rPr>
              <a:t>světa (po Rusku)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17173" y="0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800" i="1" u="sng" dirty="0">
                <a:ln w="5715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</a:t>
            </a:r>
            <a:r>
              <a:rPr lang="cs-CZ" sz="8800" i="1" u="sng" dirty="0" smtClean="0">
                <a:ln w="5715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anada</a:t>
            </a:r>
            <a:endParaRPr lang="cs-CZ" sz="8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7584" y="3140968"/>
            <a:ext cx="56166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cs-CZ" sz="3200" dirty="0" smtClean="0">
                <a:latin typeface="Comic Sans MS" pitchFamily="66" charset="0"/>
              </a:rPr>
              <a:t> </a:t>
            </a:r>
            <a:r>
              <a:rPr lang="cs-CZ" sz="3200" b="1" dirty="0" smtClean="0">
                <a:latin typeface="Comic Sans MS" pitchFamily="66" charset="0"/>
              </a:rPr>
              <a:t>název </a:t>
            </a:r>
            <a:r>
              <a:rPr lang="cs-CZ" sz="3200" b="1" i="1" dirty="0" err="1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Canada</a:t>
            </a:r>
            <a:r>
              <a:rPr lang="cs-CZ" sz="3200" b="1" dirty="0">
                <a:latin typeface="Comic Sans MS" pitchFamily="66" charset="0"/>
              </a:rPr>
              <a:t> pochází z řeči kmene </a:t>
            </a:r>
            <a:r>
              <a:rPr lang="cs-CZ" sz="3200" b="1" i="1" dirty="0">
                <a:solidFill>
                  <a:schemeClr val="tx2"/>
                </a:solidFill>
                <a:latin typeface="Comic Sans MS" pitchFamily="66" charset="0"/>
              </a:rPr>
              <a:t>Huronů</a:t>
            </a:r>
            <a:r>
              <a:rPr lang="cs-CZ" sz="3200" b="1" dirty="0">
                <a:latin typeface="Comic Sans MS" pitchFamily="66" charset="0"/>
              </a:rPr>
              <a:t> – a zní </a:t>
            </a:r>
            <a:r>
              <a:rPr lang="cs-CZ" sz="3200" b="1" i="1" dirty="0" err="1">
                <a:latin typeface="Comic Sans MS" pitchFamily="66" charset="0"/>
              </a:rPr>
              <a:t>kanata</a:t>
            </a:r>
            <a:r>
              <a:rPr lang="cs-CZ" sz="3200" b="1" dirty="0">
                <a:latin typeface="Comic Sans MS" pitchFamily="66" charset="0"/>
              </a:rPr>
              <a:t> a do češtiny jej lze přeložit jako „vesnice“, „uskupení vesnic“ či „osídlení“</a:t>
            </a:r>
            <a:endParaRPr lang="cs-CZ" sz="3200" b="1" dirty="0"/>
          </a:p>
        </p:txBody>
      </p:sp>
      <p:pic>
        <p:nvPicPr>
          <p:cNvPr id="1026" name="Picture 2" descr="C:\Documents and Settings\Michal\Local Settings\Temporary Internet Files\Content.IE5\OTMJ4D6J\MC90001590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27241"/>
            <a:ext cx="2499031" cy="19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385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8" t="3095" r="2371" b="1995"/>
          <a:stretch/>
        </p:blipFill>
        <p:spPr bwMode="auto">
          <a:xfrm>
            <a:off x="3275856" y="1772815"/>
            <a:ext cx="5381960" cy="450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15076" y="25354"/>
            <a:ext cx="8821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0" i="1" u="sng" dirty="0" smtClean="0">
                <a:ln w="5715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Přírodní podmínky</a:t>
            </a:r>
            <a:endParaRPr lang="cs-CZ" sz="8000" dirty="0"/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15076" y="1512080"/>
            <a:ext cx="8749412" cy="508527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2000" b="0" i="1" kern="1200" cap="none" spc="12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Blip>
                <a:blip r:embed="rId6"/>
              </a:buBlip>
            </a:pPr>
            <a:r>
              <a:rPr lang="cs-CZ" sz="28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Pobřeží </a:t>
            </a:r>
            <a:r>
              <a:rPr lang="cs-CZ" sz="16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Ostrovy na severu, Baffinův o, Newfoundland, poloostrovy Labrador, </a:t>
            </a:r>
            <a:r>
              <a:rPr lang="cs-CZ" sz="1600" b="1" dirty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N</a:t>
            </a:r>
            <a:r>
              <a:rPr lang="cs-CZ" sz="16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ové skotsko, záliv </a:t>
            </a:r>
            <a:r>
              <a:rPr lang="cs-CZ" sz="1600" b="1" dirty="0" err="1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Hudsnův</a:t>
            </a:r>
            <a:r>
              <a:rPr lang="cs-CZ" sz="16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, Sv. Vavřince </a:t>
            </a:r>
            <a:endParaRPr lang="cs-CZ" sz="1600" b="1" dirty="0">
              <a:ln w="1905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marL="457200" indent="-457200">
              <a:buBlip>
                <a:blip r:embed="rId6"/>
              </a:buBlip>
            </a:pPr>
            <a:r>
              <a:rPr lang="cs-CZ" sz="28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Nížiny</a:t>
            </a:r>
            <a:r>
              <a:rPr lang="cs-CZ" sz="32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cs-CZ" sz="14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Arktická</a:t>
            </a:r>
          </a:p>
          <a:p>
            <a:pPr marL="457200" indent="-457200">
              <a:buBlip>
                <a:blip r:embed="rId6"/>
              </a:buBlip>
            </a:pPr>
            <a:r>
              <a:rPr lang="cs-CZ" sz="28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Pohoří</a:t>
            </a:r>
            <a:r>
              <a:rPr lang="cs-CZ" sz="32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cs-CZ" sz="1400" b="1" dirty="0" err="1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Mackenzieovo</a:t>
            </a:r>
            <a:r>
              <a:rPr lang="cs-CZ" sz="14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, Laurentinská </a:t>
            </a:r>
            <a:r>
              <a:rPr lang="cs-CZ" sz="1400" b="1" dirty="0" err="1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vys</a:t>
            </a:r>
            <a:r>
              <a:rPr lang="cs-CZ" sz="14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cs-CZ" sz="1400" b="1" dirty="0">
              <a:ln w="1905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marL="360000" indent="-457200">
              <a:buBlip>
                <a:blip r:embed="rId6"/>
              </a:buBlip>
            </a:pPr>
            <a:r>
              <a:rPr lang="cs-CZ" sz="28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Jezera</a:t>
            </a:r>
            <a:r>
              <a:rPr lang="cs-CZ" sz="32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cs-CZ" sz="1400" b="1" dirty="0" err="1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Hořejší,Velké</a:t>
            </a:r>
            <a:r>
              <a:rPr lang="cs-CZ" sz="14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cs-CZ" sz="1400" b="1" dirty="0" err="1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O</a:t>
            </a:r>
            <a:r>
              <a:rPr lang="cs-CZ" sz="1400" b="1" dirty="0" err="1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tročí,Huronské,Erijské,Ontário</a:t>
            </a:r>
            <a:r>
              <a:rPr lang="cs-CZ" sz="14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, Velké Medvědí, Winnipežské, Athabaska</a:t>
            </a:r>
          </a:p>
          <a:p>
            <a:pPr marL="457200" indent="-457200">
              <a:buBlip>
                <a:blip r:embed="rId6"/>
              </a:buBlip>
            </a:pPr>
            <a:r>
              <a:rPr lang="cs-CZ" sz="28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Řeky </a:t>
            </a:r>
            <a:r>
              <a:rPr lang="cs-CZ" sz="14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Řeka sv. Vavřince, Mackenzie</a:t>
            </a:r>
          </a:p>
          <a:p>
            <a:pPr marL="457200" indent="-457200">
              <a:buBlip>
                <a:blip r:embed="rId6"/>
              </a:buBlip>
            </a:pPr>
            <a:r>
              <a:rPr lang="cs-CZ" sz="28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Podnebí </a:t>
            </a:r>
            <a:r>
              <a:rPr lang="cs-CZ" sz="1400" b="1" dirty="0" smtClean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pás </a:t>
            </a:r>
            <a:r>
              <a:rPr lang="cs-CZ" sz="1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arktický a </a:t>
            </a:r>
            <a:r>
              <a:rPr lang="cs-CZ" sz="1400" b="1" dirty="0" smtClean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mírný </a:t>
            </a:r>
          </a:p>
          <a:p>
            <a:pPr marL="457200" indent="-457200">
              <a:buBlip>
                <a:blip r:embed="rId6"/>
              </a:buBlip>
            </a:pPr>
            <a:r>
              <a:rPr lang="cs-CZ" sz="28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Vegetace </a:t>
            </a:r>
            <a:r>
              <a:rPr lang="cs-CZ" sz="1400" b="1" dirty="0" smtClean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arktické </a:t>
            </a:r>
            <a:r>
              <a:rPr lang="cs-CZ" sz="1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území ledových pouští, </a:t>
            </a:r>
            <a:r>
              <a:rPr lang="cs-CZ" sz="1400" b="1" dirty="0" smtClean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tundra a </a:t>
            </a:r>
            <a:r>
              <a:rPr lang="cs-CZ" sz="1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severský jehličnatý les až k prériím a smíšeným a listnatým lesům mírného </a:t>
            </a:r>
            <a:endParaRPr lang="cs-CZ" sz="1400" b="1" dirty="0" smtClean="0">
              <a:ln w="19050"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812360" y="14127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Obr.1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0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5" r="6786" b="5995"/>
          <a:stretch/>
        </p:blipFill>
        <p:spPr bwMode="auto">
          <a:xfrm>
            <a:off x="3485852" y="2286164"/>
            <a:ext cx="5628680" cy="268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0" y="11663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7200" i="1" u="sng" dirty="0" smtClean="0">
                <a:ln w="5715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Politické uspořádání</a:t>
            </a:r>
            <a:endParaRPr lang="cs-CZ" sz="7200" dirty="0"/>
          </a:p>
        </p:txBody>
      </p:sp>
      <p:sp>
        <p:nvSpPr>
          <p:cNvPr id="2" name="Obdélník 1"/>
          <p:cNvSpPr/>
          <p:nvPr/>
        </p:nvSpPr>
        <p:spPr>
          <a:xfrm>
            <a:off x="251520" y="1696446"/>
            <a:ext cx="3888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Comic Sans MS" pitchFamily="66" charset="0"/>
              </a:rPr>
              <a:t>Kanada je </a:t>
            </a:r>
            <a:r>
              <a:rPr lang="cs-CZ" sz="2400" i="1" u="sng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konstituční monarchií</a:t>
            </a:r>
            <a:r>
              <a:rPr lang="cs-CZ" sz="2400" dirty="0">
                <a:latin typeface="Comic Sans MS" pitchFamily="66" charset="0"/>
              </a:rPr>
              <a:t>, jejíž hlavou je </a:t>
            </a:r>
            <a:r>
              <a:rPr lang="cs-CZ" sz="2400" i="1" u="sng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Alžběta II., </a:t>
            </a:r>
            <a:r>
              <a:rPr lang="cs-CZ" sz="2400" dirty="0">
                <a:latin typeface="Comic Sans MS" pitchFamily="66" charset="0"/>
              </a:rPr>
              <a:t>královna Velké Británie. Královniným zástupcem v Kanadě je generální guvernér. Kanada je též parlamentní zastupitelská demokracie s federálním uspořádáním a silnými demokratickými tradicemi.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572000" y="19168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země </a:t>
            </a:r>
            <a:r>
              <a:rPr lang="cs-CZ" dirty="0" err="1"/>
              <a:t>Commonwealthu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739963" y="5110260"/>
            <a:ext cx="5394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Nezávislé státy: </a:t>
            </a:r>
            <a:r>
              <a:rPr lang="cs-CZ" dirty="0"/>
              <a:t> </a:t>
            </a:r>
            <a:r>
              <a:rPr lang="cs-CZ" dirty="0" smtClean="0"/>
              <a:t>Austrálie,</a:t>
            </a:r>
            <a:r>
              <a:rPr lang="pt-BR" dirty="0"/>
              <a:t> </a:t>
            </a:r>
            <a:r>
              <a:rPr lang="pt-BR" dirty="0" smtClean="0"/>
              <a:t>Bahamy</a:t>
            </a:r>
            <a:r>
              <a:rPr lang="cs-CZ" dirty="0" smtClean="0"/>
              <a:t>, </a:t>
            </a:r>
            <a:r>
              <a:rPr lang="pt-BR" dirty="0" smtClean="0"/>
              <a:t>Barbados</a:t>
            </a:r>
            <a:r>
              <a:rPr lang="cs-CZ" dirty="0" smtClean="0"/>
              <a:t>,</a:t>
            </a:r>
            <a:r>
              <a:rPr lang="pt-BR" dirty="0"/>
              <a:t> </a:t>
            </a:r>
            <a:r>
              <a:rPr lang="pt-BR" dirty="0" smtClean="0"/>
              <a:t>Belize</a:t>
            </a:r>
            <a:r>
              <a:rPr lang="cs-CZ" dirty="0" smtClean="0"/>
              <a:t>, </a:t>
            </a:r>
            <a:r>
              <a:rPr lang="pt-BR" dirty="0" smtClean="0"/>
              <a:t>Grenada</a:t>
            </a:r>
            <a:r>
              <a:rPr lang="cs-CZ" dirty="0" smtClean="0"/>
              <a:t>, </a:t>
            </a:r>
            <a:r>
              <a:rPr lang="pt-BR" dirty="0" smtClean="0"/>
              <a:t>Kanada</a:t>
            </a:r>
            <a:r>
              <a:rPr lang="cs-CZ" dirty="0" smtClean="0"/>
              <a:t>, </a:t>
            </a:r>
            <a:r>
              <a:rPr lang="pt-BR" dirty="0" smtClean="0"/>
              <a:t>Jamajka</a:t>
            </a:r>
            <a:r>
              <a:rPr lang="cs-CZ" dirty="0" smtClean="0"/>
              <a:t>, Nový Zéland Papua-Nová Guinea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812360" y="14127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Obr.2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08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15076" y="0"/>
            <a:ext cx="8821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0" i="1" u="sng" dirty="0" smtClean="0">
                <a:ln w="5715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Obyvatelstvo</a:t>
            </a:r>
          </a:p>
        </p:txBody>
      </p:sp>
      <p:sp>
        <p:nvSpPr>
          <p:cNvPr id="2" name="Obdélník 1"/>
          <p:cNvSpPr/>
          <p:nvPr/>
        </p:nvSpPr>
        <p:spPr>
          <a:xfrm>
            <a:off x="107504" y="1916832"/>
            <a:ext cx="8928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latin typeface="Comic Sans MS" pitchFamily="66" charset="0"/>
              </a:rPr>
              <a:t>Kanada </a:t>
            </a:r>
            <a:r>
              <a:rPr lang="pl-PL" sz="2800" dirty="0" smtClean="0">
                <a:latin typeface="Comic Sans MS" pitchFamily="66" charset="0"/>
              </a:rPr>
              <a:t>má </a:t>
            </a:r>
            <a:r>
              <a:rPr lang="cs-CZ" sz="2800" dirty="0" smtClean="0">
                <a:latin typeface="Comic Sans MS" pitchFamily="66" charset="0"/>
              </a:rPr>
              <a:t>33 </a:t>
            </a:r>
            <a:r>
              <a:rPr lang="cs-CZ" sz="2800" dirty="0">
                <a:latin typeface="Comic Sans MS" pitchFamily="66" charset="0"/>
              </a:rPr>
              <a:t>204 </a:t>
            </a:r>
            <a:r>
              <a:rPr lang="cs-CZ" sz="2800" dirty="0" smtClean="0">
                <a:latin typeface="Comic Sans MS" pitchFamily="66" charset="0"/>
              </a:rPr>
              <a:t>000 obyvatel (zdroj wikipedie)</a:t>
            </a:r>
          </a:p>
          <a:p>
            <a:r>
              <a:rPr lang="cs-CZ" sz="2800" dirty="0" smtClean="0">
                <a:latin typeface="Comic Sans MS" pitchFamily="66" charset="0"/>
              </a:rPr>
              <a:t>Potomci původních </a:t>
            </a:r>
            <a:r>
              <a:rPr lang="cs-CZ" sz="2800" dirty="0">
                <a:latin typeface="Comic Sans MS" pitchFamily="66" charset="0"/>
              </a:rPr>
              <a:t>obyvatel (Indiánů a </a:t>
            </a:r>
            <a:r>
              <a:rPr lang="cs-CZ" sz="2800" dirty="0" smtClean="0">
                <a:latin typeface="Comic Sans MS" pitchFamily="66" charset="0"/>
              </a:rPr>
              <a:t>Eskymáků)</a:t>
            </a:r>
          </a:p>
          <a:p>
            <a:r>
              <a:rPr lang="cs-CZ" sz="2800" dirty="0">
                <a:latin typeface="Comic Sans MS" pitchFamily="66" charset="0"/>
              </a:rPr>
              <a:t>přistěhovalců, hlavně Francouzů, Irů a Skotů a </a:t>
            </a:r>
            <a:r>
              <a:rPr lang="cs-CZ" sz="2800" dirty="0" smtClean="0">
                <a:latin typeface="Comic Sans MS" pitchFamily="66" charset="0"/>
              </a:rPr>
              <a:t>Angličanů</a:t>
            </a:r>
          </a:p>
          <a:p>
            <a:r>
              <a:rPr lang="cs-CZ" sz="2800" dirty="0">
                <a:latin typeface="Comic Sans MS" pitchFamily="66" charset="0"/>
              </a:rPr>
              <a:t>Ú</a:t>
            </a:r>
            <a:r>
              <a:rPr lang="cs-CZ" sz="2800" dirty="0" smtClean="0">
                <a:latin typeface="Comic Sans MS" pitchFamily="66" charset="0"/>
              </a:rPr>
              <a:t>řední </a:t>
            </a:r>
            <a:r>
              <a:rPr lang="cs-CZ" sz="2800" dirty="0">
                <a:latin typeface="Comic Sans MS" pitchFamily="66" charset="0"/>
              </a:rPr>
              <a:t>řeči jsou </a:t>
            </a:r>
            <a:r>
              <a:rPr lang="cs-CZ" sz="2800" i="1" dirty="0" smtClean="0">
                <a:solidFill>
                  <a:srgbClr val="0070C0"/>
                </a:solidFill>
                <a:latin typeface="Comic Sans MS" pitchFamily="66" charset="0"/>
              </a:rPr>
              <a:t>angličtina 59,7</a:t>
            </a:r>
            <a:r>
              <a:rPr lang="cs-CZ" sz="2800" i="1" dirty="0">
                <a:solidFill>
                  <a:srgbClr val="0070C0"/>
                </a:solidFill>
                <a:latin typeface="Comic Sans MS" pitchFamily="66" charset="0"/>
              </a:rPr>
              <a:t> </a:t>
            </a:r>
            <a:r>
              <a:rPr lang="cs-CZ" sz="2800" i="1" dirty="0" smtClean="0">
                <a:solidFill>
                  <a:srgbClr val="0070C0"/>
                </a:solidFill>
                <a:latin typeface="Comic Sans MS" pitchFamily="66" charset="0"/>
              </a:rPr>
              <a:t>%</a:t>
            </a:r>
          </a:p>
          <a:p>
            <a:r>
              <a:rPr lang="cs-CZ" sz="2800" dirty="0">
                <a:latin typeface="Comic Sans MS" pitchFamily="66" charset="0"/>
              </a:rPr>
              <a:t>	</a:t>
            </a:r>
            <a:r>
              <a:rPr lang="cs-CZ" sz="2800" dirty="0" smtClean="0">
                <a:latin typeface="Comic Sans MS" pitchFamily="66" charset="0"/>
              </a:rPr>
              <a:t>		</a:t>
            </a:r>
            <a:r>
              <a:rPr lang="cs-CZ" sz="2800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francouzština 23,2</a:t>
            </a:r>
            <a:r>
              <a:rPr lang="cs-CZ" sz="2800" i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cs-CZ" sz="2800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%</a:t>
            </a:r>
          </a:p>
        </p:txBody>
      </p:sp>
      <p:pic>
        <p:nvPicPr>
          <p:cNvPr id="3074" name="Picture 2" descr="C:\Documents and Settings\Michal\Local Settings\Temporary Internet Files\Content.IE5\1S07DHGD\MP90043407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41168"/>
            <a:ext cx="1828800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Michal\Local Settings\Temporary Internet Files\Content.IE5\OTMJ4D6J\MP90036263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110594"/>
            <a:ext cx="2015257" cy="100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605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15076" y="0"/>
            <a:ext cx="8821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0" i="1" u="sng" dirty="0" smtClean="0">
                <a:ln w="5715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Sídla</a:t>
            </a:r>
          </a:p>
        </p:txBody>
      </p:sp>
      <p:sp>
        <p:nvSpPr>
          <p:cNvPr id="2" name="Obdélník 1"/>
          <p:cNvSpPr/>
          <p:nvPr/>
        </p:nvSpPr>
        <p:spPr>
          <a:xfrm>
            <a:off x="107504" y="1916832"/>
            <a:ext cx="89289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latin typeface="Comic Sans MS" pitchFamily="66" charset="0"/>
              </a:rPr>
              <a:t>Mezi Kanadská velkoměsta patří:</a:t>
            </a:r>
          </a:p>
          <a:p>
            <a:pPr marL="1371600" lvl="2" indent="-457200">
              <a:buBlip>
                <a:blip r:embed="rId4"/>
              </a:buBlip>
            </a:pPr>
            <a:r>
              <a:rPr lang="pl-PL" sz="3200" b="1" i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Montreal </a:t>
            </a:r>
            <a:r>
              <a:rPr lang="cs-CZ" dirty="0">
                <a:latin typeface="Comic Sans MS" pitchFamily="66" charset="0"/>
              </a:rPr>
              <a:t>3,360,000</a:t>
            </a:r>
            <a:endParaRPr lang="pl-PL" b="1" i="1" dirty="0" smtClean="0">
              <a:ln w="19050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marL="1371600" lvl="2" indent="-457200">
              <a:buBlip>
                <a:blip r:embed="rId4"/>
              </a:buBlip>
            </a:pPr>
            <a:r>
              <a:rPr lang="pl-PL" sz="3200" b="1" i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Toronto </a:t>
            </a:r>
            <a:r>
              <a:rPr lang="cs-CZ" dirty="0">
                <a:latin typeface="Comic Sans MS" pitchFamily="66" charset="0"/>
              </a:rPr>
              <a:t>5,790,000</a:t>
            </a:r>
            <a:endParaRPr lang="pl-PL" b="1" i="1" dirty="0" smtClean="0">
              <a:ln w="19050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marL="1371600" lvl="2" indent="-457200">
              <a:buBlip>
                <a:blip r:embed="rId4"/>
              </a:buBlip>
            </a:pPr>
            <a:r>
              <a:rPr lang="pl-PL" sz="3200" b="1" i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Vancouver </a:t>
            </a:r>
            <a:r>
              <a:rPr lang="pl-PL" b="1" i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(venkúvr) </a:t>
            </a:r>
            <a:r>
              <a:rPr lang="cs-CZ" dirty="0">
                <a:latin typeface="Comic Sans MS" pitchFamily="66" charset="0"/>
              </a:rPr>
              <a:t>2,060,000</a:t>
            </a:r>
            <a:endParaRPr lang="pl-PL" b="1" i="1" dirty="0" smtClean="0">
              <a:ln w="19050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marL="1371600" lvl="2" indent="-457200">
              <a:buBlip>
                <a:blip r:embed="rId4"/>
              </a:buBlip>
            </a:pPr>
            <a:r>
              <a:rPr lang="pl-PL" sz="3200" b="1" i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Calgari </a:t>
            </a:r>
            <a:r>
              <a:rPr lang="pl-PL" b="1" i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(kalgeri)</a:t>
            </a:r>
          </a:p>
          <a:p>
            <a:pPr marL="1371600" lvl="2" indent="-457200">
              <a:buBlip>
                <a:blip r:embed="rId4"/>
              </a:buBlip>
            </a:pPr>
            <a:r>
              <a:rPr lang="pl-PL" sz="3200" b="1" i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Quebec </a:t>
            </a:r>
            <a:r>
              <a:rPr lang="pl-PL" b="1" i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(kebek)</a:t>
            </a:r>
          </a:p>
          <a:p>
            <a:pPr lvl="1"/>
            <a:r>
              <a:rPr lang="pl-PL" sz="2800" dirty="0" smtClean="0">
                <a:ln w="19050" cmpd="sng">
                  <a:noFill/>
                  <a:prstDash val="solid"/>
                </a:ln>
                <a:effectLst/>
                <a:latin typeface="Comic Sans MS" pitchFamily="66" charset="0"/>
              </a:rPr>
              <a:t>Hlavní město </a:t>
            </a:r>
          </a:p>
          <a:p>
            <a:pPr marL="1828800" lvl="3" indent="-457200">
              <a:buBlip>
                <a:blip r:embed="rId4"/>
              </a:buBlip>
            </a:pPr>
            <a:r>
              <a:rPr lang="pl-PL" sz="3200" b="1" i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Ottawa </a:t>
            </a:r>
            <a:r>
              <a:rPr lang="cs-CZ" dirty="0">
                <a:latin typeface="Comic Sans MS" pitchFamily="66" charset="0"/>
              </a:rPr>
              <a:t>1,158,314</a:t>
            </a:r>
            <a:endParaRPr lang="pl-PL" b="1" i="1" dirty="0" smtClean="0">
              <a:ln w="19050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marL="1371600" lvl="2" indent="-457200">
              <a:buBlip>
                <a:blip r:embed="rId4"/>
              </a:buBlip>
            </a:pPr>
            <a:endParaRPr lang="cs-CZ" sz="3200" b="1" i="1" dirty="0" smtClean="0">
              <a:ln w="19050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3074" name="Picture 2" descr="C:\Documents and Settings\Michal\Local Settings\Temporary Internet Files\Content.IE5\1S07DHGD\MP90043407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7436" y="4005064"/>
            <a:ext cx="1828800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Michal\Local Settings\Temporary Internet Files\Content.IE5\OTMJ4D6J\MP90036263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979" y="2564904"/>
            <a:ext cx="2015257" cy="100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11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3" t="2619" r="63000" b="56839"/>
          <a:stretch/>
        </p:blipFill>
        <p:spPr bwMode="auto">
          <a:xfrm>
            <a:off x="6364425" y="1992423"/>
            <a:ext cx="2664296" cy="149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06692" y="7775"/>
            <a:ext cx="8821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0" i="1" u="sng" dirty="0" smtClean="0">
                <a:ln w="5715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Průmysl</a:t>
            </a:r>
            <a:endParaRPr lang="cs-CZ" sz="8000" dirty="0"/>
          </a:p>
        </p:txBody>
      </p:sp>
      <p:sp>
        <p:nvSpPr>
          <p:cNvPr id="2" name="Obdélník 1"/>
          <p:cNvSpPr/>
          <p:nvPr/>
        </p:nvSpPr>
        <p:spPr>
          <a:xfrm>
            <a:off x="215076" y="1512079"/>
            <a:ext cx="63011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Comic Sans MS" pitchFamily="66" charset="0"/>
              </a:rPr>
              <a:t>Kanada je první na světě v </a:t>
            </a:r>
            <a:r>
              <a:rPr lang="cs-CZ" sz="240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těžbě uranové rudy </a:t>
            </a:r>
            <a:r>
              <a:rPr lang="cs-CZ" sz="1400" b="1" dirty="0" smtClean="0">
                <a:latin typeface="Comic Sans MS" pitchFamily="66" charset="0"/>
              </a:rPr>
              <a:t>pro jaderné elektrárny</a:t>
            </a:r>
          </a:p>
          <a:p>
            <a:r>
              <a:rPr lang="cs-CZ" sz="2400" b="1" dirty="0" smtClean="0">
                <a:latin typeface="Comic Sans MS" pitchFamily="66" charset="0"/>
              </a:rPr>
              <a:t>a předním </a:t>
            </a:r>
            <a:r>
              <a:rPr lang="cs-CZ" sz="2400" b="1" dirty="0">
                <a:latin typeface="Comic Sans MS" pitchFamily="66" charset="0"/>
              </a:rPr>
              <a:t>světovým vývozcem </a:t>
            </a:r>
            <a:r>
              <a:rPr lang="cs-CZ" sz="2400" b="1" dirty="0" smtClean="0">
                <a:latin typeface="Comic Sans MS" pitchFamily="66" charset="0"/>
              </a:rPr>
              <a:t>zinku, zlata</a:t>
            </a:r>
            <a:r>
              <a:rPr lang="cs-CZ" sz="2400" b="1" dirty="0">
                <a:latin typeface="Comic Sans MS" pitchFamily="66" charset="0"/>
              </a:rPr>
              <a:t>, </a:t>
            </a:r>
            <a:r>
              <a:rPr lang="cs-CZ" sz="2400" b="1" dirty="0" smtClean="0">
                <a:latin typeface="Comic Sans MS" pitchFamily="66" charset="0"/>
              </a:rPr>
              <a:t>niklu, železa, hliníku</a:t>
            </a:r>
            <a:r>
              <a:rPr lang="cs-CZ" sz="2400" b="1" dirty="0">
                <a:latin typeface="Comic Sans MS" pitchFamily="66" charset="0"/>
              </a:rPr>
              <a:t>, </a:t>
            </a:r>
            <a:r>
              <a:rPr lang="cs-CZ" sz="2400" b="1" dirty="0" smtClean="0">
                <a:latin typeface="Comic Sans MS" pitchFamily="66" charset="0"/>
              </a:rPr>
              <a:t>olova.</a:t>
            </a:r>
          </a:p>
          <a:p>
            <a:r>
              <a:rPr lang="cs-CZ" sz="2400" b="1" dirty="0" smtClean="0">
                <a:latin typeface="Comic Sans MS" pitchFamily="66" charset="0"/>
              </a:rPr>
              <a:t>A také je světovou velmocí v </a:t>
            </a:r>
            <a:r>
              <a:rPr lang="cs-CZ" sz="240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těžbě dřeva a jeho zpracování </a:t>
            </a:r>
            <a:r>
              <a:rPr lang="cs-CZ" dirty="0" smtClean="0">
                <a:ln w="12700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cs-CZ" sz="240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sz="1600" dirty="0" smtClean="0">
                <a:ln w="12700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to díky obrovský plochám lesů</a:t>
            </a:r>
          </a:p>
          <a:p>
            <a:r>
              <a:rPr lang="cs-CZ" sz="2400" b="1" dirty="0" smtClean="0">
                <a:ln w="12700" cmpd="sng">
                  <a:noFill/>
                  <a:prstDash val="solid"/>
                </a:ln>
                <a:latin typeface="Comic Sans MS" pitchFamily="66" charset="0"/>
              </a:rPr>
              <a:t>Významný je také strojírenský průmysl. </a:t>
            </a:r>
            <a:r>
              <a:rPr lang="cs-CZ" dirty="0">
                <a:latin typeface="Comic Sans MS" pitchFamily="66" charset="0"/>
              </a:rPr>
              <a:t>(dopravní prostředky pro železnici, malá letadla, sněžné skútry</a:t>
            </a:r>
            <a:r>
              <a:rPr lang="cs-CZ" dirty="0" smtClean="0">
                <a:latin typeface="Comic Sans MS" pitchFamily="66" charset="0"/>
              </a:rPr>
              <a:t>)</a:t>
            </a:r>
          </a:p>
          <a:p>
            <a:r>
              <a:rPr lang="cs-CZ" sz="2400" b="1" dirty="0">
                <a:latin typeface="Comic Sans MS" pitchFamily="66" charset="0"/>
              </a:rPr>
              <a:t>Moderní vodní </a:t>
            </a:r>
            <a:r>
              <a:rPr lang="cs-CZ" sz="2400" b="1" dirty="0" smtClean="0">
                <a:latin typeface="Comic Sans MS" pitchFamily="66" charset="0"/>
              </a:rPr>
              <a:t>elektrárny.</a:t>
            </a:r>
          </a:p>
          <a:p>
            <a:r>
              <a:rPr lang="cs-CZ" sz="2400" b="1" dirty="0">
                <a:latin typeface="Comic Sans MS" pitchFamily="66" charset="0"/>
              </a:rPr>
              <a:t>Má </a:t>
            </a:r>
            <a:r>
              <a:rPr lang="cs-CZ" sz="2400" b="1" dirty="0" smtClean="0">
                <a:latin typeface="Comic Sans MS" pitchFamily="66" charset="0"/>
              </a:rPr>
              <a:t>velké </a:t>
            </a:r>
            <a:r>
              <a:rPr lang="cs-CZ" sz="2400" b="1" dirty="0">
                <a:latin typeface="Comic Sans MS" pitchFamily="66" charset="0"/>
              </a:rPr>
              <a:t>zásoby </a:t>
            </a:r>
            <a:r>
              <a:rPr lang="cs-CZ" sz="2400" dirty="0">
                <a:ln w="12700">
                  <a:solidFill>
                    <a:schemeClr val="tx1"/>
                  </a:solidFill>
                </a:ln>
                <a:solidFill>
                  <a:srgbClr val="4F08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zemního plynu </a:t>
            </a:r>
            <a:r>
              <a:rPr lang="cs-CZ" sz="2400" dirty="0" smtClean="0">
                <a:ln w="12700">
                  <a:solidFill>
                    <a:schemeClr val="tx1"/>
                  </a:solidFill>
                </a:ln>
                <a:solidFill>
                  <a:srgbClr val="4F08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ropy.</a:t>
            </a:r>
            <a:endParaRPr lang="cs-CZ" sz="2400" dirty="0">
              <a:ln w="12700">
                <a:solidFill>
                  <a:schemeClr val="tx1"/>
                </a:solidFill>
              </a:ln>
              <a:solidFill>
                <a:srgbClr val="4F08D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cs-CZ" sz="280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Ekonomika je </a:t>
            </a:r>
            <a:r>
              <a:rPr lang="cs-CZ" sz="280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ú</a:t>
            </a:r>
            <a:r>
              <a:rPr lang="cs-CZ" sz="280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zce spjata s USA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4454" y="4149080"/>
            <a:ext cx="2635771" cy="173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Documents and Settings\Michal\Local Settings\Temporary Internet Files\Content.IE5\OTMJ4D6J\MP90040075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48125" y="5734719"/>
            <a:ext cx="392820" cy="5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812360" y="14127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Obr.3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876593" y="37007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Obr.4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0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-10074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0" i="1" u="sng" dirty="0" smtClean="0">
                <a:ln w="5715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Zemědělství</a:t>
            </a:r>
            <a:endParaRPr lang="cs-CZ" sz="6600" dirty="0"/>
          </a:p>
        </p:txBody>
      </p:sp>
      <p:sp>
        <p:nvSpPr>
          <p:cNvPr id="2" name="Obdélník 1"/>
          <p:cNvSpPr/>
          <p:nvPr/>
        </p:nvSpPr>
        <p:spPr>
          <a:xfrm>
            <a:off x="313589" y="1772816"/>
            <a:ext cx="490648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latin typeface="Comic Sans MS" pitchFamily="66" charset="0"/>
              </a:rPr>
              <a:t>Kanada je vyspělá země. Patří mezi světové producenty </a:t>
            </a:r>
            <a:r>
              <a:rPr lang="cs-CZ" sz="3600" i="1" u="sng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pšenice</a:t>
            </a:r>
            <a:r>
              <a:rPr lang="cs-CZ" sz="2800" b="1" dirty="0" smtClean="0">
                <a:latin typeface="Comic Sans MS" pitchFamily="66" charset="0"/>
              </a:rPr>
              <a:t>, pro jejíž pěstování využívá </a:t>
            </a:r>
            <a:r>
              <a:rPr lang="cs-CZ" sz="2800" b="1" dirty="0">
                <a:latin typeface="Comic Sans MS" pitchFamily="66" charset="0"/>
              </a:rPr>
              <a:t>úrodné prérie na </a:t>
            </a:r>
            <a:r>
              <a:rPr lang="cs-CZ" sz="2800" b="1" dirty="0" smtClean="0">
                <a:latin typeface="Comic Sans MS" pitchFamily="66" charset="0"/>
              </a:rPr>
              <a:t>jihu.</a:t>
            </a:r>
          </a:p>
          <a:p>
            <a:pPr algn="ctr"/>
            <a:r>
              <a:rPr lang="cs-CZ" sz="2800" dirty="0" smtClean="0"/>
              <a:t> </a:t>
            </a:r>
            <a:r>
              <a:rPr lang="cs-CZ" sz="2800" b="1" dirty="0" smtClean="0">
                <a:latin typeface="Comic Sans MS" pitchFamily="66" charset="0"/>
              </a:rPr>
              <a:t>Velký </a:t>
            </a:r>
            <a:r>
              <a:rPr lang="cs-CZ" sz="2800" b="1" dirty="0">
                <a:latin typeface="Comic Sans MS" pitchFamily="66" charset="0"/>
              </a:rPr>
              <a:t>význam má chov skotu</a:t>
            </a:r>
            <a:r>
              <a:rPr lang="cs-CZ" sz="2800" b="1" dirty="0" smtClean="0">
                <a:latin typeface="Comic Sans MS" pitchFamily="66" charset="0"/>
              </a:rPr>
              <a:t>.</a:t>
            </a:r>
          </a:p>
          <a:p>
            <a:pPr algn="ctr"/>
            <a:r>
              <a:rPr lang="cs-CZ" sz="2800" b="1" dirty="0">
                <a:latin typeface="Comic Sans MS" pitchFamily="66" charset="0"/>
              </a:rPr>
              <a:t>Tradiční je rybolov</a:t>
            </a:r>
            <a:r>
              <a:rPr lang="cs-CZ" sz="2800" b="1" dirty="0" smtClean="0">
                <a:latin typeface="Comic Sans MS" pitchFamily="66" charset="0"/>
              </a:rPr>
              <a:t>.</a:t>
            </a:r>
            <a:endParaRPr lang="cs-CZ" sz="2800" b="1" dirty="0">
              <a:latin typeface="Comic Sans MS" pitchFamily="66" charset="0"/>
            </a:endParaRPr>
          </a:p>
        </p:txBody>
      </p:sp>
      <p:pic>
        <p:nvPicPr>
          <p:cNvPr id="2050" name="Picture 2" descr="C:\Documents and Settings\Michal\Local Settings\Temporary Internet Files\Content.IE5\SRT7YEBP\MP90042775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57535"/>
            <a:ext cx="2808312" cy="421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Michal\Local Settings\Temporary Internet Files\Content.IE5\SRT7YEBP\MP90040524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6273" y="5499879"/>
            <a:ext cx="1301114" cy="92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2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ichal\Local Settings\Temporary Internet Files\Content.IE5\OTMJ4D6J\MC90044652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613" y="1675336"/>
            <a:ext cx="3202253" cy="20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15076" y="0"/>
            <a:ext cx="8821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0" i="1" u="sng" dirty="0" smtClean="0">
                <a:ln w="5715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Sport</a:t>
            </a:r>
            <a:endParaRPr lang="cs-CZ" sz="8000" dirty="0"/>
          </a:p>
        </p:txBody>
      </p:sp>
      <p:sp>
        <p:nvSpPr>
          <p:cNvPr id="2" name="Obdélník 1"/>
          <p:cNvSpPr/>
          <p:nvPr/>
        </p:nvSpPr>
        <p:spPr>
          <a:xfrm>
            <a:off x="210142" y="1675336"/>
            <a:ext cx="57300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Kanadskými </a:t>
            </a:r>
            <a:r>
              <a:rPr lang="cs-CZ" sz="2400" dirty="0">
                <a:latin typeface="Comic Sans MS" pitchFamily="66" charset="0"/>
              </a:rPr>
              <a:t>oficiálními národními sporty </a:t>
            </a:r>
            <a:r>
              <a:rPr lang="cs-CZ" sz="2400" dirty="0" smtClean="0">
                <a:latin typeface="Comic Sans MS" pitchFamily="66" charset="0"/>
              </a:rPr>
              <a:t>jsou </a:t>
            </a:r>
            <a:r>
              <a:rPr lang="cs-CZ" sz="240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lední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hokej </a:t>
            </a:r>
            <a:r>
              <a:rPr lang="cs-CZ" sz="2400" dirty="0" smtClean="0">
                <a:latin typeface="Comic Sans MS" pitchFamily="66" charset="0"/>
              </a:rPr>
              <a:t>(</a:t>
            </a:r>
            <a:r>
              <a:rPr lang="cs-CZ" sz="2400" dirty="0">
                <a:latin typeface="Comic Sans MS" pitchFamily="66" charset="0"/>
              </a:rPr>
              <a:t>zimní sport</a:t>
            </a:r>
            <a:r>
              <a:rPr lang="cs-CZ" sz="2400" dirty="0" smtClean="0">
                <a:latin typeface="Comic Sans MS" pitchFamily="66" charset="0"/>
              </a:rPr>
              <a:t>)</a:t>
            </a:r>
            <a:r>
              <a:rPr lang="cs-CZ" sz="2400" dirty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Ten vznikl v 19. stol. V Montrealu.</a:t>
            </a:r>
          </a:p>
          <a:p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>
                <a:latin typeface="Comic Sans MS" pitchFamily="66" charset="0"/>
              </a:rPr>
              <a:t>a </a:t>
            </a:r>
            <a:r>
              <a:rPr lang="cs-CZ" sz="240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lakros </a:t>
            </a:r>
            <a:r>
              <a:rPr lang="cs-CZ" sz="2400" dirty="0" smtClean="0">
                <a:latin typeface="Comic Sans MS" pitchFamily="66" charset="0"/>
              </a:rPr>
              <a:t>lakros </a:t>
            </a:r>
            <a:r>
              <a:rPr lang="cs-CZ" sz="2400" dirty="0">
                <a:latin typeface="Comic Sans MS" pitchFamily="66" charset="0"/>
              </a:rPr>
              <a:t>(letní). </a:t>
            </a:r>
            <a:r>
              <a:rPr lang="cs-CZ" sz="1600" dirty="0">
                <a:latin typeface="Comic Sans MS" pitchFamily="66" charset="0"/>
              </a:rPr>
              <a:t>Zejména hokej je národní kratochvíle a nejpopulárnější sport v zemi (v roce 2004 bylo v zemi 1,64 miliónů lidí aktivně hrajících hokej). </a:t>
            </a:r>
            <a:r>
              <a:rPr lang="cs-CZ" sz="2400" dirty="0">
                <a:latin typeface="Comic Sans MS" pitchFamily="66" charset="0"/>
              </a:rPr>
              <a:t>Sedm kanadských týmů se účastní </a:t>
            </a:r>
            <a:r>
              <a:rPr lang="cs-CZ" sz="240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NHL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(</a:t>
            </a:r>
            <a:r>
              <a:rPr lang="cs-CZ" sz="2000" i="1" dirty="0">
                <a:latin typeface="Comic Sans MS" pitchFamily="66" charset="0"/>
              </a:rPr>
              <a:t>Toronto </a:t>
            </a:r>
            <a:r>
              <a:rPr lang="cs-CZ" sz="2000" i="1" dirty="0" err="1">
                <a:latin typeface="Comic Sans MS" pitchFamily="66" charset="0"/>
              </a:rPr>
              <a:t>Maple</a:t>
            </a:r>
            <a:r>
              <a:rPr lang="cs-CZ" sz="2000" i="1" dirty="0">
                <a:latin typeface="Comic Sans MS" pitchFamily="66" charset="0"/>
              </a:rPr>
              <a:t> </a:t>
            </a:r>
            <a:r>
              <a:rPr lang="cs-CZ" sz="2000" i="1" dirty="0" err="1">
                <a:latin typeface="Comic Sans MS" pitchFamily="66" charset="0"/>
              </a:rPr>
              <a:t>Leafs</a:t>
            </a:r>
            <a:r>
              <a:rPr lang="cs-CZ" sz="2000" dirty="0">
                <a:latin typeface="Comic Sans MS" pitchFamily="66" charset="0"/>
              </a:rPr>
              <a:t>, </a:t>
            </a:r>
            <a:r>
              <a:rPr lang="cs-CZ" sz="2000" i="1" dirty="0">
                <a:latin typeface="Comic Sans MS" pitchFamily="66" charset="0"/>
              </a:rPr>
              <a:t>Montreal </a:t>
            </a:r>
            <a:r>
              <a:rPr lang="cs-CZ" sz="2000" i="1" dirty="0" err="1">
                <a:latin typeface="Comic Sans MS" pitchFamily="66" charset="0"/>
              </a:rPr>
              <a:t>Canadiens</a:t>
            </a:r>
            <a:r>
              <a:rPr lang="cs-CZ" sz="2000" dirty="0">
                <a:latin typeface="Comic Sans MS" pitchFamily="66" charset="0"/>
              </a:rPr>
              <a:t>, </a:t>
            </a:r>
            <a:r>
              <a:rPr lang="cs-CZ" sz="2000" i="1" dirty="0">
                <a:latin typeface="Comic Sans MS" pitchFamily="66" charset="0"/>
              </a:rPr>
              <a:t>Winnipeg </a:t>
            </a:r>
            <a:r>
              <a:rPr lang="cs-CZ" sz="2000" i="1" dirty="0" err="1">
                <a:latin typeface="Comic Sans MS" pitchFamily="66" charset="0"/>
              </a:rPr>
              <a:t>Jets</a:t>
            </a:r>
            <a:r>
              <a:rPr lang="cs-CZ" sz="2000" dirty="0">
                <a:latin typeface="Comic Sans MS" pitchFamily="66" charset="0"/>
              </a:rPr>
              <a:t>, </a:t>
            </a:r>
            <a:r>
              <a:rPr lang="cs-CZ" sz="2000" i="1" dirty="0">
                <a:latin typeface="Comic Sans MS" pitchFamily="66" charset="0"/>
              </a:rPr>
              <a:t>Vancouver </a:t>
            </a:r>
            <a:r>
              <a:rPr lang="cs-CZ" sz="2000" i="1" dirty="0" err="1">
                <a:latin typeface="Comic Sans MS" pitchFamily="66" charset="0"/>
              </a:rPr>
              <a:t>Canucks</a:t>
            </a:r>
            <a:r>
              <a:rPr lang="cs-CZ" sz="2000" dirty="0">
                <a:latin typeface="Comic Sans MS" pitchFamily="66" charset="0"/>
              </a:rPr>
              <a:t>, </a:t>
            </a:r>
            <a:r>
              <a:rPr lang="cs-CZ" sz="2000" i="1" dirty="0">
                <a:latin typeface="Comic Sans MS" pitchFamily="66" charset="0"/>
              </a:rPr>
              <a:t>Ottawa </a:t>
            </a:r>
            <a:r>
              <a:rPr lang="cs-CZ" sz="2000" i="1" dirty="0" err="1">
                <a:latin typeface="Comic Sans MS" pitchFamily="66" charset="0"/>
              </a:rPr>
              <a:t>Senators</a:t>
            </a:r>
            <a:r>
              <a:rPr lang="cs-CZ" sz="2000" dirty="0">
                <a:latin typeface="Comic Sans MS" pitchFamily="66" charset="0"/>
              </a:rPr>
              <a:t>, </a:t>
            </a:r>
            <a:r>
              <a:rPr lang="cs-CZ" sz="2000" i="1" dirty="0">
                <a:latin typeface="Comic Sans MS" pitchFamily="66" charset="0"/>
              </a:rPr>
              <a:t>Calgary </a:t>
            </a:r>
            <a:r>
              <a:rPr lang="cs-CZ" sz="2000" i="1" dirty="0" err="1">
                <a:latin typeface="Comic Sans MS" pitchFamily="66" charset="0"/>
              </a:rPr>
              <a:t>Flames</a:t>
            </a:r>
            <a:r>
              <a:rPr lang="cs-CZ" sz="2000" dirty="0">
                <a:latin typeface="Comic Sans MS" pitchFamily="66" charset="0"/>
              </a:rPr>
              <a:t> a </a:t>
            </a:r>
            <a:r>
              <a:rPr lang="cs-CZ" sz="2000" i="1" dirty="0" err="1">
                <a:latin typeface="Comic Sans MS" pitchFamily="66" charset="0"/>
              </a:rPr>
              <a:t>Edmonton</a:t>
            </a:r>
            <a:r>
              <a:rPr lang="cs-CZ" sz="2000" i="1" dirty="0">
                <a:latin typeface="Comic Sans MS" pitchFamily="66" charset="0"/>
              </a:rPr>
              <a:t> </a:t>
            </a:r>
            <a:r>
              <a:rPr lang="cs-CZ" sz="2000" i="1" dirty="0" err="1">
                <a:latin typeface="Comic Sans MS" pitchFamily="66" charset="0"/>
              </a:rPr>
              <a:t>Oilers</a:t>
            </a:r>
            <a:r>
              <a:rPr lang="cs-CZ" sz="2000" i="1" dirty="0">
                <a:latin typeface="Comic Sans MS" pitchFamily="66" charset="0"/>
              </a:rPr>
              <a:t>). </a:t>
            </a:r>
            <a:r>
              <a:rPr lang="cs-CZ" sz="2400" dirty="0">
                <a:latin typeface="Comic Sans MS" pitchFamily="66" charset="0"/>
              </a:rPr>
              <a:t>Další </a:t>
            </a:r>
            <a:r>
              <a:rPr lang="cs-CZ" sz="2400" dirty="0" smtClean="0">
                <a:latin typeface="Comic Sans MS" pitchFamily="66" charset="0"/>
              </a:rPr>
              <a:t>oblíbený sport je </a:t>
            </a:r>
            <a:r>
              <a:rPr lang="cs-CZ" sz="240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curling</a:t>
            </a:r>
            <a:r>
              <a:rPr lang="cs-CZ" sz="2400" smtClean="0">
                <a:latin typeface="Comic Sans MS" pitchFamily="66" charset="0"/>
              </a:rPr>
              <a:t>. </a:t>
            </a:r>
          </a:p>
          <a:p>
            <a:r>
              <a:rPr lang="cs-CZ" sz="2400" smtClean="0">
                <a:latin typeface="Comic Sans MS" pitchFamily="66" charset="0"/>
              </a:rPr>
              <a:t>V </a:t>
            </a:r>
            <a:r>
              <a:rPr lang="cs-CZ" sz="2400" dirty="0" smtClean="0">
                <a:latin typeface="Comic Sans MS" pitchFamily="66" charset="0"/>
              </a:rPr>
              <a:t>roce </a:t>
            </a:r>
            <a:r>
              <a:rPr lang="cs-CZ" sz="240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2010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>
                <a:latin typeface="Comic Sans MS" pitchFamily="66" charset="0"/>
              </a:rPr>
              <a:t>se ve Vancouveru pořádaly zimní Olympijské hry.</a:t>
            </a:r>
            <a:r>
              <a:rPr lang="cs-CZ" sz="2400" dirty="0" smtClean="0">
                <a:latin typeface="Comic Sans MS" pitchFamily="66" charset="0"/>
              </a:rPr>
              <a:t>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5293"/>
            <a:ext cx="1145704" cy="57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553072" cy="170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797824" y="40677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Obr.5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3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1151</TotalTime>
  <Words>1065</Words>
  <Application>Microsoft Office PowerPoint</Application>
  <PresentationFormat>Předvádění na obrazovce (4:3)</PresentationFormat>
  <Paragraphs>94</Paragraphs>
  <Slides>11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Mylar</vt:lpstr>
      <vt:lpstr>  Kanada</vt:lpstr>
      <vt:lpstr>je územně druhá největší země světa (po Rusku)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Členění Kanady</vt:lpstr>
      <vt:lpstr>Snímek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Amerika</dc:title>
  <dc:creator>Z</dc:creator>
  <cp:lastModifiedBy>Pavel Vlček</cp:lastModifiedBy>
  <cp:revision>76</cp:revision>
  <dcterms:created xsi:type="dcterms:W3CDTF">2011-09-01T15:09:11Z</dcterms:created>
  <dcterms:modified xsi:type="dcterms:W3CDTF">2012-09-30T08:53:35Z</dcterms:modified>
</cp:coreProperties>
</file>