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5"/>
  </p:notesMasterIdLst>
  <p:sldIdLst>
    <p:sldId id="256" r:id="rId2"/>
    <p:sldId id="275" r:id="rId3"/>
    <p:sldId id="278" r:id="rId4"/>
    <p:sldId id="257" r:id="rId5"/>
    <p:sldId id="280" r:id="rId6"/>
    <p:sldId id="277" r:id="rId7"/>
    <p:sldId id="265" r:id="rId8"/>
    <p:sldId id="276" r:id="rId9"/>
    <p:sldId id="279" r:id="rId10"/>
    <p:sldId id="266" r:id="rId11"/>
    <p:sldId id="267" r:id="rId12"/>
    <p:sldId id="268" r:id="rId13"/>
    <p:sldId id="28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8DE"/>
    <a:srgbClr val="203498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1DF9-1C22-4015-8F3F-E09727F72D57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CAAA-D88A-416E-959C-86929C38CD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1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 </a:t>
            </a:r>
            <a:r>
              <a:rPr lang="cs-CZ" smtClean="0"/>
              <a:t>klipatrů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672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http://cs.wikipedia.org/wiki/Soubor:USA_topo_en.jpg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330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 klipartů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 z klipartů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http://cs.wikipedia.org/wiki/Sonorsk%C3%A1_pou%C5%A1%C5%A5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http://cs.wikipedia.org/wiki/USA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r>
              <a:rPr lang="cs-CZ" baseline="0" dirty="0" smtClean="0"/>
              <a:t> z klipartů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http://cs.wikipedia.org/wiki/USA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ED8-DEFC-4C9A-81F7-65E5C913DC7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52426" y="457201"/>
            <a:ext cx="7680960" cy="14596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kumimoji="0" lang="en-US" sz="8800" b="1" i="0" u="none" strike="noStrike" kern="1200" cap="none" spc="0" normalizeH="0" baseline="0" noProof="0" smtClean="0">
                <a:ln>
                  <a:noFill/>
                </a:ln>
                <a:blipFill>
                  <a:blip r:embed="rId2"/>
                  <a:tile tx="0" ty="0" sx="100000" sy="100000" flip="none" algn="tl"/>
                </a:blip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z="11000" i="1" u="sng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Amerika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C1D-97D1-4DA7-BD89-FD278B702A2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E65-8864-4C0B-88FA-BB80D382B6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707BA1-0BCF-4596-812F-C4DC83C54B9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1F1D-DD46-4E3A-A5CF-60C2F95E40E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340768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2044" y="0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305E15-2FAC-45A0-89C6-1ADE4F58C0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12C3532-DB33-4BFA-B20E-140C914C929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2D90-404B-4EDE-A01B-32BA27E5DD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42B01B-892B-4129-9BC4-7811801A788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9BD168-6455-4ECD-A8D9-395D9F5A181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wmf"/><Relationship Id="rId5" Type="http://schemas.openxmlformats.org/officeDocument/2006/relationships/image" Target="../media/image26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Andrew_c" TargetMode="External"/><Relationship Id="rId3" Type="http://schemas.openxmlformats.org/officeDocument/2006/relationships/hyperlink" Target="http://cs.wikipedia.org/wiki/Soubor:USA_topo_en.jpg" TargetMode="External"/><Relationship Id="rId7" Type="http://schemas.openxmlformats.org/officeDocument/2006/relationships/hyperlink" Target="http://commons.wikimedia.org/wiki/United_States" TargetMode="External"/><Relationship Id="rId2" Type="http://schemas.openxmlformats.org/officeDocument/2006/relationships/hyperlink" Target="http://en.wikipedia.org/wiki/User:Captain_Bloo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s.wikipedia.org/wiki/Soubor:Official_portrait_of_Barack_Obama.jpg" TargetMode="External"/><Relationship Id="rId5" Type="http://schemas.openxmlformats.org/officeDocument/2006/relationships/hyperlink" Target="http://cs.wikipedia.org/wiki/Soubor:Malapoust.png" TargetMode="External"/><Relationship Id="rId4" Type="http://schemas.openxmlformats.org/officeDocument/2006/relationships/hyperlink" Target="http://commons.wikimedia.org/w/index.php?title=User:Arabel&amp;action=edit&amp;redlink=1" TargetMode="External"/><Relationship Id="rId9" Type="http://schemas.openxmlformats.org/officeDocument/2006/relationships/hyperlink" Target="http://cs.wikipedia.org/wiki/Soubor:Map_of_USA_with_state_names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818" y="1844825"/>
            <a:ext cx="8862008" cy="2520280"/>
          </a:xfrm>
        </p:spPr>
        <p:txBody>
          <a:bodyPr>
            <a:noAutofit/>
          </a:bodyPr>
          <a:lstStyle/>
          <a:p>
            <a:pPr algn="ctr"/>
            <a:r>
              <a:rPr lang="cs-CZ" sz="8800" dirty="0" smtClean="0">
                <a:solidFill>
                  <a:srgbClr val="4F08DE"/>
                </a:solidFill>
              </a:rPr>
              <a:t/>
            </a:r>
            <a:br>
              <a:rPr lang="cs-CZ" sz="8800" dirty="0" smtClean="0">
                <a:solidFill>
                  <a:srgbClr val="4F08DE"/>
                </a:solidFill>
              </a:rPr>
            </a:br>
            <a:r>
              <a:rPr lang="cs-CZ" sz="8800" dirty="0">
                <a:solidFill>
                  <a:srgbClr val="4F08DE"/>
                </a:solidFill>
              </a:rPr>
              <a:t/>
            </a:r>
            <a:br>
              <a:rPr lang="cs-CZ" sz="8800" dirty="0">
                <a:solidFill>
                  <a:srgbClr val="4F08DE"/>
                </a:solidFill>
              </a:rPr>
            </a:br>
            <a:r>
              <a:rPr lang="cs-CZ" sz="15800" i="1" u="sng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USA</a:t>
            </a:r>
            <a:endParaRPr lang="cs-CZ" sz="11500" i="1" u="sng" cap="none" dirty="0">
              <a:ln w="5715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18" y="404664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Michal\Local Settings\Temporary Internet Files\Content.IE5\1S07DHGD\MP90040075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86793"/>
            <a:ext cx="2402463" cy="16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Michal\Local Settings\Temporary Internet Files\Content.IE5\SRT7YEBP\MP90022772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8" y="4986793"/>
            <a:ext cx="2431565" cy="16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8534400" cy="10001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cs-CZ" sz="2000" dirty="0"/>
              <a:t>Romana Zabořilová</a:t>
            </a:r>
          </a:p>
          <a:p>
            <a:pPr algn="ctr"/>
            <a:r>
              <a:rPr lang="cs-CZ" sz="2000" dirty="0"/>
              <a:t>ZŠ Jenišovice</a:t>
            </a:r>
          </a:p>
          <a:p>
            <a:pPr algn="ctr"/>
            <a:r>
              <a:rPr lang="cs-CZ" sz="2000" dirty="0"/>
              <a:t> </a:t>
            </a:r>
            <a:r>
              <a:rPr lang="cs-CZ" sz="2000" dirty="0" smtClean="0"/>
              <a:t>VY_32_INOVACE_032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6692" y="7775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Průmysl</a:t>
            </a:r>
            <a:endParaRPr lang="cs-CZ" sz="8000" dirty="0">
              <a:ln w="1905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15075" y="1512079"/>
            <a:ext cx="79573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Těžba surovin – uhlí, ropa, zemní plyn, železná ruda, měď a cín. </a:t>
            </a:r>
          </a:p>
          <a:p>
            <a:r>
              <a:rPr lang="cs-CZ" dirty="0" smtClean="0">
                <a:latin typeface="Comic Sans MS" pitchFamily="66" charset="0"/>
              </a:rPr>
              <a:t>Ale dvojnásobné množství ropy dovážejí (z Perského zálivu, z Guinejského zálivu, z Venezuely)</a:t>
            </a:r>
          </a:p>
          <a:p>
            <a:r>
              <a:rPr lang="cs-CZ" sz="2400" dirty="0" smtClean="0">
                <a:latin typeface="Comic Sans MS" pitchFamily="66" charset="0"/>
              </a:rPr>
              <a:t>Odvětví průmyslu 	– strojírenský –  </a:t>
            </a:r>
            <a:r>
              <a:rPr lang="cs-CZ" dirty="0" smtClean="0">
                <a:latin typeface="Comic Sans MS" pitchFamily="66" charset="0"/>
              </a:rPr>
              <a:t>kolem Velkých jezer a na 						pobřeží Atlantiku</a:t>
            </a:r>
            <a:r>
              <a:rPr lang="cs-CZ" sz="2400" dirty="0" smtClean="0">
                <a:latin typeface="Comic Sans MS" pitchFamily="66" charset="0"/>
              </a:rPr>
              <a:t> 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		- automobilový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		- letecký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		- kosmický – </a:t>
            </a:r>
            <a:r>
              <a:rPr lang="cs-CZ" sz="2000" dirty="0" smtClean="0">
                <a:latin typeface="Comic Sans MS" pitchFamily="66" charset="0"/>
              </a:rPr>
              <a:t>mys </a:t>
            </a:r>
            <a:r>
              <a:rPr lang="cs-CZ" sz="2000" dirty="0" err="1" smtClean="0">
                <a:latin typeface="Comic Sans MS" pitchFamily="66" charset="0"/>
              </a:rPr>
              <a:t>Canaveral</a:t>
            </a:r>
            <a:r>
              <a:rPr lang="cs-CZ" sz="2000" dirty="0" smtClean="0">
                <a:latin typeface="Comic Sans MS" pitchFamily="66" charset="0"/>
              </a:rPr>
              <a:t> na Floridě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USA mají největší spotřebu energie a jsou největším znečišťovatelem ovzduší. 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Picture 2" descr="C:\Documents and Settings\Michal\Local Settings\Temporary Internet Files\Content.IE5\SRT7YEBP\MC9002903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4208" y="332656"/>
            <a:ext cx="913904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ichal\Local Settings\Temporary Internet Files\Content.IE5\XBR795SE\MC90044172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214" y="3647678"/>
            <a:ext cx="1560786" cy="15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50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-10074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Zemědělství</a:t>
            </a:r>
            <a:endParaRPr lang="cs-CZ" sz="6600" dirty="0">
              <a:ln w="1905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3589" y="1772816"/>
            <a:ext cx="49064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Příznivé podmínky a úrodné půdy. Na východě a jihu území. Patří </a:t>
            </a:r>
            <a:r>
              <a:rPr lang="cs-CZ" sz="2800" b="1" dirty="0">
                <a:latin typeface="Comic Sans MS" pitchFamily="66" charset="0"/>
              </a:rPr>
              <a:t>mezi světové producenty </a:t>
            </a:r>
            <a:r>
              <a:rPr lang="cs-CZ" sz="2800" i="1" u="sng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pšenice , kukuřice, sóji, tabáku.</a:t>
            </a:r>
            <a:r>
              <a:rPr lang="cs-CZ" sz="2800" b="1" dirty="0" smtClean="0">
                <a:latin typeface="Comic Sans MS" pitchFamily="66" charset="0"/>
              </a:rPr>
              <a:t> Dovážejí jen tropické plodiny.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cs-CZ" sz="2800" i="1" dirty="0" smtClean="0">
                <a:ln w="12700">
                  <a:solidFill>
                    <a:schemeClr val="tx1"/>
                  </a:solidFill>
                </a:ln>
                <a:solidFill>
                  <a:srgbClr val="4F08DE"/>
                </a:solidFill>
                <a:latin typeface="Comic Sans MS" pitchFamily="66" charset="0"/>
              </a:rPr>
              <a:t>pšeničný </a:t>
            </a:r>
            <a:r>
              <a:rPr lang="cs-CZ" sz="2800" i="1" dirty="0">
                <a:ln w="12700">
                  <a:solidFill>
                    <a:schemeClr val="tx1"/>
                  </a:solidFill>
                </a:ln>
                <a:solidFill>
                  <a:srgbClr val="4F08DE"/>
                </a:solidFill>
                <a:latin typeface="Comic Sans MS" pitchFamily="66" charset="0"/>
              </a:rPr>
              <a:t>pás </a:t>
            </a:r>
            <a:endParaRPr lang="cs-CZ" sz="2800" i="1" dirty="0" smtClean="0">
              <a:ln w="12700">
                <a:solidFill>
                  <a:schemeClr val="tx1"/>
                </a:solidFill>
              </a:ln>
              <a:solidFill>
                <a:srgbClr val="4F08DE"/>
              </a:solidFill>
              <a:latin typeface="Comic Sans MS" pitchFamily="66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cs-CZ" sz="2800" i="1" dirty="0" smtClean="0">
                <a:ln w="12700">
                  <a:solidFill>
                    <a:schemeClr val="tx1"/>
                  </a:solidFill>
                </a:ln>
                <a:solidFill>
                  <a:srgbClr val="4F08DE"/>
                </a:solidFill>
                <a:latin typeface="Comic Sans MS" pitchFamily="66" charset="0"/>
              </a:rPr>
              <a:t>kukuřičný pás</a:t>
            </a:r>
            <a:endParaRPr lang="cs-CZ" sz="2800" b="1" i="1" dirty="0">
              <a:ln w="12700">
                <a:solidFill>
                  <a:schemeClr val="tx1"/>
                </a:solidFill>
              </a:ln>
              <a:solidFill>
                <a:srgbClr val="4F08DE"/>
              </a:solidFill>
              <a:latin typeface="Comic Sans MS" pitchFamily="66" charset="0"/>
            </a:endParaRPr>
          </a:p>
        </p:txBody>
      </p:sp>
      <p:pic>
        <p:nvPicPr>
          <p:cNvPr id="4" name="Picture 2" descr="C:\Documents and Settings\Michal\Local Settings\Temporary Internet Files\Content.IE5\SRT7YEBP\MC9003357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552" y="4149080"/>
            <a:ext cx="2547870" cy="17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ichal\Local Settings\Temporary Internet Files\Content.IE5\OTMJ4D6J\MC90014969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531938"/>
            <a:ext cx="1309688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Doprava</a:t>
            </a:r>
            <a:endParaRPr lang="cs-CZ" sz="8000" dirty="0">
              <a:ln w="1905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8614" y="1456454"/>
            <a:ext cx="7037682" cy="47089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cs-CZ" sz="20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Železniční doprava- Transkontinentální pacifická dráha -  </a:t>
            </a:r>
            <a:r>
              <a:rPr lang="cs-CZ" sz="2000" dirty="0" smtClean="0">
                <a:latin typeface="Comic Sans MS" pitchFamily="66" charset="0"/>
              </a:rPr>
              <a:t>spojuje východní a západní pobřeží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cs-CZ" sz="20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Silniční doprava - </a:t>
            </a:r>
            <a:r>
              <a:rPr lang="cs-CZ" sz="2000" dirty="0">
                <a:latin typeface="Comic Sans MS" pitchFamily="66" charset="0"/>
              </a:rPr>
              <a:t>Silniční USA měří více než 6 milionů km</a:t>
            </a:r>
            <a:r>
              <a:rPr lang="cs-CZ" sz="2000" dirty="0" smtClean="0">
                <a:latin typeface="Comic Sans MS" pitchFamily="66" charset="0"/>
              </a:rPr>
              <a:t>. </a:t>
            </a:r>
            <a:r>
              <a:rPr lang="pl-PL" sz="2000" dirty="0">
                <a:latin typeface="Comic Sans MS" pitchFamily="66" charset="0"/>
              </a:rPr>
              <a:t>V zemi je asi 145 milionů osobních </a:t>
            </a:r>
            <a:r>
              <a:rPr lang="pl-PL" sz="2000" dirty="0" smtClean="0">
                <a:latin typeface="Comic Sans MS" pitchFamily="66" charset="0"/>
              </a:rPr>
              <a:t>automobilů</a:t>
            </a:r>
            <a:r>
              <a:rPr lang="pl-PL" sz="2000" dirty="0" smtClean="0"/>
              <a:t>.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cs-CZ" sz="20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Letecká doprava - </a:t>
            </a:r>
            <a:r>
              <a:rPr lang="cs-CZ" sz="2000" dirty="0" smtClean="0">
                <a:latin typeface="Comic Sans MS" pitchFamily="66" charset="0"/>
              </a:rPr>
              <a:t>velká letiště - </a:t>
            </a:r>
            <a:r>
              <a:rPr lang="cs-CZ" sz="1400" dirty="0" smtClean="0">
                <a:ln w="12700">
                  <a:solidFill>
                    <a:schemeClr val="tx1"/>
                  </a:solidFill>
                </a:ln>
                <a:solidFill>
                  <a:srgbClr val="4F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 York, Chicago, Atlanta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cs-CZ" sz="20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Vodní doprava - </a:t>
            </a:r>
            <a:r>
              <a:rPr lang="cs-CZ" sz="2000" dirty="0">
                <a:latin typeface="Comic Sans MS" pitchFamily="66" charset="0"/>
              </a:rPr>
              <a:t>Mississippi s přítokem </a:t>
            </a:r>
            <a:r>
              <a:rPr lang="cs-CZ" sz="2000" dirty="0" smtClean="0">
                <a:latin typeface="Comic Sans MS" pitchFamily="66" charset="0"/>
              </a:rPr>
              <a:t>Ohio, </a:t>
            </a:r>
            <a:r>
              <a:rPr lang="en-US" sz="2000" dirty="0">
                <a:latin typeface="Comic Sans MS" pitchFamily="66" charset="0"/>
              </a:rPr>
              <a:t>Hudson a </a:t>
            </a:r>
            <a:r>
              <a:rPr lang="en-US" sz="2000" dirty="0" err="1" smtClean="0">
                <a:latin typeface="Comic Sans MS" pitchFamily="66" charset="0"/>
              </a:rPr>
              <a:t>jeho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spojení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s </a:t>
            </a:r>
            <a:r>
              <a:rPr lang="en-US" sz="2000" dirty="0" err="1" smtClean="0">
                <a:latin typeface="Comic Sans MS" pitchFamily="66" charset="0"/>
              </a:rPr>
              <a:t>řekou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Sv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Vavřince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Velkými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jezery</a:t>
            </a:r>
            <a:endParaRPr lang="cs-CZ" sz="20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cs-CZ" sz="2000" dirty="0">
                <a:ln w="12700">
                  <a:solidFill>
                    <a:schemeClr val="tx1"/>
                  </a:solidFill>
                </a:ln>
                <a:solidFill>
                  <a:srgbClr val="4F08DE"/>
                </a:solidFill>
                <a:latin typeface="Comic Sans MS" pitchFamily="66" charset="0"/>
              </a:rPr>
              <a:t>největší námořní přístavy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- New </a:t>
            </a:r>
            <a:r>
              <a:rPr lang="cs-CZ" sz="2000" dirty="0">
                <a:latin typeface="Comic Sans MS" pitchFamily="66" charset="0"/>
              </a:rPr>
              <a:t>Orleans, New York, Houston, </a:t>
            </a:r>
            <a:r>
              <a:rPr lang="cs-CZ" sz="2000" dirty="0" err="1">
                <a:latin typeface="Comic Sans MS" pitchFamily="66" charset="0"/>
              </a:rPr>
              <a:t>Valdez</a:t>
            </a:r>
            <a:r>
              <a:rPr lang="cs-CZ" sz="2000" dirty="0">
                <a:latin typeface="Comic Sans MS" pitchFamily="66" charset="0"/>
              </a:rPr>
              <a:t> na Aljašce, Long </a:t>
            </a:r>
            <a:r>
              <a:rPr lang="cs-CZ" sz="2000" dirty="0" err="1">
                <a:latin typeface="Comic Sans MS" pitchFamily="66" charset="0"/>
              </a:rPr>
              <a:t>Beach</a:t>
            </a:r>
            <a:r>
              <a:rPr lang="cs-CZ" sz="2000" dirty="0">
                <a:latin typeface="Comic Sans MS" pitchFamily="66" charset="0"/>
              </a:rPr>
              <a:t>/Los Angeles a Corpus Christi v </a:t>
            </a:r>
            <a:r>
              <a:rPr lang="cs-CZ" sz="2000" dirty="0" smtClean="0">
                <a:latin typeface="Comic Sans MS" pitchFamily="66" charset="0"/>
              </a:rPr>
              <a:t>Texasu</a:t>
            </a:r>
            <a:r>
              <a:rPr lang="cs-CZ" sz="2000" dirty="0">
                <a:latin typeface="Comic Sans MS" pitchFamily="66" charset="0"/>
              </a:rPr>
              <a:t>.</a:t>
            </a:r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4" name="Picture 2" descr="C:\Documents and Settings\Michal\Local Settings\Temporary Internet Files\Content.IE5\XBR795SE\MC90031831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5877" y="1887902"/>
            <a:ext cx="1734706" cy="8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ichal\Local Settings\Temporary Internet Files\Content.IE5\SRT7YEBP\MC90044170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5147" y="3192861"/>
            <a:ext cx="1236166" cy="12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Michal\Local Settings\Temporary Internet Files\Content.IE5\1S07DHGD\MC90044039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641" y="4443091"/>
            <a:ext cx="1529855" cy="15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03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2044" y="0"/>
            <a:ext cx="8439912" cy="1052736"/>
          </a:xfrm>
        </p:spPr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144286" y="1844824"/>
            <a:ext cx="8496944" cy="2708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Zdroje obrázků</a:t>
            </a:r>
            <a:r>
              <a:rPr lang="cs-CZ" b="1" dirty="0" smtClean="0"/>
              <a:t>:</a:t>
            </a:r>
          </a:p>
          <a:p>
            <a:r>
              <a:rPr lang="cs-CZ" b="1" dirty="0" smtClean="0"/>
              <a:t>Neočíslované obrázky jsou z klipartu</a:t>
            </a:r>
            <a:endParaRPr lang="cs-CZ" b="1" dirty="0"/>
          </a:p>
          <a:p>
            <a:r>
              <a:rPr lang="cs-CZ" sz="1600" b="1" u="sng" dirty="0"/>
              <a:t>obr. 1</a:t>
            </a:r>
            <a:r>
              <a:rPr lang="cs-CZ" sz="1400" dirty="0"/>
              <a:t>: </a:t>
            </a:r>
            <a:r>
              <a:rPr lang="cs-CZ" sz="1400" dirty="0" err="1">
                <a:hlinkClick r:id="rId2" tooltip="en:User:Captain Blood"/>
              </a:rPr>
              <a:t>en:User:Captain</a:t>
            </a:r>
            <a:r>
              <a:rPr lang="cs-CZ" sz="1400" dirty="0">
                <a:hlinkClick r:id="rId2" tooltip="en:User:Captain Blood"/>
              </a:rPr>
              <a:t> </a:t>
            </a:r>
            <a:r>
              <a:rPr lang="cs-CZ" sz="1400" dirty="0" err="1">
                <a:hlinkClick r:id="rId2" tooltip="en:User:Captain Blood"/>
              </a:rPr>
              <a:t>Blood</a:t>
            </a:r>
            <a:r>
              <a:rPr lang="cs-CZ" sz="1400" dirty="0" smtClean="0"/>
              <a:t>,</a:t>
            </a:r>
            <a:r>
              <a:rPr lang="en-US" sz="1400" dirty="0" smtClean="0"/>
              <a:t>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Commons</a:t>
            </a:r>
            <a:r>
              <a:rPr lang="cs-CZ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11-10-10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</a:t>
            </a:r>
            <a:r>
              <a:rPr lang="en-US" sz="1400" dirty="0"/>
              <a:t> : </a:t>
            </a:r>
            <a:endParaRPr lang="cs-CZ" sz="1400" dirty="0"/>
          </a:p>
          <a:p>
            <a:r>
              <a:rPr lang="en-US" sz="1400" dirty="0" smtClean="0"/>
              <a:t>&lt;</a:t>
            </a:r>
            <a:r>
              <a:rPr lang="cs-CZ" sz="1400" dirty="0"/>
              <a:t>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cs.wikipedia.org/wiki/Soubor:USA_topo_en.jpg</a:t>
            </a:r>
            <a:r>
              <a:rPr lang="cs-CZ" sz="1400" dirty="0" smtClean="0"/>
              <a:t> </a:t>
            </a:r>
            <a:r>
              <a:rPr lang="en-US" sz="1400" dirty="0" smtClean="0"/>
              <a:t>&gt;.</a:t>
            </a:r>
            <a:endParaRPr lang="cs-CZ" sz="1400" dirty="0"/>
          </a:p>
          <a:p>
            <a:r>
              <a:rPr lang="cs-CZ" sz="1600" b="1" u="sng" dirty="0" smtClean="0"/>
              <a:t>obr</a:t>
            </a:r>
            <a:r>
              <a:rPr lang="cs-CZ" sz="1600" b="1" u="sng" dirty="0"/>
              <a:t>. 2</a:t>
            </a:r>
            <a:r>
              <a:rPr lang="cs-CZ" sz="1400" dirty="0"/>
              <a:t>: </a:t>
            </a:r>
            <a:r>
              <a:rPr lang="cs-CZ" sz="1400" dirty="0">
                <a:hlinkClick r:id="rId4" tooltip="User:Arabel (stránka neexistuje)"/>
              </a:rPr>
              <a:t>Arabel</a:t>
            </a:r>
            <a:r>
              <a:rPr lang="cs-CZ" sz="1400" dirty="0" smtClean="0"/>
              <a:t>, </a:t>
            </a:r>
            <a:r>
              <a:rPr lang="cs-CZ" sz="1400" dirty="0" err="1" smtClean="0"/>
              <a:t>Malapoust</a:t>
            </a:r>
            <a:r>
              <a:rPr lang="cs-CZ" sz="1400" dirty="0" smtClean="0"/>
              <a:t>, </a:t>
            </a:r>
            <a:r>
              <a:rPr lang="en-US" sz="1400" dirty="0" smtClean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11-10-10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WWW: </a:t>
            </a:r>
            <a:r>
              <a:rPr lang="en-US" sz="1400" dirty="0" smtClean="0"/>
              <a:t>&lt;</a:t>
            </a:r>
            <a:r>
              <a:rPr lang="cs-CZ" sz="1400" dirty="0" smtClean="0"/>
              <a:t>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cs.wikipedia.org/wiki/Soubor:Malapoust.png</a:t>
            </a:r>
            <a:r>
              <a:rPr lang="cs-CZ" sz="1400" dirty="0" smtClean="0"/>
              <a:t> </a:t>
            </a:r>
            <a:r>
              <a:rPr lang="en-US" sz="1400" dirty="0" smtClean="0"/>
              <a:t>&gt;.</a:t>
            </a:r>
            <a:endParaRPr lang="cs-CZ" sz="1400" dirty="0"/>
          </a:p>
          <a:p>
            <a:r>
              <a:rPr lang="cs-CZ" sz="1600" b="1" u="sng" dirty="0"/>
              <a:t>obr. </a:t>
            </a:r>
            <a:r>
              <a:rPr lang="cs-CZ" sz="1600" b="1" u="sng" dirty="0" smtClean="0"/>
              <a:t>3: </a:t>
            </a:r>
            <a:r>
              <a:rPr lang="en-US" sz="1400" dirty="0" smtClean="0"/>
              <a:t>Pete </a:t>
            </a:r>
            <a:r>
              <a:rPr lang="en-US" sz="1400" dirty="0"/>
              <a:t>Souza, The Obama-Biden Transition Project</a:t>
            </a:r>
            <a:r>
              <a:rPr lang="cs-CZ" sz="1400" dirty="0" smtClean="0"/>
              <a:t>, </a:t>
            </a:r>
            <a:r>
              <a:rPr lang="en-US" sz="1400" dirty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11-10-10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WWW: </a:t>
            </a:r>
            <a:r>
              <a:rPr lang="en-US" sz="1400" dirty="0" smtClean="0"/>
              <a:t>&lt;</a:t>
            </a:r>
            <a:r>
              <a:rPr lang="cs-CZ" sz="1400" dirty="0" smtClean="0"/>
              <a:t>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cs.wikipedia.org/wiki/Soubor:Official_portrait_of_Barack_Obama.jpg</a:t>
            </a:r>
            <a:r>
              <a:rPr lang="cs-CZ" sz="1400" dirty="0" smtClean="0"/>
              <a:t> </a:t>
            </a:r>
            <a:r>
              <a:rPr lang="en-US" sz="1400" dirty="0" smtClean="0"/>
              <a:t>&gt;.</a:t>
            </a:r>
            <a:endParaRPr lang="cs-CZ" sz="1400" dirty="0"/>
          </a:p>
          <a:p>
            <a:r>
              <a:rPr lang="cs-CZ" sz="1600" b="1" u="sng" dirty="0"/>
              <a:t>obr. 4</a:t>
            </a:r>
            <a:r>
              <a:rPr lang="cs-CZ" sz="1400" dirty="0" smtClean="0"/>
              <a:t>: </a:t>
            </a:r>
            <a:r>
              <a:rPr lang="en-US" sz="1400" dirty="0"/>
              <a:t>A compass of the </a:t>
            </a:r>
            <a:r>
              <a:rPr lang="en-US" sz="1400" dirty="0">
                <a:hlinkClick r:id="rId7" tooltip="United States"/>
              </a:rPr>
              <a:t>United States</a:t>
            </a:r>
            <a:r>
              <a:rPr lang="en-US" sz="1400" dirty="0"/>
              <a:t>, with state names (and Washington D.C.). The original was edited by </a:t>
            </a:r>
            <a:r>
              <a:rPr lang="en-US" sz="1400" dirty="0" err="1">
                <a:hlinkClick r:id="rId8" tooltip="User:Andrew c"/>
              </a:rPr>
              <a:t>User:Andrew</a:t>
            </a:r>
            <a:r>
              <a:rPr lang="en-US" sz="1400" dirty="0">
                <a:hlinkClick r:id="rId8" tooltip="User:Andrew c"/>
              </a:rPr>
              <a:t> c</a:t>
            </a:r>
            <a:r>
              <a:rPr lang="en-US" sz="1400" dirty="0"/>
              <a:t> to include Nova Scotia, PEI, Bahamas, and scale key.</a:t>
            </a:r>
            <a:r>
              <a:rPr lang="cs-CZ" sz="1400" dirty="0" smtClean="0"/>
              <a:t>, </a:t>
            </a:r>
            <a:r>
              <a:rPr lang="en-US" sz="1400" dirty="0" smtClean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11-10-10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WWW: </a:t>
            </a:r>
            <a:r>
              <a:rPr lang="en-US" sz="1400" dirty="0"/>
              <a:t>&lt; </a:t>
            </a: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cs.wikipedia.org/wiki/Soubor:Map_of_USA_with_state_names.svg</a:t>
            </a:r>
            <a:r>
              <a:rPr lang="cs-CZ" sz="1400" dirty="0" smtClean="0"/>
              <a:t>  </a:t>
            </a:r>
            <a:r>
              <a:rPr lang="en-US" sz="1400" dirty="0" smtClean="0"/>
              <a:t>&gt;.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5525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0" y="6381328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4190" y="1628800"/>
            <a:ext cx="7488832" cy="720080"/>
          </a:xfrm>
        </p:spPr>
        <p:txBody>
          <a:bodyPr/>
          <a:lstStyle/>
          <a:p>
            <a:pPr marL="457200" indent="-457200">
              <a:buBlip>
                <a:blip r:embed="rId2"/>
              </a:buBlip>
            </a:pPr>
            <a:r>
              <a:rPr lang="cs-CZ" sz="3200" dirty="0" smtClean="0">
                <a:ln w="19050"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je čtvrtá největší </a:t>
            </a:r>
            <a:r>
              <a:rPr lang="cs-CZ" sz="3200" dirty="0">
                <a:ln w="19050"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země </a:t>
            </a:r>
            <a:r>
              <a:rPr lang="cs-CZ" sz="3200" dirty="0" smtClean="0">
                <a:ln w="19050"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světa</a:t>
            </a:r>
            <a:endParaRPr lang="cs-CZ" sz="3200" dirty="0">
              <a:ln w="19050">
                <a:noFill/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7173" y="-9939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6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USA</a:t>
            </a:r>
            <a:endParaRPr lang="cs-CZ" sz="9600" dirty="0">
              <a:ln w="1905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04190" y="242088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USA je tvořeno 50 státy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4190" y="302655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počtem obyvatel (cca 300 milionů) je třetí nejlidnatější zemí světa</a:t>
            </a:r>
            <a:endParaRPr lang="cs-CZ" sz="3200" b="1" dirty="0"/>
          </a:p>
        </p:txBody>
      </p:sp>
      <p:pic>
        <p:nvPicPr>
          <p:cNvPr id="2050" name="Picture 2" descr="C:\Documents and Settings\Michal\Local Settings\Temporary Internet Files\Content.IE5\1S07DHGD\MC9002818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088" y="3754438"/>
            <a:ext cx="172878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04190" y="4697023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ekonomicky a politicky nejsilnější stát světa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23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0" y="6381328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17173" y="-9939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6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Mapa USA</a:t>
            </a:r>
            <a:endParaRPr lang="cs-CZ" sz="9600" dirty="0">
              <a:ln w="1905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0268"/>
            <a:ext cx="7272808" cy="49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172400" y="544522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8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25354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Přírodní podmínky</a:t>
            </a:r>
            <a:endParaRPr lang="cs-CZ" sz="8000" dirty="0">
              <a:ln w="1905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15076" y="1512080"/>
            <a:ext cx="7309252" cy="472523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Blip>
                <a:blip r:embed="rId4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Pobřeží</a:t>
            </a:r>
            <a:r>
              <a:rPr lang="cs-CZ" sz="1600" b="1" dirty="0" smtClean="0">
                <a:ln w="19050">
                  <a:noFill/>
                </a:ln>
                <a:latin typeface="Comic Sans MS" pitchFamily="66" charset="0"/>
              </a:rPr>
              <a:t> – Aljaška, poloostrov Florida, Mexický záliv, ostrov Long Island (New York), Aleuty</a:t>
            </a:r>
          </a:p>
          <a:p>
            <a:pPr marL="457200" indent="-457200">
              <a:buBlip>
                <a:blip r:embed="rId4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Nížiny</a:t>
            </a: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– </a:t>
            </a:r>
            <a:r>
              <a:rPr lang="cs-CZ" sz="1600" b="1" dirty="0" smtClean="0">
                <a:ln w="19050">
                  <a:noFill/>
                </a:ln>
                <a:latin typeface="Comic Sans MS" pitchFamily="66" charset="0"/>
              </a:rPr>
              <a:t>Pobřežní, Atlantská, Mississippská</a:t>
            </a:r>
          </a:p>
          <a:p>
            <a:pPr marL="457200" indent="-457200">
              <a:buBlip>
                <a:blip r:embed="rId4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Roviny – </a:t>
            </a:r>
            <a:r>
              <a:rPr lang="cs-CZ" sz="1600" b="1" dirty="0">
                <a:ln w="19050">
                  <a:noFill/>
                </a:ln>
                <a:latin typeface="Comic Sans MS" pitchFamily="66" charset="0"/>
              </a:rPr>
              <a:t>C</a:t>
            </a:r>
            <a:r>
              <a:rPr lang="cs-CZ" sz="1600" b="1" dirty="0" smtClean="0">
                <a:ln w="19050">
                  <a:noFill/>
                </a:ln>
                <a:latin typeface="Comic Sans MS" pitchFamily="66" charset="0"/>
              </a:rPr>
              <a:t>entrální</a:t>
            </a:r>
          </a:p>
          <a:p>
            <a:pPr marL="457200" indent="-457200">
              <a:buBlip>
                <a:blip r:embed="rId4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Pohoří</a:t>
            </a: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– </a:t>
            </a:r>
            <a:r>
              <a:rPr lang="cs-CZ" sz="1600" b="1" dirty="0" smtClean="0">
                <a:latin typeface="Comic Sans MS" pitchFamily="66" charset="0"/>
              </a:rPr>
              <a:t>Kordillery, </a:t>
            </a:r>
            <a:r>
              <a:rPr lang="cs-CZ" sz="1600" b="1" dirty="0" err="1" smtClean="0">
                <a:latin typeface="Comic Sans MS" pitchFamily="66" charset="0"/>
              </a:rPr>
              <a:t>Appalačské</a:t>
            </a:r>
            <a:r>
              <a:rPr lang="cs-CZ" sz="1600" b="1" dirty="0" smtClean="0">
                <a:latin typeface="Comic Sans MS" pitchFamily="66" charset="0"/>
              </a:rPr>
              <a:t>, Skalnaté hory, Kaskádové, Sierra Nevada </a:t>
            </a:r>
            <a:endParaRPr lang="cs-CZ" sz="1400" b="1" dirty="0">
              <a:ln w="190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360000" indent="-457200">
              <a:buBlip>
                <a:blip r:embed="rId4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Jezera</a:t>
            </a: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cs-CZ" sz="1600" b="1" dirty="0" smtClean="0">
                <a:latin typeface="Comic Sans MS" pitchFamily="66" charset="0"/>
              </a:rPr>
              <a:t>Velká jezera na hranicích s Kanadou</a:t>
            </a:r>
          </a:p>
          <a:p>
            <a:pPr marL="360000" indent="-457200">
              <a:buBlip>
                <a:blip r:embed="rId4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Řeky - </a:t>
            </a:r>
            <a:r>
              <a:rPr lang="cs-CZ" sz="1600" b="1" dirty="0" smtClean="0">
                <a:latin typeface="Comic Sans MS" pitchFamily="66" charset="0"/>
              </a:rPr>
              <a:t>Mississippi, Missouri, Colorado, Tennessee, Ohio </a:t>
            </a:r>
            <a:endParaRPr lang="cs-CZ" sz="1600" b="1" dirty="0" smtClean="0">
              <a:ln w="190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Michal\Local Settings\Temporary Internet Files\Content.IE5\OTMJ4D6J\MC90022909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051" y="2053410"/>
            <a:ext cx="18288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chal\Local Settings\Temporary Internet Files\Content.IE5\XBR795SE\MC90022912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988" y="3874696"/>
            <a:ext cx="182086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25354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err="1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Nej</a:t>
            </a:r>
            <a:r>
              <a:rPr lang="cs-CZ" sz="80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USA</a:t>
            </a:r>
            <a:endParaRPr lang="cs-CZ" sz="8000" dirty="0">
              <a:ln w="1905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0" y="1556792"/>
            <a:ext cx="8389372" cy="472523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Blip>
                <a:blip r:embed="rId4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nejvyšší hora USA</a:t>
            </a:r>
            <a:r>
              <a:rPr lang="cs-CZ" sz="1600" b="1" dirty="0" smtClean="0">
                <a:ln w="19050">
                  <a:noFill/>
                </a:ln>
                <a:latin typeface="Comic Sans MS" pitchFamily="66" charset="0"/>
              </a:rPr>
              <a:t> – </a:t>
            </a:r>
            <a:r>
              <a:rPr lang="cs-CZ" sz="1800" b="1" dirty="0">
                <a:latin typeface="Comic Sans MS" pitchFamily="66" charset="0"/>
              </a:rPr>
              <a:t>nejvyšší bod </a:t>
            </a: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Mount </a:t>
            </a:r>
            <a:r>
              <a:rPr lang="cs-CZ" sz="28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McKinley</a:t>
            </a: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6194 </a:t>
            </a: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</a:p>
          <a:p>
            <a:pPr marL="457200" indent="-457200">
              <a:buBlip>
                <a:blip r:embed="rId4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Nejvyšší hora USA</a:t>
            </a: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– </a:t>
            </a:r>
            <a:r>
              <a:rPr lang="cs-CZ" sz="1800" b="1" dirty="0">
                <a:latin typeface="Comic Sans MS" pitchFamily="66" charset="0"/>
              </a:rPr>
              <a:t>Nejvyšší bod tzv. souvislých Spojených států (tj. bez Aljašky a Havaje) je vrchol </a:t>
            </a: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Mount </a:t>
            </a:r>
            <a:r>
              <a:rPr lang="cs-CZ" sz="28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Whitney</a:t>
            </a: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(4417 m)</a:t>
            </a:r>
            <a:r>
              <a:rPr lang="cs-CZ" sz="1800" b="1" dirty="0">
                <a:latin typeface="Comic Sans MS" pitchFamily="66" charset="0"/>
              </a:rPr>
              <a:t> v kalifornském pohoří Sierra Nevada</a:t>
            </a:r>
            <a:r>
              <a:rPr lang="cs-CZ" sz="1800" b="1" dirty="0" smtClean="0">
                <a:latin typeface="Comic Sans MS" pitchFamily="66" charset="0"/>
              </a:rPr>
              <a:t>.</a:t>
            </a:r>
          </a:p>
          <a:p>
            <a:pPr marL="457200" indent="-457200">
              <a:buBlip>
                <a:blip r:embed="rId4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Nejnižší bod – </a:t>
            </a:r>
            <a:r>
              <a:rPr lang="cs-CZ" sz="1800" b="1" dirty="0">
                <a:latin typeface="Comic Sans MS" pitchFamily="66" charset="0"/>
              </a:rPr>
              <a:t>Jen pár desítek kilometrů od něj leží nejníže položené místo USA i Ameriky v </a:t>
            </a: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Údolí smrti (</a:t>
            </a:r>
            <a:r>
              <a:rPr lang="cs-CZ" sz="28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Death</a:t>
            </a: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8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Valley</a:t>
            </a: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- 86</a:t>
            </a: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endParaRPr lang="cs-CZ" sz="1600" b="1" dirty="0" smtClean="0">
              <a:ln w="190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C:\Documents and Settings\Michal\Local Settings\Temporary Internet Files\Content.IE5\1S07DHGD\MP90022755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410" y="260648"/>
            <a:ext cx="1627816" cy="20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42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25354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Podnebí</a:t>
            </a:r>
            <a:endParaRPr lang="cs-CZ" sz="8000" dirty="0">
              <a:ln w="1905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15076" y="1512080"/>
            <a:ext cx="6630670" cy="508527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Blip>
                <a:blip r:embed="rId4"/>
              </a:buBlip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Podnebí </a:t>
            </a:r>
            <a:r>
              <a:rPr lang="cs-CZ" sz="1600" b="1" dirty="0" smtClean="0">
                <a:ln w="19050">
                  <a:noFill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od chladného až po subtropický pás, převládá typ kontinentální (díky pohořím na V i na Z) </a:t>
            </a:r>
            <a:r>
              <a:rPr lang="cs-CZ" sz="1600" b="1" dirty="0">
                <a:solidFill>
                  <a:srgbClr val="FF0000"/>
                </a:solidFill>
                <a:latin typeface="Comic Sans MS" pitchFamily="66" charset="0"/>
              </a:rPr>
              <a:t>Severní část </a:t>
            </a:r>
            <a:r>
              <a:rPr lang="cs-CZ" sz="1600" b="1" dirty="0">
                <a:latin typeface="Comic Sans MS" pitchFamily="66" charset="0"/>
              </a:rPr>
              <a:t>území leží v 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mírném pásu</a:t>
            </a:r>
            <a:r>
              <a:rPr lang="cs-CZ" sz="1600" b="1" dirty="0">
                <a:latin typeface="Comic Sans MS" pitchFamily="66" charset="0"/>
              </a:rPr>
              <a:t>, je ale chladnější a vlhčí než v Evropě. Způsobuje to studený Labradorský </a:t>
            </a:r>
            <a:r>
              <a:rPr lang="cs-CZ" sz="1600" b="1" dirty="0" smtClean="0">
                <a:latin typeface="Comic Sans MS" pitchFamily="66" charset="0"/>
              </a:rPr>
              <a:t>proud. </a:t>
            </a:r>
            <a:r>
              <a:rPr lang="cs-CZ" sz="1600" b="1" dirty="0" smtClean="0">
                <a:solidFill>
                  <a:srgbClr val="FF0000"/>
                </a:solidFill>
                <a:latin typeface="Comic Sans MS" pitchFamily="66" charset="0"/>
              </a:rPr>
              <a:t>Jižní </a:t>
            </a:r>
            <a:r>
              <a:rPr lang="cs-CZ" sz="1600" b="1" dirty="0">
                <a:solidFill>
                  <a:srgbClr val="FF0000"/>
                </a:solidFill>
                <a:latin typeface="Comic Sans MS" pitchFamily="66" charset="0"/>
              </a:rPr>
              <a:t>část </a:t>
            </a:r>
            <a:r>
              <a:rPr lang="cs-CZ" sz="1600" b="1" dirty="0">
                <a:latin typeface="Comic Sans MS" pitchFamily="66" charset="0"/>
              </a:rPr>
              <a:t>USA leží v příjemném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subtropickém podnebném pásu</a:t>
            </a:r>
            <a:r>
              <a:rPr lang="cs-CZ" sz="1600" b="1" dirty="0">
                <a:latin typeface="Comic Sans MS" pitchFamily="66" charset="0"/>
              </a:rPr>
              <a:t> a Mexický záliv, poloostrov Florida v 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tropickém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pásu</a:t>
            </a:r>
            <a:r>
              <a:rPr lang="cs-CZ" sz="1600" b="1" dirty="0" smtClean="0">
                <a:latin typeface="Comic Sans MS" pitchFamily="66" charset="0"/>
              </a:rPr>
              <a:t>. </a:t>
            </a:r>
          </a:p>
          <a:p>
            <a:pPr marL="457200" indent="-457200">
              <a:buBlip>
                <a:blip r:embed="rId4"/>
              </a:buBlip>
            </a:pPr>
            <a:r>
              <a:rPr lang="cs-CZ" sz="1600" b="1" dirty="0" smtClean="0">
                <a:latin typeface="Comic Sans MS" pitchFamily="66" charset="0"/>
              </a:rPr>
              <a:t>Aljaška </a:t>
            </a:r>
            <a:r>
              <a:rPr lang="cs-CZ" sz="1600" b="1" dirty="0">
                <a:latin typeface="Comic Sans MS" pitchFamily="66" charset="0"/>
              </a:rPr>
              <a:t>leží v 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subarktickém pásu </a:t>
            </a:r>
            <a:endParaRPr lang="cs-CZ" sz="1600" b="1" dirty="0">
              <a:latin typeface="Comic Sans MS" pitchFamily="66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cs-CZ" sz="1600" b="1" dirty="0" smtClean="0">
                <a:latin typeface="Comic Sans MS" pitchFamily="66" charset="0"/>
              </a:rPr>
              <a:t>Havajské </a:t>
            </a:r>
            <a:r>
              <a:rPr lang="cs-CZ" sz="1600" b="1" dirty="0">
                <a:latin typeface="Comic Sans MS" pitchFamily="66" charset="0"/>
              </a:rPr>
              <a:t>ostrovy v 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tropickém pásu</a:t>
            </a:r>
            <a:r>
              <a:rPr lang="cs-CZ" sz="1600" b="1" dirty="0">
                <a:latin typeface="Comic Sans MS" pitchFamily="66" charset="0"/>
              </a:rPr>
              <a:t>.</a:t>
            </a:r>
            <a:endParaRPr lang="cs-CZ" sz="1600" b="1" dirty="0">
              <a:ln w="19050">
                <a:noFill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Vegetace </a:t>
            </a:r>
            <a:r>
              <a:rPr lang="cs-CZ" sz="1600" b="1" dirty="0" smtClean="0">
                <a:ln w="19050">
                  <a:noFill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původní porosty (smíšené lesy a stepi) jsou  často přeměněny</a:t>
            </a:r>
          </a:p>
          <a:p>
            <a:r>
              <a:rPr lang="cs-CZ" sz="1600" b="1" dirty="0">
                <a:ln w="19050">
                  <a:noFill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cs-CZ" sz="1600" b="1" dirty="0" smtClean="0">
                <a:ln w="19050">
                  <a:noFill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 pouště se nacházejí v jižní části </a:t>
            </a:r>
            <a:r>
              <a:rPr lang="cs-CZ" sz="1600" b="1" dirty="0">
                <a:solidFill>
                  <a:srgbClr val="FF0000"/>
                </a:solidFill>
                <a:latin typeface="Comic Sans MS" pitchFamily="66" charset="0"/>
              </a:rPr>
              <a:t>Sonorská </a:t>
            </a:r>
            <a:r>
              <a:rPr lang="cs-CZ" sz="1600" b="1" dirty="0" smtClean="0">
                <a:solidFill>
                  <a:srgbClr val="FF0000"/>
                </a:solidFill>
                <a:latin typeface="Comic Sans MS" pitchFamily="66" charset="0"/>
              </a:rPr>
              <a:t>poušť</a:t>
            </a:r>
            <a:endParaRPr lang="cs-CZ" sz="1600" b="1" dirty="0">
              <a:ln w="19050">
                <a:noFill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cs-CZ" sz="1600" b="1" dirty="0" smtClean="0">
              <a:ln w="190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Michal\Local Settings\Temporary Internet Files\Content.IE5\1S07DHGD\MC9002167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548" y="232780"/>
            <a:ext cx="1827213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746" y="1628800"/>
            <a:ext cx="21907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812360" y="5543575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obr.2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1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Obyvatelstvo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504" y="1484784"/>
            <a:ext cx="89289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Usa má </a:t>
            </a:r>
            <a:r>
              <a:rPr lang="cs-CZ" sz="2800" dirty="0">
                <a:latin typeface="Comic Sans MS" pitchFamily="66" charset="0"/>
              </a:rPr>
              <a:t>310 232 </a:t>
            </a:r>
            <a:r>
              <a:rPr lang="cs-CZ" sz="2800" dirty="0" smtClean="0">
                <a:latin typeface="Comic Sans MS" pitchFamily="66" charset="0"/>
              </a:rPr>
              <a:t>863 obyvatel (zdroj wikipedie 2010) a </a:t>
            </a:r>
            <a:r>
              <a:rPr lang="cs-CZ" sz="2800" dirty="0">
                <a:latin typeface="Comic Sans MS" pitchFamily="66" charset="0"/>
              </a:rPr>
              <a:t>jsou třetí nejlidnatější zemí na světě</a:t>
            </a:r>
            <a:r>
              <a:rPr lang="cs-CZ" sz="2800" dirty="0"/>
              <a:t>.</a:t>
            </a:r>
            <a:endParaRPr lang="cs-CZ" sz="2800" dirty="0" smtClean="0">
              <a:latin typeface="Comic Sans MS" pitchFamily="66" charset="0"/>
            </a:endParaRPr>
          </a:p>
          <a:p>
            <a:r>
              <a:rPr lang="cs-CZ" sz="2800" dirty="0" smtClean="0">
                <a:latin typeface="Comic Sans MS" pitchFamily="66" charset="0"/>
              </a:rPr>
              <a:t>Příslušníci všech ras - 80% běloši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			14% černoši (Afroameričané)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			4% </a:t>
            </a:r>
            <a:r>
              <a:rPr lang="cs-CZ" sz="2800" dirty="0" err="1" smtClean="0">
                <a:latin typeface="Comic Sans MS" pitchFamily="66" charset="0"/>
              </a:rPr>
              <a:t>asiaté</a:t>
            </a:r>
            <a:endParaRPr lang="cs-CZ" sz="2800" dirty="0" smtClean="0">
              <a:latin typeface="Comic Sans MS" pitchFamily="66" charset="0"/>
            </a:endParaRP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			2% </a:t>
            </a:r>
            <a:r>
              <a:rPr lang="cs-CZ" sz="2800" dirty="0" err="1" smtClean="0">
                <a:latin typeface="Comic Sans MS" pitchFamily="66" charset="0"/>
              </a:rPr>
              <a:t>inuité</a:t>
            </a:r>
            <a:r>
              <a:rPr lang="cs-CZ" sz="2800" dirty="0" smtClean="0">
                <a:latin typeface="Comic Sans MS" pitchFamily="66" charset="0"/>
              </a:rPr>
              <a:t>, indiáni </a:t>
            </a:r>
          </a:p>
          <a:p>
            <a:r>
              <a:rPr lang="cs-CZ" sz="2800" dirty="0" smtClean="0">
                <a:latin typeface="Comic Sans MS" pitchFamily="66" charset="0"/>
              </a:rPr>
              <a:t>mateřským jazykem 	</a:t>
            </a:r>
            <a:r>
              <a:rPr lang="cs-CZ" sz="2800" i="1" dirty="0" smtClean="0">
                <a:solidFill>
                  <a:srgbClr val="0070C0"/>
                </a:solidFill>
                <a:latin typeface="Comic Sans MS" pitchFamily="66" charset="0"/>
              </a:rPr>
              <a:t>angličtina 82</a:t>
            </a:r>
            <a:r>
              <a:rPr lang="cs-CZ" sz="2800" i="1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cs-CZ" sz="2800" i="1" dirty="0" smtClean="0">
                <a:solidFill>
                  <a:srgbClr val="0070C0"/>
                </a:solidFill>
                <a:latin typeface="Comic Sans MS" pitchFamily="66" charset="0"/>
              </a:rPr>
              <a:t>%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		</a:t>
            </a:r>
            <a:r>
              <a:rPr lang="cs-CZ" sz="28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cs-CZ" sz="28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španělština 10</a:t>
            </a:r>
            <a:r>
              <a:rPr lang="cs-CZ" sz="28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cs-CZ" sz="28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%</a:t>
            </a:r>
          </a:p>
          <a:p>
            <a:r>
              <a:rPr lang="cs-CZ" i="1" dirty="0" smtClean="0">
                <a:latin typeface="Comic Sans MS" pitchFamily="66" charset="0"/>
              </a:rPr>
              <a:t>Národnostní menšina Hispánců (</a:t>
            </a:r>
            <a:r>
              <a:rPr lang="cs-CZ" i="1" dirty="0" err="1" smtClean="0">
                <a:latin typeface="Comic Sans MS" pitchFamily="66" charset="0"/>
              </a:rPr>
              <a:t>mexičanů</a:t>
            </a:r>
            <a:r>
              <a:rPr lang="cs-CZ" i="1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17032"/>
            <a:ext cx="1353745" cy="18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20271" y="5551190"/>
            <a:ext cx="178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latin typeface="Comic Sans MS" pitchFamily="66" charset="0"/>
              </a:rPr>
              <a:t>Prezident Barack Obama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51137" y="582643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obr.3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0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Sídla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504" y="1484784"/>
            <a:ext cx="89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Většina obyvatel žije ve městech v pobřežních nížinách nebo v okolí velkých jezer:</a:t>
            </a:r>
          </a:p>
          <a:p>
            <a:pPr marL="914400" lvl="1" indent="-457200">
              <a:buBlip>
                <a:blip r:embed="rId4"/>
              </a:buBlip>
            </a:pPr>
            <a:r>
              <a:rPr lang="pl-PL" sz="3200" b="1" i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N</a:t>
            </a: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ew York </a:t>
            </a:r>
            <a:r>
              <a:rPr lang="cs-CZ" sz="1600" i="1" dirty="0">
                <a:ln>
                  <a:solidFill>
                    <a:schemeClr val="tx1"/>
                  </a:solidFill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18 818 536 </a:t>
            </a:r>
            <a:endParaRPr lang="pl-PL" sz="1600" b="1" i="1" dirty="0" smtClean="0">
              <a:ln>
                <a:solidFill>
                  <a:schemeClr val="tx1"/>
                </a:solidFill>
              </a:ln>
              <a:solidFill>
                <a:srgbClr val="4F08DE"/>
              </a:solidFill>
              <a:effectLst/>
              <a:latin typeface="Comic Sans MS" pitchFamily="66" charset="0"/>
            </a:endParaRPr>
          </a:p>
          <a:p>
            <a:pPr marL="914400" lvl="1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Los Angeles </a:t>
            </a:r>
            <a:r>
              <a:rPr lang="cs-CZ" sz="1600" i="1" dirty="0">
                <a:ln>
                  <a:solidFill>
                    <a:schemeClr val="tx1"/>
                  </a:solidFill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12 950 129</a:t>
            </a:r>
            <a:endParaRPr lang="pl-PL" sz="1600" b="1" i="1" dirty="0" smtClean="0">
              <a:ln>
                <a:solidFill>
                  <a:schemeClr val="tx1"/>
                </a:solidFill>
              </a:ln>
              <a:solidFill>
                <a:srgbClr val="4F08DE"/>
              </a:solidFill>
              <a:effectLst/>
              <a:latin typeface="Comic Sans MS" pitchFamily="66" charset="0"/>
            </a:endParaRPr>
          </a:p>
          <a:p>
            <a:pPr marL="914400" lvl="1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Chicago </a:t>
            </a:r>
            <a:r>
              <a:rPr lang="pl-PL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(čikágo) </a:t>
            </a:r>
            <a:r>
              <a:rPr lang="cs-CZ" sz="1600" i="1" dirty="0">
                <a:ln>
                  <a:solidFill>
                    <a:schemeClr val="tx1"/>
                  </a:solidFill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9 505 </a:t>
            </a:r>
            <a:r>
              <a:rPr lang="cs-CZ" sz="1600" i="1" dirty="0" smtClean="0">
                <a:ln>
                  <a:solidFill>
                    <a:schemeClr val="tx1"/>
                  </a:solidFill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748</a:t>
            </a:r>
          </a:p>
          <a:p>
            <a:pPr marL="914400" lvl="1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Houston </a:t>
            </a:r>
            <a:r>
              <a:rPr lang="pl-PL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(hjustn) </a:t>
            </a:r>
            <a:r>
              <a:rPr lang="cs-CZ" sz="1600" i="1" dirty="0">
                <a:ln>
                  <a:solidFill>
                    <a:schemeClr val="tx1"/>
                  </a:solidFill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5 539 949</a:t>
            </a:r>
            <a:endParaRPr lang="pl-PL" sz="1600" b="1" i="1" dirty="0" smtClean="0">
              <a:ln>
                <a:solidFill>
                  <a:schemeClr val="tx1"/>
                </a:solidFill>
              </a:ln>
              <a:solidFill>
                <a:srgbClr val="4F08DE"/>
              </a:solidFill>
              <a:effectLst/>
              <a:latin typeface="Comic Sans MS" pitchFamily="66" charset="0"/>
            </a:endParaRPr>
          </a:p>
          <a:p>
            <a:pPr marL="914400" lvl="1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Phenix </a:t>
            </a:r>
            <a:r>
              <a:rPr lang="pl-PL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(fénix) </a:t>
            </a:r>
            <a:r>
              <a:rPr lang="cs-CZ" sz="1600" i="1" dirty="0">
                <a:ln>
                  <a:solidFill>
                    <a:schemeClr val="tx1"/>
                  </a:solidFill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4 039 182 </a:t>
            </a:r>
            <a:endParaRPr lang="pl-PL" sz="1600" b="1" i="1" dirty="0" smtClean="0">
              <a:ln>
                <a:solidFill>
                  <a:schemeClr val="tx1"/>
                </a:solidFill>
              </a:ln>
              <a:solidFill>
                <a:srgbClr val="4F08DE"/>
              </a:solidFill>
              <a:effectLst/>
              <a:latin typeface="Comic Sans MS" pitchFamily="66" charset="0"/>
            </a:endParaRPr>
          </a:p>
          <a:p>
            <a:pPr marL="914400" lvl="1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Philadelphia </a:t>
            </a:r>
            <a:r>
              <a:rPr lang="pl-PL" b="1" i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(</a:t>
            </a:r>
            <a:r>
              <a:rPr lang="pl-PL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filadlfie) </a:t>
            </a:r>
            <a:r>
              <a:rPr lang="cs-CZ" sz="1600" i="1" dirty="0">
                <a:ln>
                  <a:solidFill>
                    <a:schemeClr val="tx1"/>
                  </a:solidFill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5 826 742</a:t>
            </a:r>
            <a:endParaRPr lang="pl-PL" sz="1600" b="1" i="1" dirty="0" smtClean="0">
              <a:ln>
                <a:solidFill>
                  <a:schemeClr val="tx1"/>
                </a:solidFill>
              </a:ln>
              <a:solidFill>
                <a:srgbClr val="4F08DE"/>
              </a:solidFill>
              <a:effectLst/>
              <a:latin typeface="Comic Sans MS" pitchFamily="66" charset="0"/>
            </a:endParaRPr>
          </a:p>
          <a:p>
            <a:pPr lvl="1"/>
            <a:r>
              <a:rPr lang="pl-PL" sz="2800" dirty="0" smtClean="0">
                <a:ln w="19050" cmpd="sng">
                  <a:noFill/>
                  <a:prstDash val="solid"/>
                </a:ln>
                <a:effectLst/>
                <a:latin typeface="Comic Sans MS" pitchFamily="66" charset="0"/>
              </a:rPr>
              <a:t>Hlavní město </a:t>
            </a:r>
          </a:p>
          <a:p>
            <a:pPr marL="914400" lvl="1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/>
                <a:latin typeface="Comic Sans MS" pitchFamily="66" charset="0"/>
              </a:rPr>
              <a:t>Washington D.C.</a:t>
            </a:r>
            <a:endParaRPr lang="cs-CZ" sz="3200" b="1" i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rgbClr val="4F08DE"/>
              </a:solidFill>
              <a:effectLst/>
              <a:latin typeface="Comic Sans MS" pitchFamily="66" charset="0"/>
            </a:endParaRPr>
          </a:p>
        </p:txBody>
      </p:sp>
      <p:pic>
        <p:nvPicPr>
          <p:cNvPr id="7170" name="Picture 2" descr="C:\Documents and Settings\Michal\Local Settings\Temporary Internet Files\Content.IE5\OTMJ4D6J\MP90014911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788767" cy="187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Michal\Local Settings\Temporary Internet Files\Content.IE5\SRT7YEBP\MP9001852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293096"/>
            <a:ext cx="2788767" cy="18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11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státy </a:t>
            </a:r>
            <a:r>
              <a:rPr lang="cs-CZ" sz="8000" i="1" u="sng" dirty="0">
                <a:ln w="19050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USA</a:t>
            </a:r>
            <a:endParaRPr lang="cs-CZ" sz="8000" dirty="0">
              <a:ln w="19050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2816"/>
            <a:ext cx="61912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884368" y="5604441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obr.4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1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1292</TotalTime>
  <Words>1003</Words>
  <Application>Microsoft Office PowerPoint</Application>
  <PresentationFormat>Předvádění na obrazovce (4:3)</PresentationFormat>
  <Paragraphs>110</Paragraphs>
  <Slides>13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Mylar</vt:lpstr>
      <vt:lpstr>  USA</vt:lpstr>
      <vt:lpstr>je čtvrtá největší země světa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Zdroje obrázků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Z</dc:creator>
  <cp:lastModifiedBy>Pavel Vlček</cp:lastModifiedBy>
  <cp:revision>99</cp:revision>
  <dcterms:created xsi:type="dcterms:W3CDTF">2011-09-01T15:09:11Z</dcterms:created>
  <dcterms:modified xsi:type="dcterms:W3CDTF">2012-09-30T09:03:36Z</dcterms:modified>
</cp:coreProperties>
</file>