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7"/>
  </p:notesMasterIdLst>
  <p:sldIdLst>
    <p:sldId id="256" r:id="rId2"/>
    <p:sldId id="279" r:id="rId3"/>
    <p:sldId id="275" r:id="rId4"/>
    <p:sldId id="281" r:id="rId5"/>
    <p:sldId id="282" r:id="rId6"/>
    <p:sldId id="286" r:id="rId7"/>
    <p:sldId id="283" r:id="rId8"/>
    <p:sldId id="288" r:id="rId9"/>
    <p:sldId id="284" r:id="rId10"/>
    <p:sldId id="289" r:id="rId11"/>
    <p:sldId id="285" r:id="rId12"/>
    <p:sldId id="290" r:id="rId13"/>
    <p:sldId id="287" r:id="rId14"/>
    <p:sldId id="291" r:id="rId15"/>
    <p:sldId id="29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47A"/>
    <a:srgbClr val="4F08DE"/>
    <a:srgbClr val="3C20E4"/>
    <a:srgbClr val="203498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72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klipartů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http://cs.wikipedia.org/wiki/USA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http://www.enchantedlearning.com/usa/statesbw/regions.shtml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klipartů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295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Andrew_c" TargetMode="External"/><Relationship Id="rId2" Type="http://schemas.openxmlformats.org/officeDocument/2006/relationships/hyperlink" Target="http://commons.wikimedia.org/wiki/United_Stat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nchantedlearning.com/usa/statesbw/regions.shtml" TargetMode="External"/><Relationship Id="rId4" Type="http://schemas.openxmlformats.org/officeDocument/2006/relationships/hyperlink" Target="http://cs.wikipedia.org/wiki/Soubor:Map_of_USA_with_state_nam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4991" y="785794"/>
            <a:ext cx="8862008" cy="4320480"/>
          </a:xfrm>
        </p:spPr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rgbClr val="4F08DE"/>
                </a:solidFill>
              </a:rPr>
              <a:t/>
            </a:r>
            <a:br>
              <a:rPr lang="cs-CZ" sz="8800" dirty="0" smtClean="0">
                <a:solidFill>
                  <a:srgbClr val="4F08DE"/>
                </a:solidFill>
              </a:rPr>
            </a:br>
            <a:r>
              <a:rPr lang="cs-CZ" sz="8800" dirty="0">
                <a:solidFill>
                  <a:srgbClr val="4F08DE"/>
                </a:solidFill>
              </a:rPr>
              <a:t/>
            </a:r>
            <a:br>
              <a:rPr lang="cs-CZ" sz="8800" dirty="0">
                <a:solidFill>
                  <a:srgbClr val="4F08DE"/>
                </a:solidFill>
              </a:rPr>
            </a:br>
            <a:r>
              <a:rPr lang="cs-CZ" sz="12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Regiony</a:t>
            </a:r>
            <a:r>
              <a:rPr lang="cs-CZ" sz="12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cs-CZ" sz="12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12000" i="1" u="sng" cap="none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12000" i="1" u="sng" cap="none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Michal\Local Settings\Temporary Internet Files\Content.IE5\1S07DHGD\MP90040075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595954"/>
            <a:ext cx="1970415" cy="13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Michal\Local Settings\Temporary Internet Files\Content.IE5\SRT7YEBP\MP90022772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65447" cy="1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285720" y="5357826"/>
            <a:ext cx="8534400" cy="10001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Romana Zabořilová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ZŠ Jenišovice</a:t>
            </a:r>
          </a:p>
          <a:p>
            <a:pPr algn="ctr"/>
            <a:r>
              <a:rPr lang="cs-CZ" sz="2000">
                <a:solidFill>
                  <a:schemeClr val="tx1"/>
                </a:solidFill>
              </a:rPr>
              <a:t> </a:t>
            </a:r>
            <a:r>
              <a:rPr lang="cs-CZ" sz="2000" smtClean="0">
                <a:solidFill>
                  <a:schemeClr val="tx1"/>
                </a:solidFill>
              </a:rPr>
              <a:t>VY_32_INOVACE_033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Střed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098" name="Picture 2" descr="C:\Documents and Settings\Michal\Local Settings\Temporary Internet Files\Content.IE5\SRT7YEBP\MC9002122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28" y="3925781"/>
            <a:ext cx="2775095" cy="21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83104" y="6093296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Kolesový parník na Mississippi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1" name="Picture 5" descr="C:\Documents and Settings\Michal\Local Settings\Temporary Internet Files\Content.IE5\XBR795SE\MC90043979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338" y="1424913"/>
            <a:ext cx="2661997" cy="19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978049" y="3363440"/>
            <a:ext cx="2322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Výroba automobilů Detroit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2" name="Picture 6" descr="C:\Documents and Settings\Michal\Local Settings\Temporary Internet Files\Content.IE5\OTMJ4D6J\MP90022770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3307"/>
            <a:ext cx="3657600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619672" y="3924902"/>
            <a:ext cx="125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Obilnice USA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3" name="Picture 7" descr="C:\Documents and Settings\Michal\Local Settings\Temporary Internet Files\Content.IE5\SRT7YEBP\MC9003607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1818"/>
            <a:ext cx="1508125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40360" y="5347118"/>
            <a:ext cx="15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Country hudba - </a:t>
            </a:r>
            <a:r>
              <a:rPr lang="cs-CZ" sz="1200" dirty="0" err="1" smtClean="0">
                <a:solidFill>
                  <a:schemeClr val="bg1"/>
                </a:solidFill>
                <a:latin typeface="Comic Sans MS" pitchFamily="66" charset="0"/>
              </a:rPr>
              <a:t>Nashville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Západ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38" y="1323438"/>
            <a:ext cx="903649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  <a:latin typeface="Comic Sans MS" pitchFamily="66" charset="0"/>
              </a:rPr>
              <a:t>Západ</a:t>
            </a:r>
          </a:p>
          <a:p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Je nejhornatější, nejméně osídlený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a turisticky nejatraktivnější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.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Nejbohatším </a:t>
            </a:r>
            <a:r>
              <a:rPr lang="de-DE" sz="2000" b="1" dirty="0" err="1" smtClean="0">
                <a:solidFill>
                  <a:srgbClr val="2B047A"/>
                </a:solidFill>
                <a:latin typeface="Comic Sans MS" pitchFamily="66" charset="0"/>
              </a:rPr>
              <a:t>státem</a:t>
            </a:r>
            <a:r>
              <a:rPr lang="de-DE" sz="20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de-DE" sz="2000" b="1" dirty="0">
                <a:solidFill>
                  <a:srgbClr val="2B047A"/>
                </a:solidFill>
                <a:latin typeface="Comic Sans MS" pitchFamily="66" charset="0"/>
              </a:rPr>
              <a:t>USA je </a:t>
            </a:r>
            <a:r>
              <a:rPr lang="de-DE" sz="2000" b="1" dirty="0" err="1">
                <a:solidFill>
                  <a:srgbClr val="2B047A"/>
                </a:solidFill>
                <a:latin typeface="Comic Sans MS" pitchFamily="66" charset="0"/>
              </a:rPr>
              <a:t>Kalifornie</a:t>
            </a:r>
            <a:r>
              <a:rPr lang="de-DE" sz="2000" b="1" dirty="0">
                <a:solidFill>
                  <a:srgbClr val="2B047A"/>
                </a:solidFill>
                <a:latin typeface="Comic Sans MS" pitchFamily="66" charset="0"/>
              </a:rPr>
              <a:t>. Los </a:t>
            </a:r>
            <a:r>
              <a:rPr lang="de-DE" sz="2000" b="1" dirty="0" smtClean="0">
                <a:solidFill>
                  <a:srgbClr val="2B047A"/>
                </a:solidFill>
                <a:latin typeface="Comic Sans MS" pitchFamily="66" charset="0"/>
              </a:rPr>
              <a:t>Angeles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 proslulo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především luxusní čtvrtí </a:t>
            </a:r>
            <a:r>
              <a:rPr lang="cs-CZ" sz="2000" b="1" dirty="0" err="1" smtClean="0">
                <a:solidFill>
                  <a:srgbClr val="2B047A"/>
                </a:solidFill>
                <a:latin typeface="Comic Sans MS" pitchFamily="66" charset="0"/>
              </a:rPr>
              <a:t>Beverly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2B047A"/>
                </a:solidFill>
                <a:latin typeface="Comic Sans MS" pitchFamily="66" charset="0"/>
              </a:rPr>
              <a:t>Hills </a:t>
            </a:r>
            <a:r>
              <a:rPr lang="en-US" sz="2000" b="1" dirty="0">
                <a:solidFill>
                  <a:srgbClr val="2B047A"/>
                </a:solidFill>
                <a:latin typeface="Comic Sans MS" pitchFamily="66" charset="0"/>
              </a:rPr>
              <a:t>a </a:t>
            </a:r>
            <a:r>
              <a:rPr lang="en-US" sz="2000" b="1" dirty="0" err="1">
                <a:solidFill>
                  <a:srgbClr val="2B047A"/>
                </a:solidFill>
                <a:latin typeface="Comic Sans MS" pitchFamily="66" charset="0"/>
              </a:rPr>
              <a:t>filmovým</a:t>
            </a:r>
            <a:r>
              <a:rPr lang="en-US" sz="20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2B047A"/>
                </a:solidFill>
                <a:latin typeface="Comic Sans MS" pitchFamily="66" charset="0"/>
              </a:rPr>
              <a:t>průmyslem</a:t>
            </a:r>
            <a:r>
              <a:rPr lang="en-US" sz="2000" b="1" dirty="0">
                <a:solidFill>
                  <a:srgbClr val="2B047A"/>
                </a:solidFill>
                <a:latin typeface="Comic Sans MS" pitchFamily="66" charset="0"/>
              </a:rPr>
              <a:t> (Hollywood</a:t>
            </a:r>
            <a:r>
              <a:rPr lang="en-US" sz="2000" b="1" dirty="0" smtClean="0">
                <a:solidFill>
                  <a:srgbClr val="2B047A"/>
                </a:solidFill>
                <a:latin typeface="Comic Sans MS" pitchFamily="66" charset="0"/>
              </a:rPr>
              <a:t>).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 San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Francisco je přístav, turistické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centrum (most 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Golden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Gate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). Je to i velmi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krásné město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. V Silicon 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Valley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 je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soustředěn počítačový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průmysl (Microsoft). V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oblasti jsou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četné národní parky (Grand Canyon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), turistické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atrakce (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Disney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 Word), Las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Vegas –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kasina. V oblasti žije dosud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nejvíce původních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obyvatel –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indiánů. Nejpočetnější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je kmen 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Navahů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. V Utahu žijí</a:t>
            </a:r>
          </a:p>
          <a:p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příslušníci zvláštní církve –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Mormoni. V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Coloradu se nacházejí zimní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lyžařská střediska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(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Aspen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). V Arizoně se tyčí červené pískovcové skály (Monument </a:t>
            </a:r>
            <a:r>
              <a:rPr lang="cs-CZ" sz="2000" b="1" dirty="0" err="1">
                <a:solidFill>
                  <a:srgbClr val="2B047A"/>
                </a:solidFill>
                <a:latin typeface="Comic Sans MS" pitchFamily="66" charset="0"/>
              </a:rPr>
              <a:t>Valley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). Texas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je zemí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dobytka a ropy. V Dallasu byl spáchán atentát na amerického prezidenta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Kennedyho. Státy </a:t>
            </a:r>
            <a:r>
              <a:rPr lang="cs-CZ" sz="2000" b="1" dirty="0">
                <a:solidFill>
                  <a:srgbClr val="2B047A"/>
                </a:solidFill>
                <a:latin typeface="Comic Sans MS" pitchFamily="66" charset="0"/>
              </a:rPr>
              <a:t>Dakota, Kansas, Iowa a Nebraska jsou prérijní oblasti s chovem dobytka a </a:t>
            </a:r>
            <a:r>
              <a:rPr lang="cs-CZ" sz="2000" b="1" dirty="0" smtClean="0">
                <a:solidFill>
                  <a:srgbClr val="2B047A"/>
                </a:solidFill>
                <a:latin typeface="Comic Sans MS" pitchFamily="66" charset="0"/>
              </a:rPr>
              <a:t>pěstováním obilovin.</a:t>
            </a:r>
            <a:endParaRPr lang="cs-CZ" sz="2000" b="1" dirty="0">
              <a:solidFill>
                <a:srgbClr val="2B047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Západ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2" descr="C:\Documents and Settings\Michal\Local Settings\Temporary Internet Files\Content.IE5\OTMJ4D6J\MP9001491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439"/>
            <a:ext cx="375111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6105" y="384691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Comic Sans MS" pitchFamily="66" charset="0"/>
              </a:rPr>
              <a:t>San Francisco </a:t>
            </a:r>
            <a:r>
              <a:rPr lang="cs-CZ" sz="1400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cs-CZ" sz="1400" dirty="0" err="1" smtClean="0">
                <a:solidFill>
                  <a:schemeClr val="bg1"/>
                </a:solidFill>
                <a:latin typeface="Comic Sans MS" pitchFamily="66" charset="0"/>
              </a:rPr>
              <a:t>Golden</a:t>
            </a:r>
            <a:r>
              <a:rPr lang="cs-CZ" sz="1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omic Sans MS" pitchFamily="66" charset="0"/>
              </a:rPr>
              <a:t>Gate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Michal\Local Settings\Temporary Internet Files\Content.IE5\SRT7YEBP\MP9004016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9426"/>
            <a:ext cx="3757969" cy="25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896310" y="3843719"/>
            <a:ext cx="154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Comic Sans MS" pitchFamily="66" charset="0"/>
              </a:rPr>
              <a:t>Grand Canyon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Documents and Settings\Michal\Local Settings\Temporary Internet Files\Content.IE5\SRT7YEBP\MP900406455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8" b="5650"/>
          <a:stretch/>
        </p:blipFill>
        <p:spPr bwMode="auto">
          <a:xfrm>
            <a:off x="1127375" y="4171272"/>
            <a:ext cx="3019275" cy="20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Michal\Local Settings\Temporary Internet Files\Content.IE5\1S07DHGD\MP90043118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596" y="4151496"/>
            <a:ext cx="3118992" cy="20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Aljaška a Havaj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38" y="1323438"/>
            <a:ext cx="903649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  <a:latin typeface="Comic Sans MS" pitchFamily="66" charset="0"/>
              </a:rPr>
              <a:t>Aljaška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největší stát USA. V roce 1867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ji </a:t>
            </a:r>
            <a:r>
              <a:rPr lang="it-IT" sz="2200" b="1" dirty="0" smtClean="0">
                <a:solidFill>
                  <a:srgbClr val="2B047A"/>
                </a:solidFill>
                <a:latin typeface="Comic Sans MS" pitchFamily="66" charset="0"/>
              </a:rPr>
              <a:t>Rusové </a:t>
            </a:r>
            <a:r>
              <a:rPr lang="it-IT" sz="2200" b="1" dirty="0">
                <a:solidFill>
                  <a:srgbClr val="2B047A"/>
                </a:solidFill>
                <a:latin typeface="Comic Sans MS" pitchFamily="66" charset="0"/>
              </a:rPr>
              <a:t>prodali USA. Lidé se </a:t>
            </a:r>
            <a:r>
              <a:rPr lang="it-IT" sz="2200" b="1" dirty="0" smtClean="0">
                <a:solidFill>
                  <a:srgbClr val="2B047A"/>
                </a:solidFill>
                <a:latin typeface="Comic Sans MS" pitchFamily="66" charset="0"/>
              </a:rPr>
              <a:t>živí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rybolovem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, těžbou ropy,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chovem sobů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Aljaška má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překrásnou nedotčenou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přírodu, vzrůstá zde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proto podíl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cestovního ruchu.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Jsou zde pozůstatky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tzv. zlaté horečky na řece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Klondike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</a:t>
            </a:r>
          </a:p>
          <a:p>
            <a:r>
              <a:rPr lang="cs-CZ" sz="2800" b="1" u="sng" dirty="0" smtClean="0">
                <a:solidFill>
                  <a:srgbClr val="FF0000"/>
                </a:solidFill>
                <a:latin typeface="Comic Sans MS" pitchFamily="66" charset="0"/>
              </a:rPr>
              <a:t>Havaj</a:t>
            </a:r>
            <a:endParaRPr lang="cs-CZ" sz="28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Havajské souostroví je vulkanického původu. Leží v Tichém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oceánu. Bylo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k USA připojeno v roce 1959 jako padesátý stát. Obyvatelé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jsou Polynésané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Přístav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Pearl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Harbor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 byl v roce 1941 zničen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japonským letectvem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Ostrovy mají tropické podnebí vhodné pro pěstování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ovoce (ananasy)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a také pro masový rozvoj turistiky (Honolulu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). </a:t>
            </a:r>
            <a:endParaRPr lang="cs-CZ" sz="2200" b="1" dirty="0">
              <a:solidFill>
                <a:srgbClr val="2B047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9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Aljaška a Havaj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6146" name="Picture 2" descr="C:\Documents and Settings\Michal\Local Settings\Temporary Internet Files\Content.IE5\SRT7YEBP\MP90040132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56" y="1955403"/>
            <a:ext cx="5324372" cy="35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chal\Local Settings\Temporary Internet Files\Content.IE5\OTMJ4D6J\MP9003994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74031"/>
            <a:ext cx="2081212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35832" y="5517232"/>
            <a:ext cx="3510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Comic Sans MS" pitchFamily="66" charset="0"/>
              </a:rPr>
              <a:t>Krásná příroda  Aljašky</a:t>
            </a:r>
            <a:endParaRPr lang="cs-CZ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92" y="5349651"/>
            <a:ext cx="229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Comic Sans MS" pitchFamily="66" charset="0"/>
              </a:rPr>
              <a:t>Havajská tanečnice</a:t>
            </a:r>
            <a:endParaRPr lang="cs-CZ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1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036496" cy="489802"/>
          </a:xfrm>
        </p:spPr>
        <p:txBody>
          <a:bodyPr/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764704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latin typeface="Comic Sans MS" pitchFamily="66" charset="0"/>
              </a:rPr>
              <a:t>Zdroje obrázků</a:t>
            </a:r>
            <a:r>
              <a:rPr lang="cs-CZ" sz="2800" b="1" dirty="0" smtClean="0">
                <a:latin typeface="Comic Sans MS" pitchFamily="66" charset="0"/>
              </a:rPr>
              <a:t>:</a:t>
            </a:r>
          </a:p>
          <a:p>
            <a:r>
              <a:rPr lang="cs-CZ" sz="2800" b="1" dirty="0" smtClean="0">
                <a:latin typeface="Comic Sans MS" pitchFamily="66" charset="0"/>
              </a:rPr>
              <a:t>Neočíslované obrázky jsou z klipartu</a:t>
            </a:r>
            <a:endParaRPr lang="cs-CZ" sz="2800" b="1" dirty="0">
              <a:latin typeface="Comic Sans MS" pitchFamily="66" charset="0"/>
            </a:endParaRPr>
          </a:p>
          <a:p>
            <a:r>
              <a:rPr lang="cs-CZ" sz="2400" b="1" u="sng" dirty="0" smtClean="0">
                <a:latin typeface="Comic Sans MS" pitchFamily="66" charset="0"/>
              </a:rPr>
              <a:t>obr</a:t>
            </a:r>
            <a:r>
              <a:rPr lang="cs-CZ" sz="2400" b="1" u="sng" dirty="0">
                <a:latin typeface="Comic Sans MS" pitchFamily="66" charset="0"/>
              </a:rPr>
              <a:t>. </a:t>
            </a:r>
            <a:r>
              <a:rPr lang="cs-CZ" sz="2400" b="1" u="sng" dirty="0" smtClean="0">
                <a:latin typeface="Comic Sans MS" pitchFamily="66" charset="0"/>
              </a:rPr>
              <a:t>1</a:t>
            </a:r>
            <a:r>
              <a:rPr lang="cs-CZ" sz="2000" dirty="0" smtClean="0">
                <a:latin typeface="Comic Sans MS" pitchFamily="66" charset="0"/>
              </a:rPr>
              <a:t>: </a:t>
            </a:r>
            <a:r>
              <a:rPr lang="en-US" sz="2000" dirty="0">
                <a:latin typeface="Comic Sans MS" pitchFamily="66" charset="0"/>
              </a:rPr>
              <a:t>A compass of the </a:t>
            </a:r>
            <a:r>
              <a:rPr lang="en-US" sz="2000" dirty="0">
                <a:latin typeface="Comic Sans MS" pitchFamily="66" charset="0"/>
                <a:hlinkClick r:id="rId2" tooltip="United States"/>
              </a:rPr>
              <a:t>United States</a:t>
            </a:r>
            <a:r>
              <a:rPr lang="en-US" sz="2000" dirty="0">
                <a:latin typeface="Comic Sans MS" pitchFamily="66" charset="0"/>
              </a:rPr>
              <a:t>, with state names (and Washington D.C.). The original was edited by </a:t>
            </a:r>
            <a:r>
              <a:rPr lang="en-US" sz="2000" dirty="0" err="1">
                <a:latin typeface="Comic Sans MS" pitchFamily="66" charset="0"/>
                <a:hlinkClick r:id="rId3" tooltip="User:Andrew c"/>
              </a:rPr>
              <a:t>User:Andrew</a:t>
            </a:r>
            <a:r>
              <a:rPr lang="en-US" sz="2000" dirty="0">
                <a:latin typeface="Comic Sans MS" pitchFamily="66" charset="0"/>
                <a:hlinkClick r:id="rId3" tooltip="User:Andrew c"/>
              </a:rPr>
              <a:t> c</a:t>
            </a:r>
            <a:r>
              <a:rPr lang="en-US" sz="2000" dirty="0">
                <a:latin typeface="Comic Sans MS" pitchFamily="66" charset="0"/>
              </a:rPr>
              <a:t> to include Nova Scotia, PEI, Bahamas, and scale key.</a:t>
            </a:r>
            <a:r>
              <a:rPr lang="cs-CZ" sz="2000" dirty="0" smtClean="0">
                <a:latin typeface="Comic Sans MS" pitchFamily="66" charset="0"/>
              </a:rPr>
              <a:t>, </a:t>
            </a:r>
            <a:r>
              <a:rPr lang="en-US" sz="2000" dirty="0" smtClean="0">
                <a:latin typeface="Comic Sans MS" pitchFamily="66" charset="0"/>
              </a:rPr>
              <a:t>[</a:t>
            </a:r>
            <a:r>
              <a:rPr lang="cs-CZ" sz="2000" dirty="0">
                <a:latin typeface="Comic Sans MS" pitchFamily="66" charset="0"/>
              </a:rPr>
              <a:t>cit. </a:t>
            </a:r>
            <a:r>
              <a:rPr lang="en-US" sz="2000" dirty="0">
                <a:latin typeface="Comic Sans MS" pitchFamily="66" charset="0"/>
              </a:rPr>
              <a:t>20</a:t>
            </a:r>
            <a:r>
              <a:rPr lang="cs-CZ" sz="2000" dirty="0" smtClean="0">
                <a:latin typeface="Comic Sans MS" pitchFamily="66" charset="0"/>
              </a:rPr>
              <a:t>11-10-10</a:t>
            </a:r>
            <a:r>
              <a:rPr lang="en-US" sz="2000" dirty="0" smtClean="0">
                <a:latin typeface="Comic Sans MS" pitchFamily="66" charset="0"/>
              </a:rPr>
              <a:t>].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Dostupné na WWW: </a:t>
            </a:r>
            <a:r>
              <a:rPr lang="en-US" sz="2000" dirty="0">
                <a:latin typeface="Comic Sans MS" pitchFamily="66" charset="0"/>
              </a:rPr>
              <a:t>&lt; </a:t>
            </a:r>
            <a:r>
              <a:rPr lang="cs-CZ" sz="2000" dirty="0">
                <a:latin typeface="Comic Sans MS" pitchFamily="66" charset="0"/>
                <a:hlinkClick r:id="rId4"/>
              </a:rPr>
              <a:t>http://</a:t>
            </a:r>
            <a:r>
              <a:rPr lang="cs-CZ" sz="2000" dirty="0" smtClean="0">
                <a:latin typeface="Comic Sans MS" pitchFamily="66" charset="0"/>
                <a:hlinkClick r:id="rId4"/>
              </a:rPr>
              <a:t>cs.wikipedia.org/wiki/Soubor:Map_of_USA_with_state_names.svg</a:t>
            </a:r>
            <a:r>
              <a:rPr lang="cs-CZ" sz="2000" dirty="0" smtClean="0">
                <a:latin typeface="Comic Sans MS" pitchFamily="66" charset="0"/>
              </a:rPr>
              <a:t>  </a:t>
            </a:r>
            <a:r>
              <a:rPr lang="en-US" sz="2000" dirty="0" smtClean="0">
                <a:latin typeface="Comic Sans MS" pitchFamily="66" charset="0"/>
              </a:rPr>
              <a:t>&gt;.</a:t>
            </a:r>
            <a:r>
              <a:rPr lang="cs-CZ" sz="2400" b="1" u="sng" dirty="0">
                <a:latin typeface="Comic Sans MS" pitchFamily="66" charset="0"/>
              </a:rPr>
              <a:t> </a:t>
            </a:r>
            <a:endParaRPr lang="cs-CZ" sz="2400" b="1" u="sng" dirty="0" smtClean="0">
              <a:latin typeface="Comic Sans MS" pitchFamily="66" charset="0"/>
            </a:endParaRPr>
          </a:p>
          <a:p>
            <a:r>
              <a:rPr lang="cs-CZ" sz="2400" b="1" u="sng" dirty="0" smtClean="0">
                <a:latin typeface="Comic Sans MS" pitchFamily="66" charset="0"/>
              </a:rPr>
              <a:t>obr</a:t>
            </a:r>
            <a:r>
              <a:rPr lang="cs-CZ" sz="2400" b="1" u="sng" dirty="0">
                <a:latin typeface="Comic Sans MS" pitchFamily="66" charset="0"/>
              </a:rPr>
              <a:t>. </a:t>
            </a:r>
            <a:r>
              <a:rPr lang="cs-CZ" sz="2400" b="1" u="sng" dirty="0" smtClean="0">
                <a:latin typeface="Comic Sans MS" pitchFamily="66" charset="0"/>
              </a:rPr>
              <a:t>2</a:t>
            </a:r>
            <a:r>
              <a:rPr lang="cs-CZ" sz="2000" dirty="0" smtClean="0">
                <a:latin typeface="Comic Sans MS" pitchFamily="66" charset="0"/>
              </a:rPr>
              <a:t>: autor neuveden.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[</a:t>
            </a:r>
            <a:r>
              <a:rPr lang="cs-CZ" sz="2000" dirty="0">
                <a:latin typeface="Comic Sans MS" pitchFamily="66" charset="0"/>
              </a:rPr>
              <a:t>cit. </a:t>
            </a:r>
            <a:r>
              <a:rPr lang="en-US" sz="2000" dirty="0">
                <a:latin typeface="Comic Sans MS" pitchFamily="66" charset="0"/>
              </a:rPr>
              <a:t>20</a:t>
            </a:r>
            <a:r>
              <a:rPr lang="cs-CZ" sz="2000" dirty="0">
                <a:latin typeface="Comic Sans MS" pitchFamily="66" charset="0"/>
              </a:rPr>
              <a:t>11-10-10</a:t>
            </a:r>
            <a:r>
              <a:rPr lang="en-US" sz="2000" dirty="0">
                <a:latin typeface="Comic Sans MS" pitchFamily="66" charset="0"/>
              </a:rPr>
              <a:t>].</a:t>
            </a:r>
            <a:r>
              <a:rPr lang="cs-CZ" sz="2000" dirty="0">
                <a:latin typeface="Comic Sans MS" pitchFamily="66" charset="0"/>
              </a:rPr>
              <a:t> Dostupné na WWW</a:t>
            </a:r>
            <a:r>
              <a:rPr lang="en-US" sz="2000" dirty="0">
                <a:latin typeface="Comic Sans MS" pitchFamily="66" charset="0"/>
              </a:rPr>
              <a:t> : </a:t>
            </a:r>
            <a:endParaRPr lang="cs-CZ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&lt;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  <a:hlinkClick r:id="rId5"/>
              </a:rPr>
              <a:t>http://</a:t>
            </a:r>
            <a:r>
              <a:rPr lang="cs-CZ" sz="2000" dirty="0" smtClean="0">
                <a:latin typeface="Comic Sans MS" pitchFamily="66" charset="0"/>
                <a:hlinkClick r:id="rId5"/>
              </a:rPr>
              <a:t>www.enchantedlearning.com/usa/statesbw/regions.shtml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&gt;.</a:t>
            </a:r>
            <a:endParaRPr lang="cs-CZ" sz="2000" dirty="0">
              <a:latin typeface="Comic Sans MS" pitchFamily="66" charset="0"/>
            </a:endParaRPr>
          </a:p>
          <a:p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1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státy </a:t>
            </a:r>
            <a:r>
              <a:rPr lang="cs-CZ" sz="8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0958"/>
            <a:ext cx="8227544" cy="50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84368" y="5013176"/>
            <a:ext cx="95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Obr.1</a:t>
            </a:r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1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17173" y="-9939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96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1628800"/>
            <a:ext cx="845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cs-CZ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 čtvrtá největší země </a:t>
            </a:r>
            <a:r>
              <a:rPr lang="cs-CZ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světa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50 členských států + závislá </a:t>
            </a:r>
            <a:r>
              <a:rPr lang="cs-CZ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území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cs-CZ" sz="4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2B04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oliticky a ekonomicky nejsilnější země světa </a:t>
            </a:r>
          </a:p>
          <a:p>
            <a:pPr marL="571500" indent="-571500">
              <a:buBlip>
                <a:blip r:embed="rId3"/>
              </a:buBlip>
            </a:pPr>
            <a:endParaRPr lang="cs-CZ" sz="4000" dirty="0">
              <a:ln>
                <a:solidFill>
                  <a:schemeClr val="bg1"/>
                </a:solidFill>
              </a:ln>
              <a:solidFill>
                <a:srgbClr val="2B047A"/>
              </a:solidFill>
            </a:endParaRPr>
          </a:p>
        </p:txBody>
      </p:sp>
      <p:pic>
        <p:nvPicPr>
          <p:cNvPr id="1026" name="Picture 2" descr="C:\Documents and Settings\Michal\Local Settings\Temporary Internet Files\Content.IE5\1S07DHGD\MC90044213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21627"/>
            <a:ext cx="1679401" cy="16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regiony </a:t>
            </a:r>
            <a:r>
              <a:rPr lang="cs-CZ" sz="8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466" y="1595016"/>
            <a:ext cx="5760640" cy="475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1442" y="1700808"/>
            <a:ext cx="2088232" cy="769441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omic Sans MS" pitchFamily="66" charset="0"/>
              </a:rPr>
              <a:t>Západ</a:t>
            </a:r>
            <a:endParaRPr lang="cs-CZ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32240" y="1853208"/>
            <a:ext cx="2304256" cy="76944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omic Sans MS" pitchFamily="66" charset="0"/>
              </a:rPr>
              <a:t>Východ</a:t>
            </a:r>
            <a:endParaRPr lang="cs-CZ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1839516"/>
            <a:ext cx="2088232" cy="769441"/>
          </a:xfrm>
          <a:prstGeom prst="rect">
            <a:avLst/>
          </a:prstGeom>
          <a:solidFill>
            <a:schemeClr val="tx1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omic Sans MS" pitchFamily="66" charset="0"/>
              </a:rPr>
              <a:t>Střed</a:t>
            </a:r>
            <a:endParaRPr lang="cs-CZ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39952" y="5229200"/>
            <a:ext cx="2088232" cy="769441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omic Sans MS" pitchFamily="66" charset="0"/>
              </a:rPr>
              <a:t>Jih</a:t>
            </a:r>
            <a:endParaRPr lang="cs-CZ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187624" y="2622649"/>
            <a:ext cx="1584176" cy="95036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4499992" y="2470249"/>
            <a:ext cx="324036" cy="125516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6228184" y="2775049"/>
            <a:ext cx="1224136" cy="65395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4824028" y="4535115"/>
            <a:ext cx="360040" cy="69408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884368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</a:rPr>
              <a:t>Obr.2</a:t>
            </a:r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6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Východ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5076" y="1323439"/>
            <a:ext cx="88214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0000"/>
                </a:solidFill>
                <a:latin typeface="Comic Sans MS" pitchFamily="66" charset="0"/>
              </a:rPr>
              <a:t>Východ</a:t>
            </a:r>
            <a:endParaRPr lang="cs-CZ" sz="28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nejprůmyslovější, nejdříve osídlený, nejvíce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zalidněný a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nejvíce podobný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Evropě. Maine 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kamenitý, lesnatý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, bramborářský stát.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Podobné jsou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další malé státy na SV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země. V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Bostonu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je nejprestižnější univerzita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světa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Harward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</a:t>
            </a:r>
          </a:p>
          <a:p>
            <a:r>
              <a:rPr lang="de-DE" sz="2200" b="1" dirty="0">
                <a:solidFill>
                  <a:srgbClr val="2B047A"/>
                </a:solidFill>
                <a:latin typeface="Comic Sans MS" pitchFamily="66" charset="0"/>
              </a:rPr>
              <a:t>Washington je </a:t>
            </a:r>
            <a:r>
              <a:rPr lang="de-DE" sz="2200" b="1" dirty="0" err="1">
                <a:solidFill>
                  <a:srgbClr val="2B047A"/>
                </a:solidFill>
                <a:latin typeface="Comic Sans MS" pitchFamily="66" charset="0"/>
              </a:rPr>
              <a:t>hlavní</a:t>
            </a:r>
            <a:r>
              <a:rPr lang="de-DE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de-DE" sz="2200" b="1" dirty="0" err="1">
                <a:solidFill>
                  <a:srgbClr val="2B047A"/>
                </a:solidFill>
                <a:latin typeface="Comic Sans MS" pitchFamily="66" charset="0"/>
              </a:rPr>
              <a:t>město</a:t>
            </a:r>
            <a:r>
              <a:rPr lang="de-DE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de-DE" sz="2200" b="1" dirty="0" smtClean="0">
                <a:solidFill>
                  <a:srgbClr val="2B047A"/>
                </a:solidFill>
                <a:latin typeface="Comic Sans MS" pitchFamily="66" charset="0"/>
              </a:rPr>
              <a:t>USA,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sídlo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prezidenta (Bílý dům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), </a:t>
            </a:r>
            <a:r>
              <a:rPr lang="en-US" sz="2200" b="1" dirty="0" err="1" smtClean="0">
                <a:solidFill>
                  <a:srgbClr val="2B047A"/>
                </a:solidFill>
                <a:latin typeface="Comic Sans MS" pitchFamily="66" charset="0"/>
              </a:rPr>
              <a:t>Kongres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. New York je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stát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i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2B047A"/>
                </a:solidFill>
                <a:latin typeface="Comic Sans MS" pitchFamily="66" charset="0"/>
              </a:rPr>
              <a:t>město</a:t>
            </a:r>
            <a:r>
              <a:rPr lang="en-US" sz="2200" b="1" dirty="0" smtClean="0">
                <a:solidFill>
                  <a:srgbClr val="2B047A"/>
                </a:solidFill>
                <a:latin typeface="Comic Sans MS" pitchFamily="66" charset="0"/>
              </a:rPr>
              <a:t>.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smtClean="0">
                <a:solidFill>
                  <a:srgbClr val="2B047A"/>
                </a:solidFill>
                <a:latin typeface="Comic Sans MS" pitchFamily="66" charset="0"/>
              </a:rPr>
              <a:t>V 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New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Yorku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žijí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lidé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rgbClr val="2B047A"/>
                </a:solidFill>
                <a:latin typeface="Comic Sans MS" pitchFamily="66" charset="0"/>
              </a:rPr>
              <a:t>mnoha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národností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Jsou zde světoznámé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stavby a místa – Brooklynský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most, socha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Svobody, mrakodrap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Empire </a:t>
            </a:r>
            <a:r>
              <a:rPr lang="cs-CZ" sz="2200" b="1" dirty="0" err="1" smtClean="0">
                <a:solidFill>
                  <a:srgbClr val="2B047A"/>
                </a:solidFill>
                <a:latin typeface="Comic Sans MS" pitchFamily="66" charset="0"/>
              </a:rPr>
              <a:t>State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Building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, Broadway,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přístavy, letiště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, Wall Street. Město 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často dějištěm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kulturních, sportovních akcí i filmů. Pensylvánie a New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Yersey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 jsou průmyslové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státy.</a:t>
            </a:r>
          </a:p>
        </p:txBody>
      </p:sp>
    </p:spTree>
    <p:extLst>
      <p:ext uri="{BB962C8B-B14F-4D97-AF65-F5344CB8AC3E}">
        <p14:creationId xmlns:p14="http://schemas.microsoft.com/office/powerpoint/2010/main" xmlns="" val="4044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Michal\Local Settings\Temporary Internet Files\Content.IE5\1S07DHGD\MP9004014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331" y="3356992"/>
            <a:ext cx="4486696" cy="29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Východ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050" name="Picture 2" descr="C:\Documents and Settings\Michal\Local Settings\Temporary Internet Files\Content.IE5\1S07DHGD\MP9004024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14226" cy="32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Michal\Local Settings\Temporary Internet Files\Content.IE5\OTMJ4D6J\MP90040075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916" y="1349537"/>
            <a:ext cx="2949525" cy="19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323438"/>
            <a:ext cx="88214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0000"/>
                </a:solidFill>
                <a:latin typeface="Comic Sans MS" pitchFamily="66" charset="0"/>
              </a:rPr>
              <a:t>Jih</a:t>
            </a:r>
            <a:endParaRPr lang="cs-CZ" sz="28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především zemědělský. Obyvatelé jsou v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severní části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oblasti převážně běloši, jižněji černoši a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na Floridě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hodně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hispánců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Severní část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oblasti vyplňují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lesnaté divoké hory. Oblast 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silně zasažena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těžbou uhlí, vápence a solí. Jižněji se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pěstuje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tabák. Obě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Virginie, Karolíny i Georgie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mají bohatou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minulost. V nížinách se pěstuje </a:t>
            </a:r>
            <a:r>
              <a:rPr lang="cs-CZ" sz="2200" b="1" dirty="0" err="1" smtClean="0">
                <a:solidFill>
                  <a:srgbClr val="2B047A"/>
                </a:solidFill>
                <a:latin typeface="Comic Sans MS" pitchFamily="66" charset="0"/>
              </a:rPr>
              <a:t>sója,podzemnice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olejná a kukuřice.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Nejvýznamnější město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oblasti je Atlanta. Sídlí zde mimo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jiné </a:t>
            </a:r>
            <a:r>
              <a:rPr lang="it-IT" sz="2200" b="1" dirty="0" smtClean="0">
                <a:solidFill>
                  <a:srgbClr val="2B047A"/>
                </a:solidFill>
                <a:latin typeface="Comic Sans MS" pitchFamily="66" charset="0"/>
              </a:rPr>
              <a:t>ředitelství </a:t>
            </a:r>
            <a:r>
              <a:rPr lang="it-IT" sz="2200" b="1" dirty="0">
                <a:solidFill>
                  <a:srgbClr val="2B047A"/>
                </a:solidFill>
                <a:latin typeface="Comic Sans MS" pitchFamily="66" charset="0"/>
              </a:rPr>
              <a:t>firmy Coca-Cola. V roce 1996 město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hostilo olympiádu, je důležitým dopravním uzlem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a centrum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finančnictví. Florida je především rekreační oblastí. Centrem je město Miami.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Hodně turistů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také míří do bažinatých oblastí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Everglades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. Na mysu </a:t>
            </a:r>
            <a:r>
              <a:rPr lang="cs-CZ" sz="2200" b="1" dirty="0" err="1">
                <a:solidFill>
                  <a:srgbClr val="2B047A"/>
                </a:solidFill>
                <a:latin typeface="Comic Sans MS" pitchFamily="66" charset="0"/>
              </a:rPr>
              <a:t>Canaveral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 je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středisko kosmických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letů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.</a:t>
            </a:r>
            <a:endParaRPr lang="cs-CZ" sz="2200" b="1" dirty="0">
              <a:solidFill>
                <a:srgbClr val="2B047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</a:t>
            </a:r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ih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3075" name="Picture 3" descr="C:\Documents and Settings\Michal\Local Settings\Temporary Internet Files\Content.IE5\XBR795SE\MP9004064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3331"/>
            <a:ext cx="3726194" cy="29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18473" y="45645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iami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6" name="Picture 4" descr="C:\Documents and Settings\Michal\Local Settings\Temporary Internet Files\Content.IE5\OTMJ4D6J\MC90044172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4001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3789040"/>
            <a:ext cx="3319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mys </a:t>
            </a:r>
            <a:r>
              <a:rPr lang="cs-CZ" sz="1200" dirty="0" err="1">
                <a:solidFill>
                  <a:schemeClr val="bg1"/>
                </a:solidFill>
                <a:latin typeface="Comic Sans MS" pitchFamily="66" charset="0"/>
              </a:rPr>
              <a:t>Canaveral</a:t>
            </a:r>
            <a:r>
              <a:rPr lang="cs-CZ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– středisko kosmických </a:t>
            </a:r>
            <a:r>
              <a:rPr lang="cs-CZ" sz="1200" dirty="0">
                <a:solidFill>
                  <a:schemeClr val="bg1"/>
                </a:solidFill>
                <a:latin typeface="Comic Sans MS" pitchFamily="66" charset="0"/>
              </a:rPr>
              <a:t>letů</a:t>
            </a:r>
          </a:p>
        </p:txBody>
      </p:sp>
      <p:pic>
        <p:nvPicPr>
          <p:cNvPr id="3077" name="Picture 5" descr="C:\Documents and Settings\Michal\Local Settings\Temporary Internet Files\Content.IE5\OTMJ4D6J\MC90043476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5338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768" y="4506445"/>
            <a:ext cx="20955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19664" y="602680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Comic Sans MS" pitchFamily="66" charset="0"/>
              </a:rPr>
              <a:t>Atlanta 1996</a:t>
            </a:r>
            <a:endParaRPr lang="cs-CZ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4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7505" y="6453336"/>
            <a:ext cx="8928992" cy="337990"/>
          </a:xfrm>
        </p:spPr>
        <p:txBody>
          <a:bodyPr>
            <a:noAutofit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15076" y="0"/>
            <a:ext cx="882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0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Střed USA</a:t>
            </a:r>
            <a:endParaRPr lang="cs-CZ" sz="8000" dirty="0">
              <a:ln w="19050">
                <a:solidFill>
                  <a:schemeClr val="bg1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5076" y="1412776"/>
            <a:ext cx="86053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  <a:latin typeface="Comic Sans MS" pitchFamily="66" charset="0"/>
              </a:rPr>
              <a:t>Střed</a:t>
            </a:r>
          </a:p>
          <a:p>
            <a:r>
              <a:rPr lang="pl-PL" sz="2200" b="1" dirty="0">
                <a:solidFill>
                  <a:srgbClr val="2B047A"/>
                </a:solidFill>
                <a:latin typeface="Comic Sans MS" pitchFamily="66" charset="0"/>
              </a:rPr>
              <a:t>Je to obilnice USA. Kromě pěstování </a:t>
            </a:r>
            <a:r>
              <a:rPr lang="pl-PL" sz="2200" b="1" dirty="0" smtClean="0">
                <a:solidFill>
                  <a:srgbClr val="2B047A"/>
                </a:solidFill>
                <a:latin typeface="Comic Sans MS" pitchFamily="66" charset="0"/>
              </a:rPr>
              <a:t>obilí je </a:t>
            </a:r>
            <a:r>
              <a:rPr lang="pl-PL" sz="2200" b="1" dirty="0">
                <a:solidFill>
                  <a:srgbClr val="2B047A"/>
                </a:solidFill>
                <a:latin typeface="Comic Sans MS" pitchFamily="66" charset="0"/>
              </a:rPr>
              <a:t>tu i chov skotu. Oblast kolem </a:t>
            </a:r>
            <a:r>
              <a:rPr lang="pl-PL" sz="2200" b="1" dirty="0" smtClean="0">
                <a:solidFill>
                  <a:srgbClr val="2B047A"/>
                </a:solidFill>
                <a:latin typeface="Comic Sans MS" pitchFamily="66" charset="0"/>
              </a:rPr>
              <a:t>Velkých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jezer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průmyslová. Centrem je město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Chicago. Výroba dopravních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prostředků. Detroit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je město průmyslu. Celá oblast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byla domovem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indiánských kmenů, vedly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se zde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časté boje. Jih oblasti je rozložen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podél </a:t>
            </a:r>
            <a:r>
              <a:rPr lang="nl-NL" sz="2200" b="1" dirty="0" smtClean="0">
                <a:solidFill>
                  <a:srgbClr val="2B047A"/>
                </a:solidFill>
                <a:latin typeface="Comic Sans MS" pitchFamily="66" charset="0"/>
              </a:rPr>
              <a:t>řeky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nl-NL" sz="2200" b="1" dirty="0" smtClean="0">
                <a:solidFill>
                  <a:srgbClr val="2B047A"/>
                </a:solidFill>
                <a:latin typeface="Comic Sans MS" pitchFamily="66" charset="0"/>
              </a:rPr>
              <a:t>Mississippi</a:t>
            </a:r>
            <a:r>
              <a:rPr lang="nl-NL" sz="2200" b="1" dirty="0">
                <a:solidFill>
                  <a:srgbClr val="2B047A"/>
                </a:solidFill>
                <a:latin typeface="Comic Sans MS" pitchFamily="66" charset="0"/>
              </a:rPr>
              <a:t>, která je dopravní </a:t>
            </a:r>
            <a:r>
              <a:rPr lang="nl-NL" sz="2200" b="1" dirty="0" smtClean="0">
                <a:solidFill>
                  <a:srgbClr val="2B047A"/>
                </a:solidFill>
                <a:latin typeface="Comic Sans MS" pitchFamily="66" charset="0"/>
              </a:rPr>
              <a:t>tepnou.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Bavlníkové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plantáže, rasismus, </a:t>
            </a:r>
            <a:r>
              <a:rPr lang="cs-CZ" sz="2200" b="1" dirty="0" err="1" smtClean="0">
                <a:solidFill>
                  <a:srgbClr val="2B047A"/>
                </a:solidFill>
                <a:latin typeface="Comic Sans MS" pitchFamily="66" charset="0"/>
              </a:rPr>
              <a:t>Ku-Klux-Klan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byly typické ještě v polovině</a:t>
            </a:r>
          </a:p>
          <a:p>
            <a:r>
              <a:rPr lang="pl-PL" sz="2200" b="1" dirty="0">
                <a:solidFill>
                  <a:srgbClr val="2B047A"/>
                </a:solidFill>
                <a:latin typeface="Comic Sans MS" pitchFamily="66" charset="0"/>
              </a:rPr>
              <a:t>minulého století. Je tu i těžba ropy. </a:t>
            </a:r>
            <a:r>
              <a:rPr lang="pl-PL" sz="2200" b="1" dirty="0" smtClean="0">
                <a:solidFill>
                  <a:srgbClr val="2B047A"/>
                </a:solidFill>
                <a:latin typeface="Comic Sans MS" pitchFamily="66" charset="0"/>
              </a:rPr>
              <a:t>Město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v </a:t>
            </a:r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New Orleans je spojené s jazzem 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a </a:t>
            </a:r>
            <a:r>
              <a:rPr lang="en-US" sz="2200" b="1" dirty="0" err="1" smtClean="0">
                <a:solidFill>
                  <a:srgbClr val="2B047A"/>
                </a:solidFill>
                <a:latin typeface="Comic Sans MS" pitchFamily="66" charset="0"/>
              </a:rPr>
              <a:t>karnevalem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. Nashville s country </a:t>
            </a:r>
            <a:r>
              <a:rPr lang="en-US" sz="2200" b="1" dirty="0" err="1">
                <a:solidFill>
                  <a:srgbClr val="2B047A"/>
                </a:solidFill>
                <a:latin typeface="Comic Sans MS" pitchFamily="66" charset="0"/>
              </a:rPr>
              <a:t>hudbou</a:t>
            </a:r>
            <a:r>
              <a:rPr lang="en-US" sz="2200" b="1" dirty="0">
                <a:solidFill>
                  <a:srgbClr val="2B047A"/>
                </a:solidFill>
                <a:latin typeface="Comic Sans MS" pitchFamily="66" charset="0"/>
              </a:rPr>
              <a:t> a</a:t>
            </a:r>
          </a:p>
          <a:p>
            <a:r>
              <a:rPr lang="cs-CZ" sz="2200" b="1" dirty="0">
                <a:solidFill>
                  <a:srgbClr val="2B047A"/>
                </a:solidFill>
                <a:latin typeface="Comic Sans MS" pitchFamily="66" charset="0"/>
              </a:rPr>
              <a:t>Kentucky s výrobou whisky</a:t>
            </a:r>
            <a:r>
              <a:rPr lang="cs-CZ" sz="2200" b="1" dirty="0" smtClean="0">
                <a:solidFill>
                  <a:srgbClr val="2B047A"/>
                </a:solidFill>
                <a:latin typeface="Comic Sans MS" pitchFamily="66" charset="0"/>
              </a:rPr>
              <a:t>.</a:t>
            </a:r>
            <a:endParaRPr lang="cs-CZ" sz="2200" b="1" dirty="0">
              <a:solidFill>
                <a:srgbClr val="2B047A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7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TC010258014[[fn=Motiv Měsíční svit]]</Template>
  <TotalTime>1398</TotalTime>
  <Words>1342</Words>
  <Application>Microsoft Office PowerPoint</Application>
  <PresentationFormat>Předvádění na obrazovce (4:3)</PresentationFormat>
  <Paragraphs>95</Paragraphs>
  <Slides>15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</vt:lpstr>
      <vt:lpstr>  Regiony USA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107</cp:revision>
  <dcterms:created xsi:type="dcterms:W3CDTF">2011-09-01T15:09:11Z</dcterms:created>
  <dcterms:modified xsi:type="dcterms:W3CDTF">2012-09-30T09:29:38Z</dcterms:modified>
</cp:coreProperties>
</file>