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11"/>
  </p:notesMasterIdLst>
  <p:sldIdLst>
    <p:sldId id="256" r:id="rId2"/>
    <p:sldId id="275" r:id="rId3"/>
    <p:sldId id="278" r:id="rId4"/>
    <p:sldId id="279" r:id="rId5"/>
    <p:sldId id="280" r:id="rId6"/>
    <p:sldId id="281" r:id="rId7"/>
    <p:sldId id="282" r:id="rId8"/>
    <p:sldId id="283" r:id="rId9"/>
    <p:sldId id="28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08DE"/>
    <a:srgbClr val="470C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eople/mattlandry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s.wikipedia.org/wiki/Soubor:Arenallong.jpg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</a:t>
            </a:r>
            <a:r>
              <a:rPr lang="cs-CZ" smtClean="0"/>
              <a:t>klipatrů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40672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http://mapasveta.info/amerika/stredni_amerika_mapa.html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64251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Autor </a:t>
            </a:r>
            <a:r>
              <a:rPr lang="cs-CZ" dirty="0" smtClean="0">
                <a:hlinkClick r:id="rId3"/>
              </a:rPr>
              <a:t>Matthew </a:t>
            </a:r>
            <a:r>
              <a:rPr lang="cs-CZ" dirty="0" err="1" smtClean="0">
                <a:hlinkClick r:id="rId3"/>
              </a:rPr>
              <a:t>Landry</a:t>
            </a:r>
            <a:r>
              <a:rPr lang="cs-CZ" dirty="0" smtClean="0"/>
              <a:t>, </a:t>
            </a:r>
            <a:r>
              <a:rPr lang="cs-CZ" sz="1200" dirty="0" smtClean="0">
                <a:solidFill>
                  <a:srgbClr val="000000"/>
                </a:solidFill>
              </a:rPr>
              <a:t>,</a:t>
            </a:r>
            <a:r>
              <a:rPr lang="en-US" sz="1200" dirty="0" smtClean="0"/>
              <a:t> [</a:t>
            </a:r>
            <a:r>
              <a:rPr lang="cs-CZ" sz="1200" dirty="0" smtClean="0"/>
              <a:t>cit. </a:t>
            </a:r>
            <a:r>
              <a:rPr lang="en-US" sz="1200" dirty="0" smtClean="0"/>
              <a:t>20</a:t>
            </a:r>
            <a:r>
              <a:rPr lang="cs-CZ" sz="1200" dirty="0" smtClean="0"/>
              <a:t>11-12-07</a:t>
            </a:r>
            <a:r>
              <a:rPr lang="en-US" sz="1200" dirty="0" smtClean="0"/>
              <a:t>].</a:t>
            </a:r>
            <a:r>
              <a:rPr lang="cs-CZ" sz="1200" dirty="0" smtClean="0"/>
              <a:t> Dostupné na www</a:t>
            </a:r>
            <a:r>
              <a:rPr lang="en-US" sz="1200" dirty="0" smtClean="0"/>
              <a:t> : </a:t>
            </a:r>
            <a:r>
              <a:rPr lang="en-US" sz="1200" dirty="0" smtClean="0">
                <a:solidFill>
                  <a:srgbClr val="000000"/>
                </a:solidFill>
              </a:rPr>
              <a:t>&lt;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cs-CZ" sz="1200" dirty="0" smtClean="0">
                <a:solidFill>
                  <a:srgbClr val="000000"/>
                </a:solidFill>
                <a:latin typeface="+mn-lt"/>
                <a:hlinkClick r:id="rId4"/>
              </a:rPr>
              <a:t>http://cs.wikipedia.org/wiki/Soubor:Arenallong.jpg </a:t>
            </a:r>
            <a:r>
              <a:rPr lang="cs-CZ" sz="1200" dirty="0" smtClean="0">
                <a:solidFill>
                  <a:srgbClr val="000000"/>
                </a:solidFill>
              </a:rPr>
              <a:t> </a:t>
            </a:r>
            <a:r>
              <a:rPr lang="en-US" sz="1200" dirty="0" smtClean="0">
                <a:solidFill>
                  <a:srgbClr val="000000"/>
                </a:solidFill>
              </a:rPr>
              <a:t>&gt;.</a:t>
            </a:r>
            <a:endParaRPr lang="cs-CZ" sz="1200" dirty="0" smtClean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9304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http://mapasveta.info/amerika/karibik_mapa.html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9304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http://cs.wikipedia.org/wiki/Fidel_Castro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93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086600" cy="1470025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2946400"/>
            <a:ext cx="4432300" cy="1752600"/>
          </a:xfrm>
        </p:spPr>
        <p:txBody>
          <a:bodyPr anchor="ctr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7000" y="6521824"/>
            <a:ext cx="2133600" cy="259976"/>
          </a:xfrm>
        </p:spPr>
        <p:txBody>
          <a:bodyPr/>
          <a:lstStyle>
            <a:lvl1pPr algn="r">
              <a:defRPr/>
            </a:lvl1pPr>
          </a:lstStyle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1824"/>
            <a:ext cx="2895600" cy="259976"/>
          </a:xfrm>
        </p:spPr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93224"/>
            <a:ext cx="609600" cy="259976"/>
          </a:xfrm>
        </p:spPr>
        <p:txBody>
          <a:bodyPr/>
          <a:lstStyle>
            <a:lvl1pPr algn="ctr">
              <a:defRPr/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685798" y="0"/>
            <a:ext cx="8001004" cy="7950200"/>
            <a:chOff x="685798" y="0"/>
            <a:chExt cx="8001004" cy="7950200"/>
          </a:xfrm>
        </p:grpSpPr>
        <p:sp>
          <p:nvSpPr>
            <p:cNvPr id="8" name="Pie 7"/>
            <p:cNvSpPr/>
            <p:nvPr/>
          </p:nvSpPr>
          <p:spPr>
            <a:xfrm flipH="1" flipV="1">
              <a:off x="1257300" y="5778500"/>
              <a:ext cx="2171700" cy="2171700"/>
            </a:xfrm>
            <a:prstGeom prst="pie">
              <a:avLst>
                <a:gd name="adj1" fmla="val 0"/>
                <a:gd name="adj2" fmla="val 10800000"/>
              </a:avLst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9" name="Group 52"/>
            <p:cNvGrpSpPr/>
            <p:nvPr/>
          </p:nvGrpSpPr>
          <p:grpSpPr>
            <a:xfrm>
              <a:off x="685798" y="0"/>
              <a:ext cx="8001004" cy="6855714"/>
              <a:chOff x="685798" y="0"/>
              <a:chExt cx="8001004" cy="6855714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685798" y="5880101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590800" y="5181600"/>
                <a:ext cx="914400" cy="914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838200" y="57912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362200" y="59436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76400" y="5626100"/>
                <a:ext cx="457200" cy="457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81200" y="5334000"/>
                <a:ext cx="355600" cy="3556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943100" y="55626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62200" y="5029200"/>
                <a:ext cx="762000" cy="762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3009900" y="4419600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971800" y="4648200"/>
                <a:ext cx="431800" cy="4318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3314700" y="4724400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3619500" y="50292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3843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505200" y="5257800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1295400" y="56642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5511800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600200" y="5486400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3352800" y="5943600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 flipV="1">
                <a:off x="5486400" y="0"/>
                <a:ext cx="1143001" cy="975613"/>
              </a:xfrm>
              <a:custGeom>
                <a:avLst/>
                <a:gdLst>
                  <a:gd name="connsiteX0" fmla="*/ 0 w 1143000"/>
                  <a:gd name="connsiteY0" fmla="*/ 571500 h 1143000"/>
                  <a:gd name="connsiteX1" fmla="*/ 167389 w 1143000"/>
                  <a:gd name="connsiteY1" fmla="*/ 167389 h 1143000"/>
                  <a:gd name="connsiteX2" fmla="*/ 571501 w 1143000"/>
                  <a:gd name="connsiteY2" fmla="*/ 1 h 1143000"/>
                  <a:gd name="connsiteX3" fmla="*/ 975612 w 1143000"/>
                  <a:gd name="connsiteY3" fmla="*/ 167390 h 1143000"/>
                  <a:gd name="connsiteX4" fmla="*/ 1143000 w 1143000"/>
                  <a:gd name="connsiteY4" fmla="*/ 571502 h 1143000"/>
                  <a:gd name="connsiteX5" fmla="*/ 975611 w 1143000"/>
                  <a:gd name="connsiteY5" fmla="*/ 975614 h 1143000"/>
                  <a:gd name="connsiteX6" fmla="*/ 571499 w 1143000"/>
                  <a:gd name="connsiteY6" fmla="*/ 1143002 h 1143000"/>
                  <a:gd name="connsiteX7" fmla="*/ 167387 w 1143000"/>
                  <a:gd name="connsiteY7" fmla="*/ 975613 h 1143000"/>
                  <a:gd name="connsiteX8" fmla="*/ -1 w 1143000"/>
                  <a:gd name="connsiteY8" fmla="*/ 571501 h 1143000"/>
                  <a:gd name="connsiteX9" fmla="*/ 0 w 1143000"/>
                  <a:gd name="connsiteY9" fmla="*/ 571500 h 1143000"/>
                  <a:gd name="connsiteX0" fmla="*/ 1 w 1143001"/>
                  <a:gd name="connsiteY0" fmla="*/ 571499 h 1042965"/>
                  <a:gd name="connsiteX1" fmla="*/ 167390 w 1143001"/>
                  <a:gd name="connsiteY1" fmla="*/ 167388 h 1042965"/>
                  <a:gd name="connsiteX2" fmla="*/ 571502 w 1143001"/>
                  <a:gd name="connsiteY2" fmla="*/ 0 h 1042965"/>
                  <a:gd name="connsiteX3" fmla="*/ 975613 w 1143001"/>
                  <a:gd name="connsiteY3" fmla="*/ 167389 h 1042965"/>
                  <a:gd name="connsiteX4" fmla="*/ 1143001 w 1143001"/>
                  <a:gd name="connsiteY4" fmla="*/ 571501 h 1042965"/>
                  <a:gd name="connsiteX5" fmla="*/ 975612 w 1143001"/>
                  <a:gd name="connsiteY5" fmla="*/ 975613 h 1042965"/>
                  <a:gd name="connsiteX6" fmla="*/ 167388 w 1143001"/>
                  <a:gd name="connsiteY6" fmla="*/ 975612 h 1042965"/>
                  <a:gd name="connsiteX7" fmla="*/ 0 w 1143001"/>
                  <a:gd name="connsiteY7" fmla="*/ 571500 h 1042965"/>
                  <a:gd name="connsiteX8" fmla="*/ 1 w 1143001"/>
                  <a:gd name="connsiteY8" fmla="*/ 571499 h 1042965"/>
                  <a:gd name="connsiteX0" fmla="*/ 1 w 1143001"/>
                  <a:gd name="connsiteY0" fmla="*/ 571499 h 975613"/>
                  <a:gd name="connsiteX1" fmla="*/ 167390 w 1143001"/>
                  <a:gd name="connsiteY1" fmla="*/ 167388 h 975613"/>
                  <a:gd name="connsiteX2" fmla="*/ 571502 w 1143001"/>
                  <a:gd name="connsiteY2" fmla="*/ 0 h 975613"/>
                  <a:gd name="connsiteX3" fmla="*/ 975613 w 1143001"/>
                  <a:gd name="connsiteY3" fmla="*/ 167389 h 975613"/>
                  <a:gd name="connsiteX4" fmla="*/ 1143001 w 1143001"/>
                  <a:gd name="connsiteY4" fmla="*/ 571501 h 975613"/>
                  <a:gd name="connsiteX5" fmla="*/ 975612 w 1143001"/>
                  <a:gd name="connsiteY5" fmla="*/ 975613 h 975613"/>
                  <a:gd name="connsiteX6" fmla="*/ 167388 w 1143001"/>
                  <a:gd name="connsiteY6" fmla="*/ 975612 h 975613"/>
                  <a:gd name="connsiteX7" fmla="*/ 0 w 1143001"/>
                  <a:gd name="connsiteY7" fmla="*/ 571500 h 975613"/>
                  <a:gd name="connsiteX8" fmla="*/ 1 w 1143001"/>
                  <a:gd name="connsiteY8" fmla="*/ 571499 h 975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3001" h="975613">
                    <a:moveTo>
                      <a:pt x="1" y="571499"/>
                    </a:moveTo>
                    <a:cubicBezTo>
                      <a:pt x="1" y="419928"/>
                      <a:pt x="60213" y="274564"/>
                      <a:pt x="167390" y="167388"/>
                    </a:cubicBezTo>
                    <a:cubicBezTo>
                      <a:pt x="274567" y="60211"/>
                      <a:pt x="419931" y="0"/>
                      <a:pt x="571502" y="0"/>
                    </a:cubicBezTo>
                    <a:cubicBezTo>
                      <a:pt x="723073" y="0"/>
                      <a:pt x="868437" y="60212"/>
                      <a:pt x="975613" y="167389"/>
                    </a:cubicBezTo>
                    <a:cubicBezTo>
                      <a:pt x="1082790" y="274566"/>
                      <a:pt x="1143001" y="419930"/>
                      <a:pt x="1143001" y="571501"/>
                    </a:cubicBezTo>
                    <a:cubicBezTo>
                      <a:pt x="1143001" y="723072"/>
                      <a:pt x="1138214" y="908261"/>
                      <a:pt x="975612" y="975613"/>
                    </a:cubicBezTo>
                    <a:lnTo>
                      <a:pt x="167388" y="975612"/>
                    </a:lnTo>
                    <a:cubicBezTo>
                      <a:pt x="60211" y="868435"/>
                      <a:pt x="0" y="723071"/>
                      <a:pt x="0" y="571500"/>
                    </a:cubicBezTo>
                    <a:lnTo>
                      <a:pt x="1" y="571499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9" name="Oval 28"/>
              <p:cNvSpPr/>
              <p:nvPr/>
            </p:nvSpPr>
            <p:spPr>
              <a:xfrm flipV="1">
                <a:off x="7391402" y="759714"/>
                <a:ext cx="914400" cy="9144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0" name="Oval 29"/>
              <p:cNvSpPr/>
              <p:nvPr/>
            </p:nvSpPr>
            <p:spPr>
              <a:xfrm flipV="1">
                <a:off x="5638802" y="6073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 flipV="1">
                <a:off x="7162802" y="1501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>
              <a:xfrm flipV="1">
                <a:off x="6477002" y="772414"/>
                <a:ext cx="457200" cy="457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 flipV="1">
                <a:off x="6781802" y="11661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4" name="Oval 33"/>
              <p:cNvSpPr/>
              <p:nvPr/>
            </p:nvSpPr>
            <p:spPr>
              <a:xfrm flipV="1">
                <a:off x="6743702" y="8613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5" name="Oval 34"/>
              <p:cNvSpPr/>
              <p:nvPr/>
            </p:nvSpPr>
            <p:spPr>
              <a:xfrm flipV="1">
                <a:off x="7162802" y="1064514"/>
                <a:ext cx="762000" cy="762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 flipV="1">
                <a:off x="7810502" y="2080514"/>
                <a:ext cx="355600" cy="3556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7" name="Oval 36"/>
              <p:cNvSpPr/>
              <p:nvPr/>
            </p:nvSpPr>
            <p:spPr>
              <a:xfrm flipV="1">
                <a:off x="7772402" y="1775714"/>
                <a:ext cx="431800" cy="4318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38" name="Oval 37"/>
              <p:cNvSpPr/>
              <p:nvPr/>
            </p:nvSpPr>
            <p:spPr>
              <a:xfrm flipV="1">
                <a:off x="8115302" y="1928114"/>
                <a:ext cx="203200" cy="2032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>
              <a:xfrm flipV="1">
                <a:off x="8420102" y="16233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0" name="Oval 39"/>
              <p:cNvSpPr/>
              <p:nvPr/>
            </p:nvSpPr>
            <p:spPr>
              <a:xfrm flipV="1">
                <a:off x="61849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1" name="Oval 40"/>
              <p:cNvSpPr/>
              <p:nvPr/>
            </p:nvSpPr>
            <p:spPr>
              <a:xfrm flipV="1">
                <a:off x="8305802" y="1394714"/>
                <a:ext cx="203200" cy="2032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2" name="Oval 41"/>
              <p:cNvSpPr/>
              <p:nvPr/>
            </p:nvSpPr>
            <p:spPr>
              <a:xfrm flipV="1">
                <a:off x="6096002" y="10645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 flipV="1">
                <a:off x="6248402" y="1216914"/>
                <a:ext cx="127000" cy="1270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 flipV="1">
                <a:off x="6400802" y="1242314"/>
                <a:ext cx="127000" cy="127000"/>
              </a:xfrm>
              <a:prstGeom prst="ellipse">
                <a:avLst/>
              </a:prstGeom>
              <a:solidFill>
                <a:schemeClr val="tx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45" name="Oval 44"/>
              <p:cNvSpPr/>
              <p:nvPr/>
            </p:nvSpPr>
            <p:spPr>
              <a:xfrm flipV="1">
                <a:off x="8153402" y="378714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  <a:alpha val="60000"/>
                    </a:schemeClr>
                  </a:gs>
                  <a:gs pos="50000">
                    <a:schemeClr val="accent1">
                      <a:tint val="44500"/>
                      <a:satMod val="160000"/>
                      <a:alpha val="60000"/>
                    </a:schemeClr>
                  </a:gs>
                  <a:gs pos="100000">
                    <a:schemeClr val="accent1">
                      <a:tint val="23500"/>
                      <a:satMod val="160000"/>
                      <a:alpha val="60000"/>
                    </a:schemeClr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46" name="Oval 45"/>
          <p:cNvSpPr/>
          <p:nvPr/>
        </p:nvSpPr>
        <p:spPr>
          <a:xfrm>
            <a:off x="86360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8788400" y="6589059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8940800" y="658905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4" name="Picture Placeholder 2"/>
          <p:cNvSpPr>
            <a:spLocks noGrp="1"/>
          </p:cNvSpPr>
          <p:nvPr>
            <p:ph type="pic" idx="1"/>
          </p:nvPr>
        </p:nvSpPr>
        <p:spPr>
          <a:xfrm>
            <a:off x="5638800" y="838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5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3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2" name="Picture Placeholder 2"/>
          <p:cNvSpPr>
            <a:spLocks noGrp="1"/>
          </p:cNvSpPr>
          <p:nvPr>
            <p:ph type="pic" idx="1"/>
          </p:nvPr>
        </p:nvSpPr>
        <p:spPr>
          <a:xfrm>
            <a:off x="5715000" y="76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3" name="Picture Placeholder 2"/>
          <p:cNvSpPr>
            <a:spLocks noGrp="1"/>
          </p:cNvSpPr>
          <p:nvPr>
            <p:ph type="pic" idx="13"/>
          </p:nvPr>
        </p:nvSpPr>
        <p:spPr>
          <a:xfrm>
            <a:off x="3810000" y="23622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  <p:sp>
        <p:nvSpPr>
          <p:cNvPr id="24" name="Picture Placeholder 2"/>
          <p:cNvSpPr>
            <a:spLocks noGrp="1"/>
          </p:cNvSpPr>
          <p:nvPr>
            <p:ph type="pic" idx="14"/>
          </p:nvPr>
        </p:nvSpPr>
        <p:spPr>
          <a:xfrm>
            <a:off x="2667000" y="381000"/>
            <a:ext cx="2514600" cy="25146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4592782" y="2133600"/>
            <a:ext cx="3865418" cy="4172197"/>
            <a:chOff x="0" y="0"/>
            <a:chExt cx="1600200" cy="17272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9600" y="990600"/>
            <a:ext cx="1179761" cy="1356814"/>
            <a:chOff x="266700" y="914400"/>
            <a:chExt cx="1179761" cy="1356814"/>
          </a:xfrm>
        </p:grpSpPr>
        <p:sp>
          <p:nvSpPr>
            <p:cNvPr id="23" name="Oval 22"/>
            <p:cNvSpPr/>
            <p:nvPr/>
          </p:nvSpPr>
          <p:spPr>
            <a:xfrm>
              <a:off x="555812" y="1380565"/>
              <a:ext cx="890649" cy="8906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 flipV="1">
              <a:off x="304800" y="121920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7" name="Oval 26"/>
            <p:cNvSpPr/>
            <p:nvPr/>
          </p:nvSpPr>
          <p:spPr>
            <a:xfrm flipV="1">
              <a:off x="266700" y="914400"/>
              <a:ext cx="431800" cy="4318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 flipV="1">
              <a:off x="609600" y="1066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4400" y="2590800"/>
            <a:ext cx="1905000" cy="1905000"/>
          </a:xfrm>
          <a:prstGeom prst="ellipse">
            <a:avLst/>
          </a:prstGeom>
          <a:solidFill>
            <a:schemeClr val="tx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7086600" cy="1472184"/>
          </a:xfrm>
        </p:spPr>
        <p:txBody>
          <a:bodyPr anchor="ctr" anchorCtr="0">
            <a:normAutofit/>
          </a:bodyPr>
          <a:lstStyle>
            <a:lvl1pPr algn="l">
              <a:defRPr sz="3600" b="0" cap="none" baseline="0"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953" y="17526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3429000" cy="3886200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indent="-228600" algn="l" defTabSz="914400" rtl="0" eaLnBrk="1" latinLnBrk="0" hangingPunct="1">
              <a:buFont typeface="Wingdings" pitchFamily="2" charset="2"/>
              <a:buChar char="l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indent="-228600" algn="l" defTabSz="914400" rtl="0" eaLnBrk="1" latinLnBrk="0" hangingPunct="1">
              <a:buFont typeface="Arial" pitchFamily="34" charset="0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indent="-228600" algn="l" defTabSz="914400" rtl="0" eaLnBrk="1" latinLnBrk="0" hangingPunct="1"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6200000">
            <a:off x="-870003" y="31472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1755648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16200000">
            <a:off x="3259278" y="3756819"/>
            <a:ext cx="3429000" cy="639762"/>
          </a:xfrm>
          <a:prstGeom prst="rect">
            <a:avLst/>
          </a:prstGeom>
          <a:noFill/>
        </p:spPr>
        <p:txBody>
          <a:bodyPr anchor="ctr" anchorCtr="0"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marL="0" indent="0" algn="ctr">
              <a:buNone/>
              <a:defRPr sz="1800" b="0">
                <a:effectLst/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2359152"/>
            <a:ext cx="3200400" cy="3429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2130552" cy="3044952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3" name="Group 22"/>
          <p:cNvGrpSpPr/>
          <p:nvPr/>
        </p:nvGrpSpPr>
        <p:grpSpPr>
          <a:xfrm>
            <a:off x="4695702" y="2133600"/>
            <a:ext cx="4448298" cy="4018808"/>
            <a:chOff x="4695702" y="2133600"/>
            <a:chExt cx="4448298" cy="4018808"/>
          </a:xfrm>
        </p:grpSpPr>
        <p:sp>
          <p:nvSpPr>
            <p:cNvPr id="10" name="Oval 9"/>
            <p:cNvSpPr/>
            <p:nvPr/>
          </p:nvSpPr>
          <p:spPr>
            <a:xfrm>
              <a:off x="4695702" y="5048003"/>
              <a:ext cx="1104405" cy="110440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7065818" y="4572000"/>
              <a:ext cx="858982" cy="858982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339938" y="489461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693725" y="3048000"/>
              <a:ext cx="1840675" cy="1840675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7916883" y="2133600"/>
              <a:ext cx="858982" cy="858982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7824849" y="2685803"/>
              <a:ext cx="1043049" cy="104304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8653153" y="2869870"/>
              <a:ext cx="490847" cy="49084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6552210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6781800" y="5562600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6705600" y="5181600"/>
              <a:ext cx="306779" cy="306779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7073735" y="5120244"/>
              <a:ext cx="306779" cy="306779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927847"/>
            <a:ext cx="4114800" cy="4114800"/>
          </a:xfr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45720" tIns="9144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228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0645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89025" indent="-228600" algn="l" defTabSz="914400" rtl="0" eaLnBrk="1" latinLnBrk="0" hangingPunct="1">
              <a:spcBef>
                <a:spcPts val="1800"/>
              </a:spcBef>
              <a:buFont typeface="Arial" pitchFamily="34" charset="0"/>
              <a:buChar char="•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ts val="1800"/>
              </a:spcBef>
              <a:buFont typeface="Wingdings" pitchFamily="2" charset="2"/>
              <a:buChar char="l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25" name="Oval 24"/>
          <p:cNvSpPr/>
          <p:nvPr/>
        </p:nvSpPr>
        <p:spPr>
          <a:xfrm>
            <a:off x="3886200" y="5638800"/>
            <a:ext cx="304800" cy="304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4645152"/>
            <a:ext cx="2514600" cy="1600200"/>
          </a:xfrm>
          <a:solidFill>
            <a:schemeClr val="tx2">
              <a:alpha val="20000"/>
            </a:schemeClr>
          </a:solidFill>
          <a:ln>
            <a:noFill/>
          </a:ln>
        </p:spPr>
        <p:txBody>
          <a:bodyPr vert="horz" lIns="0" tIns="45720" rIns="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26" name="Oval 25"/>
          <p:cNvSpPr/>
          <p:nvPr/>
        </p:nvSpPr>
        <p:spPr>
          <a:xfrm>
            <a:off x="3319153" y="5147953"/>
            <a:ext cx="186047" cy="186047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225024" y="5103129"/>
            <a:ext cx="186047" cy="186047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2133600" cy="3048000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 w="12700" h="12700"/>
          </a:sp3d>
        </p:spPr>
        <p:txBody>
          <a:bodyPr anchor="b">
            <a:noAutofit/>
          </a:bodyPr>
          <a:lstStyle>
            <a:lvl1pPr algn="l">
              <a:defRPr sz="4000" kern="1200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648200"/>
            <a:ext cx="3200400" cy="1524000"/>
          </a:xfrm>
        </p:spPr>
        <p:txBody>
          <a:bodyPr lIns="0" rIns="0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2" name="Group 21"/>
          <p:cNvGrpSpPr/>
          <p:nvPr/>
        </p:nvGrpSpPr>
        <p:grpSpPr>
          <a:xfrm>
            <a:off x="3775364" y="2133600"/>
            <a:ext cx="5368636" cy="4724400"/>
            <a:chOff x="0" y="0"/>
            <a:chExt cx="2222500" cy="1955800"/>
          </a:xfrm>
        </p:grpSpPr>
        <p:sp>
          <p:nvSpPr>
            <p:cNvPr id="8" name="Oval 7"/>
            <p:cNvSpPr/>
            <p:nvPr/>
          </p:nvSpPr>
          <p:spPr>
            <a:xfrm>
              <a:off x="685800" y="152400"/>
              <a:ext cx="914400" cy="9144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81000" y="1206500"/>
              <a:ext cx="457200" cy="457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685800" y="914400"/>
              <a:ext cx="355600" cy="3556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47700" y="11430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457200" y="0"/>
              <a:ext cx="762000" cy="762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Oval 12"/>
            <p:cNvSpPr/>
            <p:nvPr/>
          </p:nvSpPr>
          <p:spPr>
            <a:xfrm>
              <a:off x="1714500" y="0"/>
              <a:ext cx="355600" cy="3556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Oval 13"/>
            <p:cNvSpPr/>
            <p:nvPr/>
          </p:nvSpPr>
          <p:spPr>
            <a:xfrm>
              <a:off x="1676400" y="228600"/>
              <a:ext cx="431800" cy="4318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019300" y="304800"/>
              <a:ext cx="203200" cy="2032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028700" y="15240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Oval 16"/>
            <p:cNvSpPr/>
            <p:nvPr/>
          </p:nvSpPr>
          <p:spPr>
            <a:xfrm>
              <a:off x="889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Oval 17"/>
            <p:cNvSpPr/>
            <p:nvPr/>
          </p:nvSpPr>
          <p:spPr>
            <a:xfrm>
              <a:off x="914400" y="1752600"/>
              <a:ext cx="203200" cy="2032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Oval 18"/>
            <p:cNvSpPr/>
            <p:nvPr/>
          </p:nvSpPr>
          <p:spPr>
            <a:xfrm>
              <a:off x="0" y="12446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Oval 19"/>
            <p:cNvSpPr/>
            <p:nvPr/>
          </p:nvSpPr>
          <p:spPr>
            <a:xfrm>
              <a:off x="152400" y="1092200"/>
              <a:ext cx="127000" cy="127000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60000"/>
                  </a:schemeClr>
                </a:gs>
                <a:gs pos="50000">
                  <a:schemeClr val="accent1">
                    <a:tint val="44500"/>
                    <a:satMod val="160000"/>
                    <a:alpha val="60000"/>
                  </a:schemeClr>
                </a:gs>
                <a:gs pos="100000">
                  <a:schemeClr val="accent1">
                    <a:tint val="23500"/>
                    <a:satMod val="160000"/>
                    <a:alpha val="6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04800" y="1066800"/>
              <a:ext cx="127000" cy="127000"/>
            </a:xfrm>
            <a:prstGeom prst="ellipse">
              <a:avLst/>
            </a:prstGeom>
            <a:solidFill>
              <a:schemeClr val="tx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685800"/>
            <a:ext cx="4572000" cy="4572000"/>
          </a:xfrm>
          <a:prstGeom prst="ellipse">
            <a:avLst/>
          </a:prstGeom>
          <a:solidFill>
            <a:schemeClr val="bg1"/>
          </a:solidFill>
          <a:ln w="101600">
            <a:solidFill>
              <a:schemeClr val="tx2">
                <a:alpha val="50000"/>
              </a:schemeClr>
            </a:soli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25400"/>
          </a:bodyPr>
          <a:lstStyle>
            <a:lvl1pPr marL="0" indent="0" algn="ctr" defTabSz="914400" rtl="0" eaLnBrk="1" latinLnBrk="0" hangingPunct="1"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7800" y="609600"/>
            <a:ext cx="662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/>
          <a:p>
            <a:r>
              <a:rPr lang="cs-CZ" smtClean="0"/>
              <a:t>Kliknutím lze upravit styl.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901952"/>
            <a:ext cx="6629400" cy="4224528"/>
          </a:xfrm>
          <a:prstGeom prst="ellipse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vert="horz" lIns="45720" tIns="45720" rIns="45720" bIns="45720" rtlCol="0" anchor="t" anchorCtr="0">
            <a:normAutofit/>
            <a:scene3d>
              <a:camera prst="orthographicFront"/>
              <a:lightRig rig="threePt" dir="t"/>
            </a:scene3d>
            <a:sp3d extrusionH="25400"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21824"/>
            <a:ext cx="2895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21824"/>
            <a:ext cx="2133600" cy="259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9" name="Oval 58"/>
          <p:cNvSpPr/>
          <p:nvPr/>
        </p:nvSpPr>
        <p:spPr>
          <a:xfrm>
            <a:off x="685800" y="152400"/>
            <a:ext cx="914400" cy="9144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381000" y="1206500"/>
            <a:ext cx="457200" cy="457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3" name="Oval 62"/>
          <p:cNvSpPr/>
          <p:nvPr/>
        </p:nvSpPr>
        <p:spPr>
          <a:xfrm>
            <a:off x="685800" y="914400"/>
            <a:ext cx="355600" cy="3556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647700" y="11430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57200" y="0"/>
            <a:ext cx="762000" cy="762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6" name="Oval 65"/>
          <p:cNvSpPr/>
          <p:nvPr/>
        </p:nvSpPr>
        <p:spPr>
          <a:xfrm>
            <a:off x="1714500" y="0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7" name="Oval 66"/>
          <p:cNvSpPr/>
          <p:nvPr/>
        </p:nvSpPr>
        <p:spPr>
          <a:xfrm>
            <a:off x="1676400" y="228600"/>
            <a:ext cx="431800" cy="4318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2019300" y="304800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1028700" y="15240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0" name="Oval 69"/>
          <p:cNvSpPr/>
          <p:nvPr/>
        </p:nvSpPr>
        <p:spPr>
          <a:xfrm>
            <a:off x="889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1" name="Oval 70"/>
          <p:cNvSpPr/>
          <p:nvPr/>
        </p:nvSpPr>
        <p:spPr>
          <a:xfrm>
            <a:off x="914400" y="1752600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2" name="Oval 71"/>
          <p:cNvSpPr/>
          <p:nvPr/>
        </p:nvSpPr>
        <p:spPr>
          <a:xfrm>
            <a:off x="0" y="12446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3" name="Oval 72"/>
          <p:cNvSpPr/>
          <p:nvPr/>
        </p:nvSpPr>
        <p:spPr>
          <a:xfrm>
            <a:off x="152400" y="1092200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04800" y="10668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7" name="Oval 76"/>
          <p:cNvSpPr/>
          <p:nvPr/>
        </p:nvSpPr>
        <p:spPr>
          <a:xfrm rot="6197586" flipV="1">
            <a:off x="7932464" y="5568366"/>
            <a:ext cx="914400" cy="9144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0" name="Oval 79"/>
          <p:cNvSpPr/>
          <p:nvPr/>
        </p:nvSpPr>
        <p:spPr>
          <a:xfrm rot="6197586" flipV="1">
            <a:off x="8633992" y="4734233"/>
            <a:ext cx="457200" cy="457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Oval 80"/>
          <p:cNvSpPr/>
          <p:nvPr/>
        </p:nvSpPr>
        <p:spPr>
          <a:xfrm rot="6197586" flipV="1">
            <a:off x="8292676" y="4953384"/>
            <a:ext cx="355600" cy="3556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2" name="Oval 81"/>
          <p:cNvSpPr/>
          <p:nvPr/>
        </p:nvSpPr>
        <p:spPr>
          <a:xfrm rot="6197586" flipV="1">
            <a:off x="8514131" y="4976607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3" name="Oval 82"/>
          <p:cNvSpPr/>
          <p:nvPr/>
        </p:nvSpPr>
        <p:spPr>
          <a:xfrm rot="6197586" flipV="1">
            <a:off x="7856272" y="5295370"/>
            <a:ext cx="762000" cy="762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4" name="Oval 83"/>
          <p:cNvSpPr/>
          <p:nvPr/>
        </p:nvSpPr>
        <p:spPr>
          <a:xfrm rot="6197586" flipV="1">
            <a:off x="199818" y="5914818"/>
            <a:ext cx="216774" cy="216774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5" name="Oval 84"/>
          <p:cNvSpPr/>
          <p:nvPr/>
        </p:nvSpPr>
        <p:spPr>
          <a:xfrm rot="6197586" flipV="1">
            <a:off x="7387699" y="5767494"/>
            <a:ext cx="431800" cy="4318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6" name="Oval 85"/>
          <p:cNvSpPr/>
          <p:nvPr/>
        </p:nvSpPr>
        <p:spPr>
          <a:xfrm rot="6197586" flipV="1">
            <a:off x="7412357" y="6095509"/>
            <a:ext cx="203200" cy="2032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>
          <a:xfrm rot="6197586" flipV="1">
            <a:off x="7638907" y="6462226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8" name="Oval 87"/>
          <p:cNvSpPr/>
          <p:nvPr/>
        </p:nvSpPr>
        <p:spPr>
          <a:xfrm rot="6197586" flipV="1">
            <a:off x="8607584" y="4384300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9" name="Oval 88"/>
          <p:cNvSpPr/>
          <p:nvPr/>
        </p:nvSpPr>
        <p:spPr>
          <a:xfrm rot="6197586" flipV="1">
            <a:off x="7887663" y="6403551"/>
            <a:ext cx="203200" cy="2032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0" name="Oval 89"/>
          <p:cNvSpPr/>
          <p:nvPr/>
        </p:nvSpPr>
        <p:spPr>
          <a:xfrm rot="6197586" flipV="1">
            <a:off x="8801061" y="4338664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1" name="Oval 90"/>
          <p:cNvSpPr/>
          <p:nvPr/>
        </p:nvSpPr>
        <p:spPr>
          <a:xfrm rot="6197586" flipV="1">
            <a:off x="8617702" y="4451939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Oval 91"/>
          <p:cNvSpPr/>
          <p:nvPr/>
        </p:nvSpPr>
        <p:spPr>
          <a:xfrm rot="6197586" flipV="1">
            <a:off x="8557941" y="4594415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5" name="Oval 94"/>
          <p:cNvSpPr/>
          <p:nvPr/>
        </p:nvSpPr>
        <p:spPr>
          <a:xfrm rot="6197586" flipV="1">
            <a:off x="243115" y="6241508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6" name="Oval 95"/>
          <p:cNvSpPr/>
          <p:nvPr/>
        </p:nvSpPr>
        <p:spPr>
          <a:xfrm rot="6197586" flipV="1">
            <a:off x="436592" y="6195872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Oval 96"/>
          <p:cNvSpPr/>
          <p:nvPr/>
        </p:nvSpPr>
        <p:spPr>
          <a:xfrm rot="6197586" flipV="1">
            <a:off x="253233" y="6309147"/>
            <a:ext cx="127000" cy="127000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60000"/>
                </a:schemeClr>
              </a:gs>
              <a:gs pos="50000">
                <a:schemeClr val="accent1">
                  <a:tint val="44500"/>
                  <a:satMod val="160000"/>
                  <a:alpha val="60000"/>
                </a:schemeClr>
              </a:gs>
              <a:gs pos="100000">
                <a:schemeClr val="accent1">
                  <a:tint val="23500"/>
                  <a:satMod val="160000"/>
                  <a:alpha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Oval 97"/>
          <p:cNvSpPr/>
          <p:nvPr/>
        </p:nvSpPr>
        <p:spPr>
          <a:xfrm rot="6197586" flipV="1">
            <a:off x="193472" y="6451623"/>
            <a:ext cx="127000" cy="127000"/>
          </a:xfrm>
          <a:prstGeom prst="ellipse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200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06450" indent="-228600" algn="l" defTabSz="914400" rtl="0" eaLnBrk="1" latinLnBrk="0" hangingPunct="1">
        <a:spcBef>
          <a:spcPts val="1000"/>
        </a:spcBef>
        <a:buFont typeface="Wingdings" pitchFamily="2" charset="2"/>
        <a:buChar char="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089025" indent="-228600" algn="l" defTabSz="914400" rtl="0" eaLnBrk="1" latinLnBrk="0" hangingPunct="1">
        <a:spcBef>
          <a:spcPts val="1000"/>
        </a:spcBef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ts val="1000"/>
        </a:spcBef>
        <a:buFont typeface="Wingdings" pitchFamily="2" charset="2"/>
        <a:buChar char="l"/>
        <a:defRPr sz="1800" kern="1200">
          <a:solidFill>
            <a:schemeClr val="tx1"/>
          </a:solidFill>
          <a:effectLst>
            <a:outerShdw blurRad="76200" sx="101000" sy="101000" algn="ctr" rotWithShape="0">
              <a:schemeClr val="tx1">
                <a:lumMod val="85000"/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eople/mattlandry/" TargetMode="External"/><Relationship Id="rId7" Type="http://schemas.openxmlformats.org/officeDocument/2006/relationships/hyperlink" Target="http://cs.wikipedia.org/wiki/Fidel_Castro" TargetMode="External"/><Relationship Id="rId2" Type="http://schemas.openxmlformats.org/officeDocument/2006/relationships/hyperlink" Target="http://mapasveta.info/amerika/stredni_amerika_mapa.ht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it.wikipedia.org/wiki/Utente:Lucas" TargetMode="External"/><Relationship Id="rId5" Type="http://schemas.openxmlformats.org/officeDocument/2006/relationships/hyperlink" Target="http://mapasveta.info/amerika/karibik_mapa.html" TargetMode="External"/><Relationship Id="rId4" Type="http://schemas.openxmlformats.org/officeDocument/2006/relationships/hyperlink" Target="http://cs.wikipedia.org/wiki/Soubor:Arenallong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28662" y="1643050"/>
            <a:ext cx="7200800" cy="3645572"/>
          </a:xfr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10600" i="1" u="sng" cap="none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Střední Amerika</a:t>
            </a:r>
            <a:endParaRPr lang="cs-CZ" sz="10600" i="1" u="sng" cap="none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718" y="404664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928662" y="5572140"/>
            <a:ext cx="7215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Romana Zabořilová</a:t>
            </a:r>
          </a:p>
          <a:p>
            <a:pPr algn="ctr"/>
            <a:r>
              <a:rPr lang="cs-CZ" dirty="0" smtClean="0"/>
              <a:t>ZŠ Jenišovice</a:t>
            </a:r>
          </a:p>
          <a:p>
            <a:pPr algn="ctr"/>
            <a:r>
              <a:rPr lang="cs-CZ" dirty="0" smtClean="0"/>
              <a:t>VY_32_INOVACE_035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7908" y="1484784"/>
            <a:ext cx="6156176" cy="486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Mapa Střední Ameriky</a:t>
            </a:r>
            <a:endParaRPr lang="cs-CZ" sz="5400" i="1" u="sng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028384" y="5157192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Obr.1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-76515" y="1531922"/>
            <a:ext cx="4157330" cy="42982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400" b="1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  <a:t> </a:t>
            </a:r>
            <a:r>
              <a:rPr lang="cs-CZ" sz="4000" b="1" u="sng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  <a:t>pevninské státy</a:t>
            </a: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  <a:t/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</a:b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Mexiko</a:t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Guatemala</a:t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Honduras</a:t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Nikaragua</a:t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Panama</a:t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Kostarika</a:t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Belize</a:t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Salvador</a:t>
            </a:r>
            <a:endParaRPr lang="cs-CZ" dirty="0">
              <a:latin typeface="+mn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Státy Střední Ameriky</a:t>
            </a:r>
            <a:endParaRPr lang="cs-CZ" sz="5400" i="1" u="sng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Nadpis 3"/>
          <p:cNvSpPr txBox="1">
            <a:spLocks/>
          </p:cNvSpPr>
          <p:nvPr/>
        </p:nvSpPr>
        <p:spPr>
          <a:xfrm>
            <a:off x="4427984" y="1340768"/>
            <a:ext cx="5243713" cy="468052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7500" lnSpcReduction="10000"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cs-CZ" sz="3700" b="1" u="sng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  <a:t>Ostrovy</a:t>
            </a:r>
          </a:p>
          <a:p>
            <a:pPr>
              <a:defRPr/>
            </a:pPr>
            <a:r>
              <a:rPr lang="cs-CZ" sz="3700" b="1" u="sng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  <a:t>Karibského moře</a:t>
            </a:r>
          </a:p>
          <a:p>
            <a:pPr>
              <a:defRPr/>
            </a:pPr>
            <a:r>
              <a:rPr lang="cs-CZ" sz="2400" b="1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  <a:t>		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	</a:t>
            </a:r>
            <a: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Bahamy</a:t>
            </a:r>
            <a:b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Kuba</a:t>
            </a:r>
            <a:b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Jamajka</a:t>
            </a:r>
            <a:b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Dominikánská r.</a:t>
            </a:r>
          </a:p>
          <a:p>
            <a:pPr>
              <a:defRPr/>
            </a:pPr>
            <a: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Haiti</a:t>
            </a:r>
            <a:b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37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Portoriko</a:t>
            </a:r>
            <a:endParaRPr lang="cs-CZ" sz="3700" dirty="0">
              <a:latin typeface="+mn-lt"/>
            </a:endParaRPr>
          </a:p>
        </p:txBody>
      </p:sp>
      <p:pic>
        <p:nvPicPr>
          <p:cNvPr id="2052" name="Picture 4" descr="C:\Documents and Settings\Michal\Local Settings\Temporary Internet Files\Content.IE5\OTMJ4D6J\MC90028292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884" y="4971926"/>
            <a:ext cx="1362199" cy="106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4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7503" y="1412776"/>
            <a:ext cx="7992889" cy="45365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Kordillery</a:t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Sonorská poušť</a:t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tropické nížiny</a:t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poloostrov </a:t>
            </a:r>
            <a:r>
              <a:rPr lang="cs-CZ" sz="4000" b="1" dirty="0" err="1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Yucatán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sopka </a:t>
            </a:r>
            <a:r>
              <a:rPr lang="cs-CZ" sz="4000" b="1" dirty="0" err="1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Popocatepetl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hl. město–Ciudad de </a:t>
            </a:r>
            <a:r>
              <a:rPr lang="cs-CZ" sz="4000" b="1" dirty="0" err="1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Mexico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španělština</a:t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err="1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hispánci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 utíkají do USA</a:t>
            </a:r>
            <a:r>
              <a:rPr lang="cs-CZ" dirty="0" smtClean="0">
                <a:latin typeface="+mn-lt"/>
              </a:rPr>
              <a:t> </a:t>
            </a:r>
            <a:endParaRPr lang="cs-CZ" dirty="0">
              <a:latin typeface="+mn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Mexiko</a:t>
            </a:r>
            <a:endParaRPr lang="cs-CZ" sz="5400" i="1" u="sng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Documents and Settings\Michal\Local Settings\Temporary Internet Files\Content.IE5\1S07DHGD\MP9003627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898" y="534799"/>
            <a:ext cx="966215" cy="5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Michal\Local Settings\Temporary Internet Files\Content.IE5\OTMJ4D6J\MC900436195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7605" y="1628800"/>
            <a:ext cx="18288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304746" y="31700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sombrero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Documents and Settings\Michal\Local Settings\Temporary Internet Files\Content.IE5\OTMJ4D6J\MC90035593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64400" y="4149080"/>
            <a:ext cx="1320800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555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416824" cy="453650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zemědělství</a:t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těžba ropy, stříbra</a:t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turismus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 </a:t>
            </a:r>
            <a:r>
              <a:rPr lang="cs-CZ" sz="24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–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 </a:t>
            </a:r>
            <a: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pozůstatky Aztécké a 			Mayské kultury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</a:t>
            </a: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</a:t>
            </a:r>
            <a: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-Karibské moře</a:t>
            </a:r>
            <a:b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4000" b="1" dirty="0" smtClean="0">
                <a:ln w="12700">
                  <a:solidFill>
                    <a:schemeClr val="bg1"/>
                  </a:solidFill>
                </a:ln>
                <a:solidFill>
                  <a:srgbClr val="FF0000"/>
                </a:solidFill>
                <a:latin typeface="+mn-lt"/>
              </a:rPr>
              <a:t>mexická kuchyně </a:t>
            </a:r>
            <a: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– tortilla</a:t>
            </a:r>
            <a:b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2700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</a:t>
            </a:r>
            <a: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			fazole</a:t>
            </a:r>
            <a:b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2700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</a:t>
            </a:r>
            <a: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				</a:t>
            </a:r>
            <a:r>
              <a:rPr lang="cs-CZ" sz="2700" b="1" dirty="0" err="1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tequila</a:t>
            </a:r>
            <a: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   </a:t>
            </a:r>
            <a:br>
              <a:rPr lang="cs-CZ" sz="2700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endParaRPr lang="cs-CZ" sz="2700" dirty="0">
              <a:latin typeface="+mn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Mexiko - hospodářství</a:t>
            </a:r>
            <a:endParaRPr lang="cs-CZ" sz="5400" i="1" u="sng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 descr="C:\Documents and Settings\Michal\Local Settings\Temporary Internet Files\Content.IE5\1S07DHGD\MP90036274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35113" y="1628800"/>
            <a:ext cx="966215" cy="55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Michal\Local Settings\Temporary Internet Files\Content.IE5\OTMJ4D6J\MC90043559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3136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Michal\Local Settings\Temporary Internet Files\Content.IE5\XBR795SE\MC90021537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8945" y="4923732"/>
            <a:ext cx="1272335" cy="89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Michal\Local Settings\Temporary Internet Files\Content.IE5\1S07DHGD\MC90041332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951" y="3212976"/>
            <a:ext cx="2518049" cy="153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838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568952" cy="417646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Belize</a:t>
            </a:r>
            <a:r>
              <a:rPr lang="cs-CZ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– deštné lesy, bažiny</a:t>
            </a: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b="1" dirty="0" smtClean="0">
                <a:ln>
                  <a:solidFill>
                    <a:schemeClr val="bg1"/>
                  </a:solidFill>
                </a:ln>
                <a:solidFill>
                  <a:srgbClr val="470C68"/>
                </a:solidFill>
                <a:latin typeface="+mn-lt"/>
              </a:rPr>
              <a:t>	</a:t>
            </a:r>
            <a: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/>
            </a:r>
            <a:br>
              <a:rPr lang="cs-CZ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Honduras</a:t>
            </a:r>
            <a:r>
              <a:rPr lang="cs-CZ" sz="28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– nejchudší, banánová republika</a:t>
            </a: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Guatemala</a:t>
            </a:r>
            <a:r>
              <a:rPr lang="cs-CZ" sz="28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 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– sopky, pyramidy</a:t>
            </a:r>
            <a:r>
              <a:rPr lang="cs-CZ" sz="28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cs-CZ" sz="2800" dirty="0" smtClean="0">
                <a:solidFill>
                  <a:schemeClr val="bg1"/>
                </a:solidFill>
                <a:latin typeface="+mn-lt"/>
              </a:rPr>
            </a:b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Nikaragua 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- 2. největší z.</a:t>
            </a:r>
            <a:br>
              <a:rPr lang="cs-CZ" sz="2400" dirty="0" smtClean="0">
                <a:solidFill>
                  <a:schemeClr val="bg1"/>
                </a:solidFill>
                <a:latin typeface="+mn-lt"/>
              </a:rPr>
            </a:br>
            <a:r>
              <a:rPr lang="cs-CZ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		žraloci v jezeře Nikaragua. </a:t>
            </a:r>
            <a:br>
              <a:rPr lang="cs-CZ" sz="2400" dirty="0" smtClean="0">
                <a:solidFill>
                  <a:schemeClr val="bg1"/>
                </a:solidFill>
                <a:latin typeface="+mn-lt"/>
              </a:rPr>
            </a:b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Kostarika 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– nejrozvinutější – 93% gramotných</a:t>
            </a:r>
            <a:br>
              <a:rPr lang="cs-CZ" sz="2400" dirty="0" smtClean="0">
                <a:solidFill>
                  <a:schemeClr val="bg1"/>
                </a:solidFill>
                <a:latin typeface="+mn-lt"/>
              </a:rPr>
            </a:br>
            <a:r>
              <a:rPr lang="cs-CZ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		káva, NP</a:t>
            </a:r>
            <a:br>
              <a:rPr lang="cs-CZ" sz="2400" dirty="0" smtClean="0">
                <a:solidFill>
                  <a:schemeClr val="bg1"/>
                </a:solidFill>
                <a:latin typeface="+mn-lt"/>
              </a:rPr>
            </a:br>
            <a:r>
              <a:rPr lang="cs-CZ" sz="3200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Panama </a:t>
            </a: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– Panamský průplav</a:t>
            </a:r>
            <a:br>
              <a:rPr lang="cs-CZ" sz="2400" dirty="0" smtClean="0">
                <a:solidFill>
                  <a:schemeClr val="bg1"/>
                </a:solidFill>
                <a:latin typeface="+mn-lt"/>
              </a:rPr>
            </a:br>
            <a:r>
              <a:rPr lang="cs-CZ" sz="2400" dirty="0" smtClean="0">
                <a:solidFill>
                  <a:schemeClr val="bg1"/>
                </a:solidFill>
                <a:latin typeface="+mn-lt"/>
              </a:rPr>
              <a:t>		</a:t>
            </a:r>
            <a:r>
              <a:rPr lang="cs-CZ" sz="1800" dirty="0" smtClean="0">
                <a:solidFill>
                  <a:schemeClr val="bg1"/>
                </a:solidFill>
                <a:latin typeface="+mn-lt"/>
              </a:rPr>
              <a:t>(viz vodstvo Ameriky)</a:t>
            </a:r>
            <a:endParaRPr lang="cs-CZ" sz="2400" dirty="0">
              <a:latin typeface="+mn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Státy Střední Ameriky</a:t>
            </a:r>
            <a:endParaRPr lang="cs-CZ" sz="5400" i="1" u="sng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431286"/>
            <a:ext cx="2808312" cy="187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55976" y="590221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>
                <a:solidFill>
                  <a:schemeClr val="bg1"/>
                </a:solidFill>
              </a:rPr>
              <a:t>Kostarika vulkán </a:t>
            </a:r>
            <a:r>
              <a:rPr lang="cs-CZ" sz="1000" dirty="0" err="1">
                <a:solidFill>
                  <a:schemeClr val="bg1"/>
                </a:solidFill>
              </a:rPr>
              <a:t>Arenal</a:t>
            </a:r>
            <a:endParaRPr lang="cs-CZ" sz="1000" dirty="0">
              <a:solidFill>
                <a:schemeClr val="bg1"/>
              </a:solidFill>
            </a:endParaRPr>
          </a:p>
        </p:txBody>
      </p:sp>
      <p:pic>
        <p:nvPicPr>
          <p:cNvPr id="5123" name="Picture 3" descr="C:\Documents and Settings\Michal\Local Settings\Temporary Internet Files\Content.IE5\1S07DHGD\MC900441718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3154" y="2335560"/>
            <a:ext cx="1407318" cy="140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Documents and Settings\Michal\Local Settings\Temporary Internet Files\Content.IE5\OTMJ4D6J\MP90040077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62006"/>
            <a:ext cx="1296144" cy="1037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8249986" y="5680516"/>
            <a:ext cx="89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Obr.2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721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878" t="13978" r="24054" b="44733"/>
          <a:stretch/>
        </p:blipFill>
        <p:spPr bwMode="auto">
          <a:xfrm>
            <a:off x="2706283" y="2636912"/>
            <a:ext cx="5904656" cy="388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568952" cy="46085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b="1" dirty="0" smtClean="0">
                <a:solidFill>
                  <a:schemeClr val="bg1"/>
                </a:solidFill>
                <a:latin typeface="+mn-lt"/>
              </a:rPr>
              <a:t>Tropické podnebí, pasáty, hurikány, cukrová třtina, ananas, banány, koření tabák, cestovní ruch, sportovci</a:t>
            </a:r>
            <a: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b="1" dirty="0" smtClean="0">
                <a:ln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Bahamy</a:t>
            </a:r>
            <a: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Kuba</a:t>
            </a:r>
            <a: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Jamajka</a:t>
            </a:r>
            <a: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Dominikánská </a:t>
            </a:r>
            <a: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r.</a:t>
            </a:r>
            <a:b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Haiti</a:t>
            </a:r>
            <a: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/>
            </a:r>
            <a:br>
              <a:rPr lang="cs-CZ" b="1" dirty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</a:br>
            <a:r>
              <a:rPr lang="cs-CZ" b="1" dirty="0" smtClean="0">
                <a:ln w="12700">
                  <a:solidFill>
                    <a:schemeClr val="bg1"/>
                  </a:solidFill>
                </a:ln>
                <a:solidFill>
                  <a:srgbClr val="4F08DE"/>
                </a:solidFill>
                <a:latin typeface="+mn-lt"/>
              </a:rPr>
              <a:t>Portoriko</a:t>
            </a:r>
            <a:endParaRPr lang="cs-CZ" sz="2400" dirty="0">
              <a:ln w="12700">
                <a:solidFill>
                  <a:schemeClr val="bg1"/>
                </a:solidFill>
              </a:ln>
              <a:latin typeface="+mn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Ostrovy Karibiku</a:t>
            </a:r>
            <a:endParaRPr lang="cs-CZ" sz="5400" i="1" u="sng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643565" y="5949280"/>
            <a:ext cx="967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Obr.3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8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381328"/>
            <a:ext cx="9143999" cy="409998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74103" y="1318997"/>
            <a:ext cx="8568952" cy="4824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Jedna z posledních totalitních komunistických zemí.</a:t>
            </a:r>
            <a:br>
              <a:rPr lang="cs-CZ" sz="24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A její bývalý kubánský prezident (v čele od r.1959) a tajemník Komunistické strany </a:t>
            </a:r>
            <a:r>
              <a:rPr lang="cs-CZ" sz="3200" b="1" dirty="0" smtClean="0">
                <a:solidFill>
                  <a:srgbClr val="C00000"/>
                </a:solidFill>
                <a:latin typeface="+mn-lt"/>
              </a:rPr>
              <a:t>Fidel Castro</a:t>
            </a:r>
            <a:r>
              <a:rPr lang="cs-CZ" sz="44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cs-CZ" sz="4400" b="1" dirty="0">
                <a:solidFill>
                  <a:srgbClr val="C00000"/>
                </a:solidFill>
                <a:latin typeface="+mn-lt"/>
              </a:rPr>
            </a:br>
            <a:r>
              <a:rPr lang="cs-CZ" sz="2800" b="1" dirty="0" smtClean="0">
                <a:solidFill>
                  <a:schemeClr val="bg1"/>
                </a:solidFill>
                <a:latin typeface="+mn-lt"/>
              </a:rPr>
              <a:t>Hlavní město </a:t>
            </a:r>
            <a:r>
              <a:rPr lang="cs-CZ" sz="2800" b="1" dirty="0" smtClean="0">
                <a:solidFill>
                  <a:srgbClr val="C00000"/>
                </a:solidFill>
                <a:latin typeface="+mn-lt"/>
              </a:rPr>
              <a:t>Havana</a:t>
            </a:r>
            <a:br>
              <a:rPr lang="cs-CZ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krize hospodářství - embargo</a:t>
            </a:r>
            <a:br>
              <a:rPr lang="cs-CZ" sz="24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kubánské doutníky</a:t>
            </a:r>
            <a:br>
              <a:rPr lang="cs-CZ" sz="24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rum</a:t>
            </a:r>
            <a:br>
              <a:rPr lang="cs-CZ" sz="2400" b="1" dirty="0" smtClean="0">
                <a:solidFill>
                  <a:schemeClr val="bg1"/>
                </a:solidFill>
                <a:latin typeface="+mn-lt"/>
              </a:rPr>
            </a:br>
            <a:r>
              <a:rPr lang="cs-CZ" sz="2400" b="1" dirty="0" smtClean="0">
                <a:solidFill>
                  <a:schemeClr val="bg1"/>
                </a:solidFill>
                <a:latin typeface="+mn-lt"/>
              </a:rPr>
              <a:t>turistika</a:t>
            </a:r>
            <a:endParaRPr lang="cs-CZ" sz="2800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i="1" u="sng" dirty="0" smtClean="0">
                <a:ln w="19050">
                  <a:solidFill>
                    <a:schemeClr val="bg1"/>
                  </a:solidFill>
                  <a:prstDash val="solid"/>
                  <a:miter lim="800000"/>
                </a:ln>
                <a:pattFill prst="smGrid">
                  <a:fgClr>
                    <a:schemeClr val="bg2">
                      <a:lumMod val="50000"/>
                    </a:schemeClr>
                  </a:fgClr>
                  <a:bgClr>
                    <a:srgbClr val="470C68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Kuba</a:t>
            </a:r>
            <a:endParaRPr lang="cs-CZ" sz="5400" i="1" u="sng" dirty="0">
              <a:ln w="19050">
                <a:solidFill>
                  <a:schemeClr val="bg1"/>
                </a:solidFill>
                <a:prstDash val="solid"/>
                <a:miter lim="800000"/>
              </a:ln>
              <a:pattFill prst="smGrid">
                <a:fgClr>
                  <a:schemeClr val="bg2">
                    <a:lumMod val="50000"/>
                  </a:schemeClr>
                </a:fgClr>
                <a:bgClr>
                  <a:srgbClr val="470C68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89040"/>
            <a:ext cx="209550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8028384" y="51571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Obr.4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09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107504" y="6453336"/>
            <a:ext cx="9036496" cy="328464"/>
          </a:xfrm>
        </p:spPr>
        <p:txBody>
          <a:bodyPr/>
          <a:lstStyle/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67544" y="836712"/>
            <a:ext cx="8496944" cy="44627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chemeClr val="bg1"/>
                </a:solidFill>
                <a:latin typeface="Comic Sans MS" pitchFamily="66" charset="0"/>
              </a:rPr>
              <a:t>Zdroje obrázků</a:t>
            </a:r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:</a:t>
            </a:r>
          </a:p>
          <a:p>
            <a:r>
              <a:rPr lang="cs-CZ" sz="2400" b="1" dirty="0" smtClean="0">
                <a:solidFill>
                  <a:schemeClr val="bg1"/>
                </a:solidFill>
                <a:latin typeface="Comic Sans MS" pitchFamily="66" charset="0"/>
              </a:rPr>
              <a:t>Neočíslované obrázky jsou z klipartu</a:t>
            </a:r>
            <a:endParaRPr lang="cs-CZ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obr</a:t>
            </a:r>
            <a:r>
              <a:rPr lang="cs-CZ" sz="2000" b="1" u="sng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1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cs-CZ" sz="2000" dirty="0" err="1" smtClean="0">
                <a:solidFill>
                  <a:schemeClr val="bg1"/>
                </a:solidFill>
                <a:latin typeface="Comic Sans MS" pitchFamily="66" charset="0"/>
              </a:rPr>
              <a:t>utor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 neuveden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cit.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20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11-12-7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].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Dostupné na WWW: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&lt; 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  <a:hlinkClick r:id="rId2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  <a:hlinkClick r:id="rId2"/>
              </a:rPr>
              <a:t>mapasveta.info/amerika/stredni_amerika_mapa.htm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&gt;.</a:t>
            </a:r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obr</a:t>
            </a:r>
            <a:r>
              <a:rPr lang="cs-CZ" sz="2000" b="1" u="sng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2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cs-CZ" sz="2000" dirty="0">
                <a:solidFill>
                  <a:schemeClr val="bg1"/>
                </a:solidFill>
              </a:rPr>
              <a:t>Autor </a:t>
            </a:r>
            <a:r>
              <a:rPr lang="cs-CZ" sz="2000" dirty="0">
                <a:solidFill>
                  <a:schemeClr val="bg1"/>
                </a:solidFill>
                <a:hlinkClick r:id="rId3"/>
              </a:rPr>
              <a:t>Matthew </a:t>
            </a:r>
            <a:r>
              <a:rPr lang="cs-CZ" sz="2000" dirty="0" err="1">
                <a:solidFill>
                  <a:schemeClr val="bg1"/>
                </a:solidFill>
                <a:hlinkClick r:id="rId3"/>
              </a:rPr>
              <a:t>Landry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[</a:t>
            </a:r>
            <a:r>
              <a:rPr lang="cs-CZ" sz="2000" dirty="0">
                <a:solidFill>
                  <a:schemeClr val="bg1"/>
                </a:solidFill>
              </a:rPr>
              <a:t>cit. </a:t>
            </a:r>
            <a:r>
              <a:rPr lang="en-US" sz="2000" dirty="0">
                <a:solidFill>
                  <a:schemeClr val="bg1"/>
                </a:solidFill>
              </a:rPr>
              <a:t>20</a:t>
            </a:r>
            <a:r>
              <a:rPr lang="cs-CZ" sz="2000" dirty="0">
                <a:solidFill>
                  <a:schemeClr val="bg1"/>
                </a:solidFill>
              </a:rPr>
              <a:t>11-12-07</a:t>
            </a:r>
            <a:r>
              <a:rPr lang="en-US" sz="2000" dirty="0">
                <a:solidFill>
                  <a:schemeClr val="bg1"/>
                </a:solidFill>
              </a:rPr>
              <a:t>].</a:t>
            </a:r>
            <a:r>
              <a:rPr lang="cs-CZ" sz="2000" dirty="0">
                <a:solidFill>
                  <a:schemeClr val="bg1"/>
                </a:solidFill>
              </a:rPr>
              <a:t> Dostupné na www</a:t>
            </a:r>
            <a:r>
              <a:rPr lang="en-US" sz="2000" dirty="0">
                <a:solidFill>
                  <a:schemeClr val="bg1"/>
                </a:solidFill>
              </a:rPr>
              <a:t> : &lt;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>
                <a:solidFill>
                  <a:schemeClr val="bg1"/>
                </a:solidFill>
                <a:hlinkClick r:id="rId4"/>
              </a:rPr>
              <a:t>http://cs.wikipedia.org/wiki/Soubor:Arenallong.jpg 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&gt;.</a:t>
            </a:r>
            <a:endParaRPr lang="cs-CZ" sz="2000" dirty="0">
              <a:solidFill>
                <a:schemeClr val="bg1"/>
              </a:solidFill>
            </a:endParaRPr>
          </a:p>
          <a:p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obr</a:t>
            </a:r>
            <a:r>
              <a:rPr lang="cs-CZ" sz="2000" b="1" u="sng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3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cs-CZ" sz="2000" dirty="0" err="1">
                <a:solidFill>
                  <a:schemeClr val="bg1"/>
                </a:solidFill>
                <a:latin typeface="Comic Sans MS" pitchFamily="66" charset="0"/>
              </a:rPr>
              <a:t>utor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 neuveden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cit.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20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11-12-7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].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Dostupné na WWW: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&lt; 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  <a:hlinkClick r:id="rId5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  <a:hlinkClick r:id="rId5"/>
              </a:rPr>
              <a:t>mapasveta.info/amerika/karibik_mapa.html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&gt;.</a:t>
            </a:r>
            <a:r>
              <a:rPr lang="cs-CZ" sz="2000" b="1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r>
              <a:rPr lang="cs-CZ" sz="2000" b="1" u="sng" dirty="0">
                <a:solidFill>
                  <a:schemeClr val="bg1"/>
                </a:solidFill>
                <a:latin typeface="Comic Sans MS" pitchFamily="66" charset="0"/>
              </a:rPr>
              <a:t>obr. </a:t>
            </a:r>
            <a:r>
              <a:rPr lang="cs-CZ" sz="2000" b="1" u="sng" dirty="0" smtClean="0">
                <a:solidFill>
                  <a:schemeClr val="bg1"/>
                </a:solidFill>
                <a:latin typeface="Comic Sans MS" pitchFamily="66" charset="0"/>
              </a:rPr>
              <a:t>4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cs-CZ" sz="2000" dirty="0" err="1">
                <a:solidFill>
                  <a:schemeClr val="bg1"/>
                </a:solidFill>
              </a:rPr>
              <a:t>Photo</a:t>
            </a:r>
            <a:r>
              <a:rPr lang="cs-CZ" sz="2000" dirty="0">
                <a:solidFill>
                  <a:schemeClr val="bg1"/>
                </a:solidFill>
              </a:rPr>
              <a:t>: Antonio Milena </a:t>
            </a:r>
            <a:r>
              <a:rPr lang="cs-CZ" sz="2000" dirty="0" smtClean="0">
                <a:solidFill>
                  <a:schemeClr val="bg1"/>
                </a:solidFill>
              </a:rPr>
              <a:t>– </a:t>
            </a:r>
            <a:r>
              <a:rPr lang="cs-CZ" sz="2000" dirty="0" err="1" smtClean="0">
                <a:solidFill>
                  <a:schemeClr val="bg1"/>
                </a:solidFill>
              </a:rPr>
              <a:t>Abr</a:t>
            </a:r>
            <a:r>
              <a:rPr lang="cs-CZ" sz="2000" dirty="0" smtClean="0">
                <a:solidFill>
                  <a:schemeClr val="bg1"/>
                </a:solidFill>
              </a:rPr>
              <a:t> </a:t>
            </a:r>
            <a:r>
              <a:rPr lang="cs-CZ" sz="2000" dirty="0" err="1" smtClean="0">
                <a:solidFill>
                  <a:schemeClr val="bg1"/>
                </a:solidFill>
              </a:rPr>
              <a:t>Editing</a:t>
            </a:r>
            <a:r>
              <a:rPr lang="cs-CZ" sz="2000" dirty="0">
                <a:solidFill>
                  <a:schemeClr val="bg1"/>
                </a:solidFill>
              </a:rPr>
              <a:t>: </a:t>
            </a:r>
            <a:r>
              <a:rPr lang="cs-CZ" sz="2000" dirty="0">
                <a:solidFill>
                  <a:schemeClr val="bg1"/>
                </a:solidFill>
                <a:hlinkClick r:id="rId6" tooltip="it:Utente:Lucas"/>
              </a:rPr>
              <a:t>Lucas</a:t>
            </a:r>
            <a:r>
              <a:rPr lang="cs-CZ" sz="2000" dirty="0">
                <a:solidFill>
                  <a:schemeClr val="bg1"/>
                </a:solidFill>
              </a:rPr>
              <a:t> (</a:t>
            </a:r>
            <a:r>
              <a:rPr lang="cs-CZ" sz="2000" dirty="0" err="1">
                <a:solidFill>
                  <a:schemeClr val="bg1"/>
                </a:solidFill>
              </a:rPr>
              <a:t>crop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dirty="0" err="1">
                <a:solidFill>
                  <a:schemeClr val="bg1"/>
                </a:solidFill>
              </a:rPr>
              <a:t>blur</a:t>
            </a:r>
            <a:r>
              <a:rPr lang="cs-CZ" sz="2000" dirty="0">
                <a:solidFill>
                  <a:schemeClr val="bg1"/>
                </a:solidFill>
              </a:rPr>
              <a:t>, flip, </a:t>
            </a:r>
            <a:r>
              <a:rPr lang="cs-CZ" sz="2000" dirty="0" err="1">
                <a:solidFill>
                  <a:schemeClr val="bg1"/>
                </a:solidFill>
              </a:rPr>
              <a:t>color</a:t>
            </a:r>
            <a:r>
              <a:rPr lang="cs-CZ" sz="2000" dirty="0">
                <a:solidFill>
                  <a:schemeClr val="bg1"/>
                </a:solidFill>
              </a:rPr>
              <a:t>, </a:t>
            </a:r>
            <a:r>
              <a:rPr lang="cs-CZ" sz="2000" dirty="0" err="1">
                <a:solidFill>
                  <a:schemeClr val="bg1"/>
                </a:solidFill>
              </a:rPr>
              <a:t>modify</a:t>
            </a:r>
            <a:r>
              <a:rPr lang="cs-CZ" sz="2000" dirty="0" smtClean="0">
                <a:solidFill>
                  <a:schemeClr val="bg1"/>
                </a:solidFill>
              </a:rPr>
              <a:t>)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cs-CZ" sz="2000" dirty="0" err="1">
                <a:solidFill>
                  <a:schemeClr val="bg1"/>
                </a:solidFill>
              </a:rPr>
              <a:t>Creative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Commons</a:t>
            </a:r>
            <a:r>
              <a:rPr lang="cs-CZ" sz="2000" dirty="0">
                <a:solidFill>
                  <a:schemeClr val="bg1"/>
                </a:solidFill>
              </a:rPr>
              <a:t> Uveďte autora 3.0 Brazílie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[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cit. 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20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11-12-7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].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Dostupné na WWW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: </a:t>
            </a:r>
            <a:endParaRPr lang="cs-CZ" sz="20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&lt;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cs-CZ" sz="2000" dirty="0">
                <a:solidFill>
                  <a:schemeClr val="bg1"/>
                </a:solidFill>
                <a:latin typeface="Comic Sans MS" pitchFamily="66" charset="0"/>
                <a:hlinkClick r:id="rId7"/>
              </a:rPr>
              <a:t>http://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  <a:hlinkClick r:id="rId7"/>
              </a:rPr>
              <a:t>cs.wikipedia.org/wiki/Fidel_Castro</a:t>
            </a:r>
            <a:r>
              <a:rPr lang="cs-CZ" sz="20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Comic Sans MS" pitchFamily="66" charset="0"/>
              </a:rPr>
              <a:t>&gt;.</a:t>
            </a:r>
            <a:endParaRPr lang="cs-CZ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cs-CZ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cs-CZ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568135"/>
      </p:ext>
    </p:extLst>
  </p:cSld>
  <p:clrMapOvr>
    <a:masterClrMapping/>
  </p:clrMapOvr>
</p:sld>
</file>

<file path=ppt/theme/theme1.xml><?xml version="1.0" encoding="utf-8"?>
<a:theme xmlns:a="http://schemas.openxmlformats.org/drawingml/2006/main" name="1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Bubbles">
      <a:majorFont>
        <a:latin typeface="Impact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mic Sans M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Bubb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85000"/>
                <a:satMod val="150000"/>
              </a:schemeClr>
            </a:gs>
            <a:gs pos="35000">
              <a:schemeClr val="phClr">
                <a:tint val="70000"/>
                <a:shade val="90000"/>
                <a:alpha val="85000"/>
                <a:satMod val="200000"/>
              </a:schemeClr>
            </a:gs>
            <a:gs pos="100000">
              <a:schemeClr val="phClr">
                <a:tint val="90000"/>
                <a:shade val="100000"/>
                <a:alpha val="85000"/>
                <a:satMod val="25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40000"/>
                <a:satMod val="115000"/>
              </a:schemeClr>
            </a:gs>
            <a:gs pos="8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150000"/>
              </a:schemeClr>
            </a:gs>
          </a:gsLst>
          <a:lin ang="7800000" scaled="0"/>
        </a:gra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4450" cap="flat" cmpd="sng" algn="ctr">
          <a:solidFill>
            <a:schemeClr val="phClr">
              <a:alpha val="80000"/>
              <a:satMod val="110000"/>
            </a:schemeClr>
          </a:solidFill>
          <a:prstDash val="solid"/>
        </a:ln>
        <a:ln w="63500" cap="flat" cmpd="sng" algn="ctr">
          <a:solidFill>
            <a:schemeClr val="phClr">
              <a:alpha val="80000"/>
              <a:satMod val="115000"/>
            </a:schemeClr>
          </a:solidFill>
          <a:prstDash val="solid"/>
        </a:ln>
      </a:lnStyleLst>
      <a:effectStyleLst>
        <a:effectStyle>
          <a:effectLst>
            <a:innerShdw blurRad="50800" dist="25400" dir="13500000">
              <a:srgbClr val="FFFFFF">
                <a:alpha val="75000"/>
              </a:srgbClr>
            </a:innerShdw>
          </a:effectLst>
        </a:effectStyle>
        <a:effectStyle>
          <a:effectLst>
            <a:innerShdw blurRad="76200" dist="25400" dir="13500000">
              <a:srgbClr val="FFFFFF">
                <a:alpha val="75000"/>
              </a:srgbClr>
            </a:innerShdw>
            <a:reflection blurRad="63500" stA="35000" endPos="35000" dist="12700" dir="5400000" sy="-100000" rotWithShape="0"/>
          </a:effectLst>
        </a:effectStyle>
        <a:effectStyle>
          <a:effectLst>
            <a:reflection blurRad="63500" stA="35000" endPos="35000" dist="12700" dir="5400000" sy="-100000" rotWithShape="0"/>
          </a:effectLst>
          <a:scene3d>
            <a:camera prst="orthographicFront">
              <a:rot lat="0" lon="0" rev="0"/>
            </a:camera>
            <a:lightRig rig="balanced" dir="bl">
              <a:rot lat="0" lon="0" rev="7800000"/>
            </a:lightRig>
          </a:scene3d>
          <a:sp3d prstMaterial="translucentPowder">
            <a:bevelT h="508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80000"/>
                <a:satMod val="125000"/>
              </a:schemeClr>
            </a:gs>
            <a:gs pos="100000">
              <a:schemeClr val="phClr">
                <a:tint val="100000"/>
                <a:satMod val="125000"/>
                <a:lumOff val="40000"/>
                <a:lumMod val="100000"/>
              </a:schemeClr>
            </a:gs>
          </a:gsLst>
          <a:lin ang="7800000" scaled="1"/>
        </a:gradFill>
        <a:gradFill rotWithShape="1">
          <a:gsLst>
            <a:gs pos="0">
              <a:schemeClr val="phClr">
                <a:shade val="95000"/>
                <a:lumMod val="95000"/>
              </a:schemeClr>
            </a:gs>
            <a:gs pos="60000">
              <a:schemeClr val="phClr">
                <a:satMod val="125000"/>
                <a:lumOff val="10000"/>
                <a:lumMod val="100000"/>
              </a:schemeClr>
            </a:gs>
            <a:gs pos="100000">
              <a:schemeClr val="phClr">
                <a:shade val="95000"/>
                <a:satMod val="135000"/>
                <a:lumOff val="50000"/>
                <a:lumMod val="100000"/>
              </a:schemeClr>
            </a:gs>
          </a:gsLst>
          <a:lin ang="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Bubliny</Template>
  <TotalTime>1304</TotalTime>
  <Words>537</Words>
  <Application>Microsoft Office PowerPoint</Application>
  <PresentationFormat>Předvádění na obrazovce (4:3)</PresentationFormat>
  <Paragraphs>52</Paragraphs>
  <Slides>9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1</vt:lpstr>
      <vt:lpstr>Střední Amerika</vt:lpstr>
      <vt:lpstr>Snímek 2</vt:lpstr>
      <vt:lpstr> pevninské státy  Mexiko  Guatemala  Honduras  Nikaragua  Panama  Kostarika  Belize  Salvador</vt:lpstr>
      <vt:lpstr>Kordillery Sonorská poušť tropické nížiny poloostrov Yucatán sopka Popocatepetl hl. město–Ciudad de Mexico španělština hispánci utíkají do USA </vt:lpstr>
      <vt:lpstr>zemědělství těžba ropy, stříbra turismus – pozůstatky Aztécké a    Mayské kultury   -Karibské moře mexická kuchyně – tortilla      fazole      tequila    </vt:lpstr>
      <vt:lpstr>Belize – deštné lesy, bažiny   Honduras – nejchudší, banánová republika Guatemala – sopky, pyramidy Nikaragua - 2. největší z.    žraloci v jezeře Nikaragua.  Kostarika – nejrozvinutější – 93% gramotných    káva, NP Panama – Panamský průplav   (viz vodstvo Ameriky)</vt:lpstr>
      <vt:lpstr>Tropické podnebí, pasáty, hurikány, cukrová třtina, ananas, banány, koření tabák, cestovní ruch, sportovci Bahamy Kuba Jamajka Dominikánská r. Haiti Portoriko</vt:lpstr>
      <vt:lpstr>Jedna z posledních totalitních komunistických zemí. A její bývalý kubánský prezident (v čele od r.1959) a tajemník Komunistické strany Fidel Castro Hlavní město Havana krize hospodářství - embargo kubánské doutníky rum turistika</vt:lpstr>
      <vt:lpstr>Snímek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91</cp:revision>
  <dcterms:created xsi:type="dcterms:W3CDTF">2011-09-01T15:09:11Z</dcterms:created>
  <dcterms:modified xsi:type="dcterms:W3CDTF">2012-09-30T10:38:25Z</dcterms:modified>
</cp:coreProperties>
</file>