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8" r:id="rId1"/>
  </p:sldMasterIdLst>
  <p:notesMasterIdLst>
    <p:notesMasterId r:id="rId13"/>
  </p:notesMasterIdLst>
  <p:sldIdLst>
    <p:sldId id="256" r:id="rId2"/>
    <p:sldId id="275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4" r:id="rId11"/>
    <p:sldId id="283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4F08DE"/>
    <a:srgbClr val="470C6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D1DF9-1C22-4015-8F3F-E09727F72D57}" type="datetimeFigureOut">
              <a:rPr lang="cs-CZ" smtClean="0"/>
              <a:pPr/>
              <a:t>30.9.2012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2CAAA-D88A-416E-959C-86929C38CDC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896121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Obrázky z </a:t>
            </a:r>
            <a:r>
              <a:rPr lang="cs-CZ" smtClean="0"/>
              <a:t>klipatrů</a:t>
            </a: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067246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http://mapasveta.info/amerika/jizni_amerika_mapa.html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42514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425146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http://cs.wikipedia.org/wiki/Maracaibo_%28jezero%29</a:t>
            </a:r>
          </a:p>
          <a:p>
            <a:r>
              <a:rPr lang="cs-CZ" dirty="0" smtClean="0"/>
              <a:t>http://cs.wikipedia.org/wiki/Soubor:Salto_Angel_from_Raton.JPG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425146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42514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http://commons.wikimedia.org/wiki/File:Corcovado_statue01_2005-03-14.jpg?uselang=cs</a:t>
            </a:r>
          </a:p>
          <a:p>
            <a:r>
              <a:rPr lang="cs-CZ" dirty="0" smtClean="0"/>
              <a:t>http://commons.wikimedia.org/wiki/File:Rio_de_Janeiro_-_P%C3%A3o_de_A%C3%A7ucar_-_Cablecar.jpg?uselang=cs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425146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http://commons.wikimedia.org/wiki/File:Copacabana_%28Rio_de_Janeiro%29_330.jpg?uselang=cs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425146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http://cs.wikipedia.org/wiki/Pel%C3%A9</a:t>
            </a:r>
          </a:p>
          <a:p>
            <a:r>
              <a:rPr lang="cs-CZ" dirty="0" smtClean="0"/>
              <a:t>http://cs.wikipedia.org/wiki/Ronaldinho</a:t>
            </a:r>
          </a:p>
          <a:p>
            <a:r>
              <a:rPr lang="cs-CZ" dirty="0" smtClean="0"/>
              <a:t>http://cs.wikipedia.org/wiki/Ronaldo</a:t>
            </a:r>
          </a:p>
          <a:p>
            <a:r>
              <a:rPr lang="cs-CZ" dirty="0" smtClean="0"/>
              <a:t>http://cs.wikipedia.org/wiki/Soubor:Teixeiralula13042007.jpg</a:t>
            </a:r>
          </a:p>
          <a:p>
            <a:r>
              <a:rPr lang="cs-CZ" dirty="0" smtClean="0"/>
              <a:t>http://i.idnes.cz/11/011/p135/ROU3831de_rio.JPG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425146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http://cs.wikipedia.org/wiki/Guyana</a:t>
            </a:r>
          </a:p>
          <a:p>
            <a:r>
              <a:rPr lang="cs-CZ" dirty="0" smtClean="0"/>
              <a:t>http://cs.wikipedia.org/wiki/Guyansk%C3%A9_kosmick%C3%A9_centrum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2CAAA-D88A-416E-959C-86929C38CDCC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425146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6C9CED8-DEFC-4C9A-81F7-65E5C913DC76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92C1D-97D1-4DA7-BD89-FD278B702A2C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80E65-8864-4C0B-88FA-BB80D382B62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07BA1-0BCF-4596-812F-C4DC83C54B98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C31F1D-DD46-4E3A-A5CF-60C2F95E40E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3568" y="6496387"/>
            <a:ext cx="7776864" cy="365125"/>
          </a:xfrm>
        </p:spPr>
        <p:txBody>
          <a:bodyPr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cs-CZ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05E15-2FAC-45A0-89C6-1ADE4F58C0C7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2C3532-DB33-4BFA-B20E-140C914C9299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15E21A-85C5-4069-A22A-93A4C80E4D8B}" type="datetime4">
              <a:rPr lang="en-US" smtClean="0"/>
              <a:pPr/>
              <a:t>September 30, 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12D90-404B-4EDE-A01B-32BA27E5DD9B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2B01B-892B-4129-9BC4-7811801A788F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BD168-6455-4ECD-A8D9-395D9F5A1814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D465B02-3841-4609-B7D8-6F03E4C7A6AE}" type="datetime1">
              <a:rPr lang="cs-CZ" smtClean="0"/>
              <a:pPr/>
              <a:t>30.9.2012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2236D62-062C-4A57-8F3C-6BDCEC43AC2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commons.wikimedia.org/wiki/File:Copacabana_(Rio_de_Janeiro)_330.jpg?uselang=cs" TargetMode="External"/><Relationship Id="rId3" Type="http://schemas.openxmlformats.org/officeDocument/2006/relationships/hyperlink" Target="http://cs.wikipedia.org/wiki/Soubor:Maracaibo_MODIS_2004jun26.jpg" TargetMode="External"/><Relationship Id="rId7" Type="http://schemas.openxmlformats.org/officeDocument/2006/relationships/hyperlink" Target="http://commons.wikimedia.org/wiki/File:Rio_de_Janeiro_-_P%C3%A3o_de_A%C3%A7ucar_-_Cablecar.jpg?uselang=cs" TargetMode="External"/><Relationship Id="rId2" Type="http://schemas.openxmlformats.org/officeDocument/2006/relationships/hyperlink" Target="http://mapasveta.info/amerika/jizni_amerika_mapa.html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commons.wikimedia.org/wiki/File:Corcovado_statue01_2005-03-14.jpg?uselang=cs" TargetMode="External"/><Relationship Id="rId11" Type="http://schemas.openxmlformats.org/officeDocument/2006/relationships/hyperlink" Target="http://cs.wikipedia.org/wiki/Soubor:Pel%C3%A9_23092007.jpg" TargetMode="External"/><Relationship Id="rId5" Type="http://schemas.openxmlformats.org/officeDocument/2006/relationships/hyperlink" Target="http://cs.wikipedia.org/wiki/Soubor:Salto_Angel_from_Raton.JPG" TargetMode="External"/><Relationship Id="rId10" Type="http://schemas.openxmlformats.org/officeDocument/2006/relationships/hyperlink" Target="http://www.flickr.com/people/66056363@N00" TargetMode="External"/><Relationship Id="rId4" Type="http://schemas.openxmlformats.org/officeDocument/2006/relationships/hyperlink" Target="http://commons.wikimedia.org/wiki/User:Yosemite" TargetMode="External"/><Relationship Id="rId9" Type="http://schemas.openxmlformats.org/officeDocument/2006/relationships/hyperlink" Target="http://www.ceskatelevize.cz/ct24/svet/80840-brazilie-znovu-zije-v-rytmu-samby-v-riu-zacina-karneval/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Tractor_in_field_of_rice_by_Khirsah1.jpg" TargetMode="External"/><Relationship Id="rId3" Type="http://schemas.openxmlformats.org/officeDocument/2006/relationships/hyperlink" Target="http://commons.wikimedia.org/wiki/User:Abu_badali" TargetMode="External"/><Relationship Id="rId7" Type="http://schemas.openxmlformats.org/officeDocument/2006/relationships/hyperlink" Target="http://sport.idnes.cz/odhaleni-loga-oh-2016-sledovalo-na-copacabane-1-5-milionu-lidi-pzx-/sporty.aspx?c=A110101_114721_sporty_rou" TargetMode="External"/><Relationship Id="rId2" Type="http://schemas.openxmlformats.org/officeDocument/2006/relationships/hyperlink" Target="http://cs.wikipedia.org/wiki/Soubor:Ronaldinho061115.jpg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ap.org/" TargetMode="External"/><Relationship Id="rId5" Type="http://schemas.openxmlformats.org/officeDocument/2006/relationships/hyperlink" Target="http://cs.wikipedia.org/wiki/Soubor:Teixeiralula13042007.jpg" TargetMode="External"/><Relationship Id="rId4" Type="http://schemas.openxmlformats.org/officeDocument/2006/relationships/hyperlink" Target="http://cs.wikipedia.org/wiki/Soubor:Ronaldo.jpeg" TargetMode="External"/><Relationship Id="rId9" Type="http://schemas.openxmlformats.org/officeDocument/2006/relationships/hyperlink" Target="http://cs.wikipedia.org/wiki/Soubor:Ariane_5_launch_pad.jp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2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wmf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71472" y="2285992"/>
            <a:ext cx="7560840" cy="2443142"/>
          </a:xfr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cs-CZ" sz="8000" i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Jižní </a:t>
            </a:r>
            <a:r>
              <a:rPr lang="cs-CZ" sz="8000" i="1" u="sng" cap="none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Amerika</a:t>
            </a:r>
            <a:br>
              <a:rPr lang="cs-CZ" sz="8000" i="1" u="sng" cap="none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</a:br>
            <a:r>
              <a:rPr lang="cs-CZ" sz="8000" b="1" i="1" u="sng" cap="none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T</a:t>
            </a:r>
            <a:r>
              <a:rPr lang="cs-CZ" sz="8000" b="1" i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ropické země</a:t>
            </a:r>
            <a:endParaRPr lang="cs-CZ" sz="8000" b="1" i="1" u="sng" cap="none" dirty="0">
              <a:ln w="28575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4" name="Picture 2" descr="C:\Users\paty\AppData\Local\Microsoft\Windows\Temporary Internet Files\Low\Content.IE5\1YJAM0B5\opvk_hor_zakladni_logolink_bar_cz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718" y="404664"/>
            <a:ext cx="5407152" cy="1045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4500562" y="5000636"/>
            <a:ext cx="378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dirty="0" smtClean="0"/>
              <a:t>Romana Zabořilová</a:t>
            </a:r>
          </a:p>
          <a:p>
            <a:pPr algn="ctr"/>
            <a:r>
              <a:rPr lang="cs-CZ" dirty="0" smtClean="0"/>
              <a:t>ZŠ Jenišovice</a:t>
            </a:r>
          </a:p>
          <a:p>
            <a:pPr algn="ctr"/>
            <a:r>
              <a:rPr lang="cs-CZ" dirty="0" smtClean="0"/>
              <a:t>VY_32_INOVACE_037</a:t>
            </a: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44811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5462" y="332656"/>
            <a:ext cx="8758538" cy="649408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latin typeface="Comic Sans MS" pitchFamily="66" charset="0"/>
              </a:rPr>
              <a:t>Zdroje obrázků</a:t>
            </a:r>
            <a:r>
              <a:rPr lang="cs-CZ" sz="1600" b="1" dirty="0" smtClean="0">
                <a:latin typeface="Comic Sans MS" pitchFamily="66" charset="0"/>
              </a:rPr>
              <a:t>:</a:t>
            </a:r>
          </a:p>
          <a:p>
            <a:r>
              <a:rPr lang="cs-CZ" sz="1600" b="1" dirty="0" smtClean="0">
                <a:latin typeface="Comic Sans MS" pitchFamily="66" charset="0"/>
              </a:rPr>
              <a:t>Neočíslované obrázky jsou z klipartu</a:t>
            </a:r>
            <a:endParaRPr lang="cs-CZ" sz="1600" b="1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obr.1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>
                <a:latin typeface="Comic Sans MS" pitchFamily="66" charset="0"/>
              </a:rPr>
              <a:t>a</a:t>
            </a:r>
            <a:r>
              <a:rPr lang="cs-CZ" sz="1600" dirty="0" smtClean="0">
                <a:latin typeface="Comic Sans MS" pitchFamily="66" charset="0"/>
              </a:rPr>
              <a:t>utor neuveden</a:t>
            </a:r>
            <a:r>
              <a:rPr lang="en-US" sz="1600" dirty="0" smtClean="0">
                <a:latin typeface="Comic Sans MS" pitchFamily="66" charset="0"/>
              </a:rPr>
              <a:t>.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11-12-10</a:t>
            </a:r>
            <a:r>
              <a:rPr lang="en-US" sz="1600" dirty="0" smtClean="0">
                <a:latin typeface="Comic Sans MS" pitchFamily="66" charset="0"/>
              </a:rPr>
              <a:t>].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cs-CZ" sz="1600" dirty="0">
                <a:latin typeface="Comic Sans MS" pitchFamily="66" charset="0"/>
                <a:hlinkClick r:id="rId2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2"/>
              </a:rPr>
              <a:t>mapasveta.info/amerika/jizni_amerika_mapa.html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r>
              <a:rPr lang="cs-CZ" sz="1600" b="1" u="sng" dirty="0" smtClean="0">
                <a:latin typeface="Comic Sans MS" pitchFamily="66" charset="0"/>
              </a:rPr>
              <a:t> </a:t>
            </a:r>
          </a:p>
          <a:p>
            <a:r>
              <a:rPr lang="cs-CZ" sz="1600" b="1" u="sng" dirty="0" smtClean="0">
                <a:latin typeface="Comic Sans MS" pitchFamily="66" charset="0"/>
              </a:rPr>
              <a:t>obr.2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 err="1">
                <a:latin typeface="Comic Sans MS" pitchFamily="66" charset="0"/>
              </a:rPr>
              <a:t>Jeff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Schmaltz</a:t>
            </a:r>
            <a:r>
              <a:rPr lang="cs-CZ" sz="1600" dirty="0">
                <a:latin typeface="Comic Sans MS" pitchFamily="66" charset="0"/>
              </a:rPr>
              <a:t>, MODIS Land Rapid Response Team </a:t>
            </a:r>
            <a:r>
              <a:rPr lang="cs-CZ" sz="1600" dirty="0" err="1">
                <a:latin typeface="Comic Sans MS" pitchFamily="66" charset="0"/>
              </a:rPr>
              <a:t>at</a:t>
            </a:r>
            <a:r>
              <a:rPr lang="cs-CZ" sz="1600" dirty="0">
                <a:latin typeface="Comic Sans MS" pitchFamily="66" charset="0"/>
              </a:rPr>
              <a:t> NASA GSFC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&lt;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  <a:hlinkClick r:id="rId3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3"/>
              </a:rPr>
              <a:t>cs.wikipedia.org/wiki/Soubor:Maracaibo_MODIS_2004jun26.jpg</a:t>
            </a:r>
            <a:r>
              <a:rPr lang="cs-CZ" sz="1600" dirty="0" smtClean="0">
                <a:latin typeface="Comic Sans MS" pitchFamily="66" charset="0"/>
              </a:rPr>
              <a:t> 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obr.3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 err="1">
                <a:latin typeface="Comic Sans MS" pitchFamily="66" charset="0"/>
              </a:rPr>
              <a:t>Photo</a:t>
            </a:r>
            <a:r>
              <a:rPr lang="cs-CZ" sz="1600" dirty="0">
                <a:latin typeface="Comic Sans MS" pitchFamily="66" charset="0"/>
              </a:rPr>
              <a:t> by </a:t>
            </a:r>
            <a:r>
              <a:rPr lang="cs-CZ" sz="1600" dirty="0" err="1">
                <a:latin typeface="Comic Sans MS" pitchFamily="66" charset="0"/>
                <a:hlinkClick r:id="rId4" tooltip="User:Yosemite"/>
              </a:rPr>
              <a:t>Yosemite</a:t>
            </a:r>
            <a:r>
              <a:rPr lang="cs-CZ" sz="1600" dirty="0">
                <a:latin typeface="Comic Sans MS" pitchFamily="66" charset="0"/>
              </a:rPr>
              <a:t> 05:11, 20 </a:t>
            </a:r>
            <a:r>
              <a:rPr lang="cs-CZ" sz="1600" dirty="0" err="1">
                <a:latin typeface="Comic Sans MS" pitchFamily="66" charset="0"/>
              </a:rPr>
              <a:t>Mar</a:t>
            </a:r>
            <a:r>
              <a:rPr lang="cs-CZ" sz="1600" dirty="0">
                <a:latin typeface="Comic Sans MS" pitchFamily="66" charset="0"/>
              </a:rPr>
              <a:t> 2005 (UTC). </a:t>
            </a:r>
            <a:r>
              <a:rPr lang="cs-CZ" sz="1600" dirty="0" err="1">
                <a:latin typeface="Comic Sans MS" pitchFamily="66" charset="0"/>
              </a:rPr>
              <a:t>official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name</a:t>
            </a:r>
            <a:r>
              <a:rPr lang="cs-CZ" sz="1600" dirty="0">
                <a:latin typeface="Comic Sans MS" pitchFamily="66" charset="0"/>
              </a:rPr>
              <a:t>: </a:t>
            </a:r>
            <a:r>
              <a:rPr lang="cs-CZ" sz="1600" dirty="0" err="1">
                <a:latin typeface="Comic Sans MS" pitchFamily="66" charset="0"/>
              </a:rPr>
              <a:t>Kerepakupai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merú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cs-CZ" sz="1600" dirty="0">
                <a:latin typeface="Comic Sans MS" pitchFamily="66" charset="0"/>
                <a:hlinkClick r:id="rId5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5"/>
              </a:rPr>
              <a:t>cs.wikipedia.org/wiki/Soubor:Salto_Angel_from_Raton.JPG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r>
              <a:rPr lang="cs-CZ" sz="1600" b="1" u="sng" dirty="0" smtClean="0">
                <a:latin typeface="Comic Sans MS" pitchFamily="66" charset="0"/>
              </a:rPr>
              <a:t> </a:t>
            </a:r>
            <a:endParaRPr lang="cs-CZ" sz="1600" b="1" u="sng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obr.4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>
                <a:latin typeface="Comic Sans MS" pitchFamily="66" charset="0"/>
              </a:rPr>
              <a:t>Klaus </a:t>
            </a:r>
            <a:r>
              <a:rPr lang="cs-CZ" sz="1600" dirty="0" err="1">
                <a:latin typeface="Comic Sans MS" pitchFamily="66" charset="0"/>
              </a:rPr>
              <a:t>with</a:t>
            </a:r>
            <a:r>
              <a:rPr lang="cs-CZ" sz="1600" dirty="0">
                <a:latin typeface="Comic Sans MS" pitchFamily="66" charset="0"/>
              </a:rPr>
              <a:t> K 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&lt;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  <a:hlinkClick r:id="rId6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6"/>
              </a:rPr>
              <a:t>commons.wikimedia.org/wiki/File:Corcovado_statue01_2005-03-14.jpg?uselang=cs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obr.5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 err="1" smtClean="0">
                <a:latin typeface="Comic Sans MS" pitchFamily="66" charset="0"/>
              </a:rPr>
              <a:t>Wutzofant</a:t>
            </a:r>
            <a:r>
              <a:rPr lang="cs-CZ" sz="1600" dirty="0" smtClean="0">
                <a:latin typeface="Comic Sans MS" pitchFamily="66" charset="0"/>
              </a:rPr>
              <a:t>. ,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cs-CZ" sz="1600" dirty="0">
                <a:latin typeface="Comic Sans MS" pitchFamily="66" charset="0"/>
                <a:hlinkClick r:id="rId7"/>
              </a:rPr>
              <a:t>http://commons.wikimedia.org/wiki/File:Rio_de_Janeiro_-_P%C3%A3o_de_A%C3%A7ucar_-_</a:t>
            </a:r>
            <a:r>
              <a:rPr lang="cs-CZ" sz="1600" dirty="0" smtClean="0">
                <a:latin typeface="Comic Sans MS" pitchFamily="66" charset="0"/>
                <a:hlinkClick r:id="rId7"/>
              </a:rPr>
              <a:t>Cablecar.jpg?uselang=cs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r>
              <a:rPr lang="cs-CZ" sz="1600" b="1" u="sng" dirty="0" smtClean="0">
                <a:latin typeface="Comic Sans MS" pitchFamily="66" charset="0"/>
              </a:rPr>
              <a:t> </a:t>
            </a:r>
            <a:endParaRPr lang="cs-CZ" sz="1600" b="1" u="sng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obr.6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pt-BR" sz="1600" dirty="0">
                <a:latin typeface="Comic Sans MS" pitchFamily="66" charset="0"/>
              </a:rPr>
              <a:t>I, Rodrigo Gomes da Paixão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&lt;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  <a:hlinkClick r:id="rId8"/>
              </a:rPr>
              <a:t>http://commons.wikimedia.org/wiki/File:Copacabana_%</a:t>
            </a:r>
            <a:r>
              <a:rPr lang="cs-CZ" sz="1600" dirty="0" smtClean="0">
                <a:latin typeface="Comic Sans MS" pitchFamily="66" charset="0"/>
                <a:hlinkClick r:id="rId8"/>
              </a:rPr>
              <a:t>28Rio_de_Janeiro%29_330.jpg?uselang=cs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obr.7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pt-BR" sz="1600" dirty="0" smtClean="0">
                <a:latin typeface="Comic Sans MS" pitchFamily="66" charset="0"/>
              </a:rPr>
              <a:t>autor</a:t>
            </a:r>
            <a:r>
              <a:rPr lang="pt-BR" sz="1600" dirty="0">
                <a:latin typeface="Comic Sans MS" pitchFamily="66" charset="0"/>
              </a:rPr>
              <a:t>: Natacha Pisarenko, zdroj: </a:t>
            </a:r>
            <a:r>
              <a:rPr lang="pt-BR" sz="1600" dirty="0" smtClean="0">
                <a:latin typeface="Comic Sans MS" pitchFamily="66" charset="0"/>
              </a:rPr>
              <a:t>ČTK/AP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pt-BR" sz="1600" dirty="0" smtClean="0">
                <a:latin typeface="Comic Sans MS" pitchFamily="66" charset="0"/>
              </a:rPr>
              <a:t>Karneval </a:t>
            </a:r>
            <a:r>
              <a:rPr lang="pt-BR" sz="1600" dirty="0">
                <a:latin typeface="Comic Sans MS" pitchFamily="66" charset="0"/>
              </a:rPr>
              <a:t>v Rio de </a:t>
            </a:r>
            <a:r>
              <a:rPr lang="pt-BR" sz="1600" dirty="0" smtClean="0">
                <a:latin typeface="Comic Sans MS" pitchFamily="66" charset="0"/>
              </a:rPr>
              <a:t>Janeiru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cs-CZ" sz="1600" dirty="0">
                <a:latin typeface="Comic Sans MS" pitchFamily="66" charset="0"/>
                <a:hlinkClick r:id="rId9"/>
              </a:rPr>
              <a:t>http://www.ceskatelevize.cz/ct24/svet/80840-brazilie-znovu-zije-v-rytmu-samby-v-riu-zacina-karneval</a:t>
            </a:r>
            <a:r>
              <a:rPr lang="cs-CZ" sz="1600" dirty="0" smtClean="0">
                <a:latin typeface="Comic Sans MS" pitchFamily="66" charset="0"/>
                <a:hlinkClick r:id="rId9"/>
              </a:rPr>
              <a:t>/</a:t>
            </a:r>
            <a:r>
              <a:rPr lang="cs-CZ" sz="1600" dirty="0" smtClean="0">
                <a:latin typeface="Comic Sans MS" pitchFamily="66" charset="0"/>
              </a:rPr>
              <a:t>  </a:t>
            </a:r>
            <a:r>
              <a:rPr lang="en-US" sz="1600" dirty="0">
                <a:latin typeface="Comic Sans MS" pitchFamily="66" charset="0"/>
              </a:rPr>
              <a:t>&gt;.</a:t>
            </a:r>
            <a:r>
              <a:rPr lang="cs-CZ" sz="1600" b="1" u="sng" dirty="0">
                <a:latin typeface="Comic Sans MS" pitchFamily="66" charset="0"/>
              </a:rPr>
              <a:t> </a:t>
            </a:r>
          </a:p>
          <a:p>
            <a:r>
              <a:rPr lang="cs-CZ" sz="1600" b="1" u="sng" dirty="0" smtClean="0">
                <a:latin typeface="Comic Sans MS" pitchFamily="66" charset="0"/>
              </a:rPr>
              <a:t>obr.8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pt-BR" sz="1600" dirty="0">
                <a:latin typeface="Comic Sans MS" pitchFamily="66" charset="0"/>
                <a:hlinkClick r:id="rId10"/>
              </a:rPr>
              <a:t>*Savaman*</a:t>
            </a:r>
            <a:r>
              <a:rPr lang="pt-BR" sz="1600" dirty="0">
                <a:latin typeface="Comic Sans MS" pitchFamily="66" charset="0"/>
              </a:rPr>
              <a:t> from São Paulo, </a:t>
            </a:r>
            <a:r>
              <a:rPr lang="pt-BR" sz="1600" dirty="0" smtClean="0">
                <a:latin typeface="Comic Sans MS" pitchFamily="66" charset="0"/>
              </a:rPr>
              <a:t>Brasil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&lt;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  <a:hlinkClick r:id="rId11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11"/>
              </a:rPr>
              <a:t>cs.wikipedia.org/wiki/Soubor:Pel%C3%A9_23092007.jpg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endParaRPr lang="cs-CZ" sz="1600" dirty="0" smtClean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59498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cs-CZ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385462" y="332656"/>
            <a:ext cx="8496944" cy="427809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600" b="1" dirty="0">
                <a:latin typeface="Comic Sans MS" pitchFamily="66" charset="0"/>
              </a:rPr>
              <a:t>Zdroje obrázků</a:t>
            </a:r>
            <a:r>
              <a:rPr lang="cs-CZ" sz="1600" b="1" dirty="0" smtClean="0">
                <a:latin typeface="Comic Sans MS" pitchFamily="66" charset="0"/>
              </a:rPr>
              <a:t>:</a:t>
            </a:r>
          </a:p>
          <a:p>
            <a:r>
              <a:rPr lang="cs-CZ" sz="1600" b="1" dirty="0" smtClean="0">
                <a:latin typeface="Comic Sans MS" pitchFamily="66" charset="0"/>
              </a:rPr>
              <a:t>Neočíslované obrázky jsou z klipartu</a:t>
            </a:r>
            <a:endParaRPr lang="cs-CZ" sz="1600" b="1" dirty="0">
              <a:latin typeface="Comic Sans MS" pitchFamily="66" charset="0"/>
            </a:endParaRPr>
          </a:p>
          <a:p>
            <a:r>
              <a:rPr lang="cs-CZ" sz="1600" b="1" u="sng" dirty="0">
                <a:latin typeface="Comic Sans MS" pitchFamily="66" charset="0"/>
              </a:rPr>
              <a:t>obr.9</a:t>
            </a:r>
            <a:r>
              <a:rPr lang="cs-CZ" sz="1600" dirty="0">
                <a:latin typeface="Comic Sans MS" pitchFamily="66" charset="0"/>
              </a:rPr>
              <a:t>: </a:t>
            </a:r>
            <a:r>
              <a:rPr lang="cs-CZ" sz="1600" dirty="0" err="1">
                <a:latin typeface="Comic Sans MS" pitchFamily="66" charset="0"/>
              </a:rPr>
              <a:t>Reto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Stauffer</a:t>
            </a:r>
            <a:r>
              <a:rPr lang="cs-CZ" sz="1600" dirty="0">
                <a:latin typeface="Comic Sans MS" pitchFamily="66" charset="0"/>
              </a:rPr>
              <a:t>, www.hopp-schwiiz.ch</a:t>
            </a:r>
            <a:r>
              <a:rPr lang="en-US" sz="1600" dirty="0">
                <a:latin typeface="Comic Sans MS" pitchFamily="66" charset="0"/>
              </a:rPr>
              <a:t>.</a:t>
            </a:r>
            <a:r>
              <a:rPr lang="cs-CZ" sz="1600" dirty="0">
                <a:latin typeface="Comic Sans MS" pitchFamily="66" charset="0"/>
              </a:rPr>
              <a:t>,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cs-CZ" sz="1600" dirty="0">
                <a:latin typeface="Comic Sans MS" pitchFamily="66" charset="0"/>
                <a:hlinkClick r:id="rId2"/>
              </a:rPr>
              <a:t>http://cs.wikipedia.org/wiki/Soubor:Ronaldinho061115.jpg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&gt;.</a:t>
            </a:r>
            <a:r>
              <a:rPr lang="cs-CZ" sz="1600" b="1" u="sng" dirty="0">
                <a:latin typeface="Comic Sans MS" pitchFamily="66" charset="0"/>
              </a:rPr>
              <a:t> </a:t>
            </a:r>
          </a:p>
          <a:p>
            <a:r>
              <a:rPr lang="cs-CZ" sz="1600" b="1" u="sng" dirty="0">
                <a:latin typeface="Comic Sans MS" pitchFamily="66" charset="0"/>
              </a:rPr>
              <a:t>obr.10</a:t>
            </a:r>
            <a:r>
              <a:rPr lang="cs-CZ" sz="1600" dirty="0">
                <a:latin typeface="Comic Sans MS" pitchFamily="66" charset="0"/>
              </a:rPr>
              <a:t>: </a:t>
            </a:r>
            <a:r>
              <a:rPr lang="cs-CZ" sz="1600" dirty="0" err="1">
                <a:latin typeface="Comic Sans MS" pitchFamily="66" charset="0"/>
              </a:rPr>
              <a:t>Antônio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Cruz</a:t>
            </a:r>
            <a:r>
              <a:rPr lang="cs-CZ" sz="1600" dirty="0">
                <a:latin typeface="Comic Sans MS" pitchFamily="66" charset="0"/>
              </a:rPr>
              <a:t>/</a:t>
            </a:r>
            <a:r>
              <a:rPr lang="cs-CZ" sz="1600" dirty="0" err="1">
                <a:latin typeface="Comic Sans MS" pitchFamily="66" charset="0"/>
              </a:rPr>
              <a:t>ABr</a:t>
            </a:r>
            <a:r>
              <a:rPr lang="cs-CZ" sz="1600" dirty="0">
                <a:latin typeface="Comic Sans MS" pitchFamily="66" charset="0"/>
              </a:rPr>
              <a:t> (</a:t>
            </a:r>
            <a:r>
              <a:rPr lang="cs-CZ" sz="1600" dirty="0" err="1">
                <a:latin typeface="Comic Sans MS" pitchFamily="66" charset="0"/>
              </a:rPr>
              <a:t>cropped</a:t>
            </a:r>
            <a:r>
              <a:rPr lang="cs-CZ" sz="1600" dirty="0">
                <a:latin typeface="Comic Sans MS" pitchFamily="66" charset="0"/>
              </a:rPr>
              <a:t> by </a:t>
            </a:r>
            <a:r>
              <a:rPr lang="cs-CZ" sz="1600" dirty="0" err="1">
                <a:latin typeface="Comic Sans MS" pitchFamily="66" charset="0"/>
                <a:hlinkClick r:id="rId3" tooltip="User:Abu badali"/>
              </a:rPr>
              <a:t>User:Abu_badali</a:t>
            </a:r>
            <a:r>
              <a:rPr lang="cs-CZ" sz="1600" dirty="0">
                <a:latin typeface="Comic Sans MS" pitchFamily="66" charset="0"/>
              </a:rPr>
              <a:t>)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r>
              <a:rPr lang="en-US" sz="1600" dirty="0" smtClean="0">
                <a:latin typeface="Comic Sans MS" pitchFamily="66" charset="0"/>
              </a:rPr>
              <a:t>&lt;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  <a:hlinkClick r:id="rId4"/>
              </a:rPr>
              <a:t>http://cs.wikipedia.org/wiki/Soubor:Ronaldo.jpeg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en-US" sz="1600" dirty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obr.11</a:t>
            </a:r>
            <a:r>
              <a:rPr lang="cs-CZ" sz="1600" dirty="0" smtClean="0">
                <a:latin typeface="Comic Sans MS" pitchFamily="66" charset="0"/>
              </a:rPr>
              <a:t>:</a:t>
            </a:r>
            <a:r>
              <a:rPr lang="cs-CZ" sz="1600" dirty="0">
                <a:latin typeface="Comic Sans MS" pitchFamily="66" charset="0"/>
              </a:rPr>
              <a:t>Ricardo </a:t>
            </a:r>
            <a:r>
              <a:rPr lang="cs-CZ" sz="1600" dirty="0" err="1">
                <a:latin typeface="Comic Sans MS" pitchFamily="66" charset="0"/>
              </a:rPr>
              <a:t>Stuckert</a:t>
            </a:r>
            <a:r>
              <a:rPr lang="cs-CZ" sz="1600" dirty="0">
                <a:latin typeface="Comic Sans MS" pitchFamily="66" charset="0"/>
              </a:rPr>
              <a:t>/PR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en-US" sz="1600" dirty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cs-CZ" sz="1600" dirty="0">
                <a:latin typeface="Comic Sans MS" pitchFamily="66" charset="0"/>
                <a:hlinkClick r:id="rId5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5"/>
              </a:rPr>
              <a:t>cs.wikipedia.org/wiki/Soubor:Teixeiralula13042007.jpg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r>
              <a:rPr lang="cs-CZ" sz="1600" b="1" u="sng" dirty="0" smtClean="0">
                <a:latin typeface="Comic Sans MS" pitchFamily="66" charset="0"/>
              </a:rPr>
              <a:t> </a:t>
            </a:r>
            <a:endParaRPr lang="cs-CZ" sz="1600" b="1" u="sng" dirty="0">
              <a:latin typeface="Comic Sans MS" pitchFamily="66" charset="0"/>
            </a:endParaRPr>
          </a:p>
          <a:p>
            <a:r>
              <a:rPr lang="cs-CZ" sz="1600" b="1" u="sng" dirty="0">
                <a:latin typeface="Comic Sans MS" pitchFamily="66" charset="0"/>
              </a:rPr>
              <a:t>obr.12</a:t>
            </a:r>
            <a:r>
              <a:rPr lang="cs-CZ" sz="1600" dirty="0">
                <a:latin typeface="Comic Sans MS" pitchFamily="66" charset="0"/>
              </a:rPr>
              <a:t>: foto: </a:t>
            </a:r>
            <a:r>
              <a:rPr lang="cs-CZ" sz="1600" dirty="0" smtClean="0">
                <a:latin typeface="Comic Sans MS" pitchFamily="66" charset="0"/>
                <a:hlinkClick r:id="rId6"/>
              </a:rPr>
              <a:t>AP</a:t>
            </a:r>
            <a:r>
              <a:rPr lang="cs-CZ" sz="1600" dirty="0" smtClean="0">
                <a:latin typeface="Comic Sans MS" pitchFamily="66" charset="0"/>
              </a:rPr>
              <a:t>. Slavnostní </a:t>
            </a:r>
            <a:r>
              <a:rPr lang="cs-CZ" sz="1600" dirty="0">
                <a:latin typeface="Comic Sans MS" pitchFamily="66" charset="0"/>
              </a:rPr>
              <a:t>odhalení loga Olympijských her 2016 v Rio de </a:t>
            </a:r>
            <a:r>
              <a:rPr lang="cs-CZ" sz="1600" dirty="0" err="1" smtClean="0">
                <a:latin typeface="Comic Sans MS" pitchFamily="66" charset="0"/>
              </a:rPr>
              <a:t>Janeiru</a:t>
            </a:r>
            <a:r>
              <a:rPr lang="cs-CZ" sz="1600" dirty="0" smtClean="0">
                <a:latin typeface="Comic Sans MS" pitchFamily="66" charset="0"/>
              </a:rPr>
              <a:t>.,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&lt;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  <a:hlinkClick r:id="rId7"/>
              </a:rPr>
              <a:t>http://sport.idnes.cz/odhaleni-loga-oh-2016-sledovalo-na-copacabane-1-5-milionu-lidi-pzx-/</a:t>
            </a:r>
            <a:r>
              <a:rPr lang="cs-CZ" sz="1600" dirty="0" smtClean="0">
                <a:latin typeface="Comic Sans MS" pitchFamily="66" charset="0"/>
                <a:hlinkClick r:id="rId7"/>
              </a:rPr>
              <a:t>sporty.aspx?c=A110101_114721_sporty_rou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  <a:p>
            <a:r>
              <a:rPr lang="cs-CZ" sz="1600" b="1" u="sng" dirty="0" smtClean="0">
                <a:latin typeface="Comic Sans MS" pitchFamily="66" charset="0"/>
              </a:rPr>
              <a:t>obr.13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 err="1">
                <a:latin typeface="Comic Sans MS" pitchFamily="66" charset="0"/>
              </a:rPr>
              <a:t>Tracey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Dos</a:t>
            </a:r>
            <a:r>
              <a:rPr lang="cs-CZ" sz="1600" dirty="0">
                <a:latin typeface="Comic Sans MS" pitchFamily="66" charset="0"/>
              </a:rPr>
              <a:t> Santos</a:t>
            </a:r>
            <a:r>
              <a:rPr lang="en-US" sz="1600" dirty="0" smtClean="0">
                <a:latin typeface="Comic Sans MS" pitchFamily="66" charset="0"/>
              </a:rPr>
              <a:t>.</a:t>
            </a:r>
            <a:r>
              <a:rPr lang="cs-CZ" sz="1600" dirty="0" smtClean="0">
                <a:latin typeface="Comic Sans MS" pitchFamily="66" charset="0"/>
              </a:rPr>
              <a:t>,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11-12-10</a:t>
            </a:r>
            <a:r>
              <a:rPr lang="en-US" sz="1600" dirty="0" smtClean="0">
                <a:latin typeface="Comic Sans MS" pitchFamily="66" charset="0"/>
              </a:rPr>
              <a:t>].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</a:rPr>
              <a:t>Dostupné na WWW: </a:t>
            </a:r>
            <a:r>
              <a:rPr lang="en-US" sz="1600" dirty="0">
                <a:latin typeface="Comic Sans MS" pitchFamily="66" charset="0"/>
              </a:rPr>
              <a:t>&lt; </a:t>
            </a:r>
            <a:r>
              <a:rPr lang="cs-CZ" sz="1600" dirty="0">
                <a:latin typeface="Comic Sans MS" pitchFamily="66" charset="0"/>
                <a:hlinkClick r:id="rId8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8"/>
              </a:rPr>
              <a:t>cs.wikipedia.org/wiki/Soubor:Tractor_in_field_of_rice_by_Khirsah1.jpg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r>
              <a:rPr lang="cs-CZ" sz="1600" b="1" u="sng" dirty="0" smtClean="0">
                <a:latin typeface="Comic Sans MS" pitchFamily="66" charset="0"/>
              </a:rPr>
              <a:t> </a:t>
            </a:r>
          </a:p>
          <a:p>
            <a:r>
              <a:rPr lang="cs-CZ" sz="1600" b="1" u="sng" dirty="0" smtClean="0">
                <a:latin typeface="Comic Sans MS" pitchFamily="66" charset="0"/>
              </a:rPr>
              <a:t>obr.14</a:t>
            </a:r>
            <a:r>
              <a:rPr lang="cs-CZ" sz="1600" dirty="0" smtClean="0">
                <a:latin typeface="Comic Sans MS" pitchFamily="66" charset="0"/>
              </a:rPr>
              <a:t>: </a:t>
            </a:r>
            <a:r>
              <a:rPr lang="cs-CZ" sz="1600" dirty="0">
                <a:latin typeface="Comic Sans MS" pitchFamily="66" charset="0"/>
              </a:rPr>
              <a:t>Philippe </a:t>
            </a:r>
            <a:r>
              <a:rPr lang="cs-CZ" sz="1600" dirty="0" err="1">
                <a:latin typeface="Comic Sans MS" pitchFamily="66" charset="0"/>
              </a:rPr>
              <a:t>Semanaz</a:t>
            </a:r>
            <a:r>
              <a:rPr lang="cs-CZ" sz="1600" dirty="0">
                <a:latin typeface="Comic Sans MS" pitchFamily="66" charset="0"/>
              </a:rPr>
              <a:t> / Philou.cn (</a:t>
            </a:r>
            <a:r>
              <a:rPr lang="cs-CZ" sz="1600" dirty="0" err="1">
                <a:latin typeface="Comic Sans MS" pitchFamily="66" charset="0"/>
              </a:rPr>
              <a:t>username</a:t>
            </a:r>
            <a:r>
              <a:rPr lang="cs-CZ" sz="1600" dirty="0">
                <a:latin typeface="Comic Sans MS" pitchFamily="66" charset="0"/>
              </a:rPr>
              <a:t> on </a:t>
            </a:r>
            <a:r>
              <a:rPr lang="cs-CZ" sz="1600" dirty="0" err="1">
                <a:latin typeface="Comic Sans MS" pitchFamily="66" charset="0"/>
              </a:rPr>
              <a:t>Flickr</a:t>
            </a:r>
            <a:r>
              <a:rPr lang="cs-CZ" sz="1600" dirty="0" smtClean="0">
                <a:latin typeface="Comic Sans MS" pitchFamily="66" charset="0"/>
              </a:rPr>
              <a:t>)., </a:t>
            </a:r>
            <a:r>
              <a:rPr lang="en-US" sz="1600" dirty="0" smtClean="0">
                <a:latin typeface="Comic Sans MS" pitchFamily="66" charset="0"/>
              </a:rPr>
              <a:t>[</a:t>
            </a:r>
            <a:r>
              <a:rPr lang="cs-CZ" sz="1600" dirty="0">
                <a:latin typeface="Comic Sans MS" pitchFamily="66" charset="0"/>
              </a:rPr>
              <a:t>cit. </a:t>
            </a:r>
            <a:r>
              <a:rPr lang="en-US" sz="1600" dirty="0">
                <a:latin typeface="Comic Sans MS" pitchFamily="66" charset="0"/>
              </a:rPr>
              <a:t>20</a:t>
            </a:r>
            <a:r>
              <a:rPr lang="cs-CZ" sz="1600" dirty="0" smtClean="0">
                <a:latin typeface="Comic Sans MS" pitchFamily="66" charset="0"/>
              </a:rPr>
              <a:t>11-12-10</a:t>
            </a:r>
            <a:r>
              <a:rPr lang="en-US" sz="1600" dirty="0">
                <a:latin typeface="Comic Sans MS" pitchFamily="66" charset="0"/>
              </a:rPr>
              <a:t>].</a:t>
            </a:r>
            <a:r>
              <a:rPr lang="cs-CZ" sz="1600" dirty="0">
                <a:latin typeface="Comic Sans MS" pitchFamily="66" charset="0"/>
              </a:rPr>
              <a:t> Dostupné na WWW</a:t>
            </a:r>
            <a:r>
              <a:rPr lang="en-US" sz="1600" dirty="0">
                <a:latin typeface="Comic Sans MS" pitchFamily="66" charset="0"/>
              </a:rPr>
              <a:t> : </a:t>
            </a:r>
            <a:endParaRPr lang="cs-CZ" sz="1600" dirty="0">
              <a:latin typeface="Comic Sans MS" pitchFamily="66" charset="0"/>
            </a:endParaRPr>
          </a:p>
          <a:p>
            <a:r>
              <a:rPr lang="en-US" sz="1600" dirty="0">
                <a:latin typeface="Comic Sans MS" pitchFamily="66" charset="0"/>
              </a:rPr>
              <a:t>&lt;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>
                <a:latin typeface="Comic Sans MS" pitchFamily="66" charset="0"/>
                <a:hlinkClick r:id="rId9"/>
              </a:rPr>
              <a:t>http://</a:t>
            </a:r>
            <a:r>
              <a:rPr lang="cs-CZ" sz="1600" dirty="0" smtClean="0">
                <a:latin typeface="Comic Sans MS" pitchFamily="66" charset="0"/>
                <a:hlinkClick r:id="rId9"/>
              </a:rPr>
              <a:t>cs.wikipedia.org/wiki/Soubor:Ariane_5_launch_pad.jpg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en-US" sz="1600" dirty="0" smtClean="0">
                <a:latin typeface="Comic Sans MS" pitchFamily="66" charset="0"/>
              </a:rPr>
              <a:t>&gt;.</a:t>
            </a:r>
            <a:endParaRPr lang="cs-CZ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3606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5203" t="3795" r="4730" b="50868"/>
          <a:stretch/>
        </p:blipFill>
        <p:spPr bwMode="auto">
          <a:xfrm>
            <a:off x="2195736" y="1416159"/>
            <a:ext cx="5733359" cy="4817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48002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sz="800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sz="8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Mapa Tropické </a:t>
            </a:r>
            <a:r>
              <a:rPr lang="cs-CZ" sz="5400" b="1" u="sng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A</a:t>
            </a:r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meriky</a:t>
            </a:r>
            <a:endParaRPr lang="cs-CZ" sz="5400" b="1" u="sng" dirty="0">
              <a:ln w="28575">
                <a:solidFill>
                  <a:schemeClr val="tx1"/>
                </a:solidFill>
                <a:prstDash val="solid"/>
                <a:miter lim="800000"/>
              </a:ln>
              <a:blipFill>
                <a:blip r:embed="rId4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341728" y="1416159"/>
            <a:ext cx="21602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Venezuela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2734072" y="3298101"/>
            <a:ext cx="21602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Guyana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94312" y="1988840"/>
            <a:ext cx="21602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Surinam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5501968" y="2780928"/>
            <a:ext cx="216024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solidFill>
                  <a:schemeClr val="tx1"/>
                </a:solidFill>
              </a:rPr>
              <a:t>Francouzská Guyana</a:t>
            </a:r>
            <a:endParaRPr lang="cs-CZ" b="1" dirty="0">
              <a:solidFill>
                <a:schemeClr val="tx1"/>
              </a:solidFill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3843080" y="4672300"/>
            <a:ext cx="216024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2800" b="1" dirty="0" smtClean="0">
                <a:solidFill>
                  <a:schemeClr val="tx1"/>
                </a:solidFill>
              </a:rPr>
              <a:t>Brazílie</a:t>
            </a:r>
            <a:endParaRPr lang="cs-CZ" sz="2800" b="1" dirty="0">
              <a:solidFill>
                <a:schemeClr val="tx1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115616" y="506496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385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48002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sz="800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sz="8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Venezuela</a:t>
            </a:r>
            <a:endParaRPr lang="cs-CZ" sz="5400" b="1" u="sng" dirty="0">
              <a:ln w="28575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824237" y="1484784"/>
            <a:ext cx="727280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>
                <a:latin typeface="Comic Sans MS" pitchFamily="66" charset="0"/>
              </a:rPr>
              <a:t>ropa – jezero </a:t>
            </a:r>
            <a:r>
              <a:rPr lang="cs-CZ" sz="4000" dirty="0" err="1">
                <a:latin typeface="Comic Sans MS" pitchFamily="66" charset="0"/>
              </a:rPr>
              <a:t>Maracaibo</a:t>
            </a:r>
            <a:r>
              <a:rPr lang="cs-CZ" sz="4000" dirty="0">
                <a:latin typeface="Comic Sans MS" pitchFamily="66" charset="0"/>
              </a:rPr>
              <a:t>, Orinoko</a:t>
            </a:r>
          </a:p>
          <a:p>
            <a:r>
              <a:rPr lang="cs-CZ" sz="4000" dirty="0">
                <a:latin typeface="Comic Sans MS" pitchFamily="66" charset="0"/>
              </a:rPr>
              <a:t>chov skotu na </a:t>
            </a:r>
            <a:r>
              <a:rPr lang="cs-CZ" sz="4000" dirty="0" err="1">
                <a:latin typeface="Comic Sans MS" pitchFamily="66" charset="0"/>
              </a:rPr>
              <a:t>Ilanos</a:t>
            </a:r>
            <a:r>
              <a:rPr lang="cs-CZ" sz="4000" dirty="0">
                <a:latin typeface="Comic Sans MS" pitchFamily="66" charset="0"/>
              </a:rPr>
              <a:t> (savana)</a:t>
            </a:r>
          </a:p>
          <a:p>
            <a:r>
              <a:rPr lang="cs-CZ" sz="4000" dirty="0">
                <a:latin typeface="Comic Sans MS" pitchFamily="66" charset="0"/>
              </a:rPr>
              <a:t>stolové hory</a:t>
            </a:r>
          </a:p>
          <a:p>
            <a:r>
              <a:rPr lang="cs-CZ" sz="4000" dirty="0">
                <a:latin typeface="Comic Sans MS" pitchFamily="66" charset="0"/>
              </a:rPr>
              <a:t>vodopád Salto </a:t>
            </a:r>
            <a:r>
              <a:rPr lang="cs-CZ" sz="4000" dirty="0" smtClean="0">
                <a:latin typeface="Comic Sans MS" pitchFamily="66" charset="0"/>
              </a:rPr>
              <a:t>Angel </a:t>
            </a:r>
            <a:endParaRPr lang="cs-CZ" sz="4000" dirty="0">
              <a:latin typeface="Comic Sans MS" pitchFamily="66" charset="0"/>
            </a:endParaRPr>
          </a:p>
          <a:p>
            <a:r>
              <a:rPr lang="cs-CZ" sz="4000" dirty="0">
                <a:latin typeface="Comic Sans MS" pitchFamily="66" charset="0"/>
              </a:rPr>
              <a:t>politicky nestabilní </a:t>
            </a:r>
          </a:p>
          <a:p>
            <a:r>
              <a:rPr lang="cs-CZ" sz="4000" dirty="0">
                <a:latin typeface="Comic Sans MS" pitchFamily="66" charset="0"/>
              </a:rPr>
              <a:t>vysoká kriminalita</a:t>
            </a:r>
          </a:p>
        </p:txBody>
      </p:sp>
      <p:pic>
        <p:nvPicPr>
          <p:cNvPr id="1027" name="Picture 3" descr="C:\Documents and Settings\Michal\Local Settings\Temporary Internet Files\Content.IE5\XBR795SE\MP900438430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516152"/>
            <a:ext cx="1951880" cy="19668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Nadpis 1"/>
          <p:cNvSpPr txBox="1">
            <a:spLocks/>
          </p:cNvSpPr>
          <p:nvPr/>
        </p:nvSpPr>
        <p:spPr>
          <a:xfrm>
            <a:off x="263082" y="188640"/>
            <a:ext cx="8568952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Venezuela </a:t>
            </a:r>
            <a:r>
              <a:rPr lang="cs-CZ" sz="1800" dirty="0" err="1" smtClean="0">
                <a:latin typeface="Comic Sans MS" pitchFamily="66" charset="0"/>
              </a:rPr>
              <a:t>hl.m.Caracas</a:t>
            </a:r>
            <a:endParaRPr lang="cs-CZ" sz="1800" b="1" u="sng" dirty="0">
              <a:ln w="28575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946" y="417041"/>
            <a:ext cx="1047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81816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48002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sz="800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sz="8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Venezuela</a:t>
            </a:r>
            <a:endParaRPr lang="cs-CZ" sz="5400" b="1" u="sng" dirty="0">
              <a:ln w="28575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263082" y="188640"/>
            <a:ext cx="8568952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Venezuela </a:t>
            </a:r>
            <a:r>
              <a:rPr lang="cs-CZ" sz="2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obrázky</a:t>
            </a:r>
            <a:endParaRPr lang="cs-CZ" sz="2400" b="1" u="sng" dirty="0">
              <a:ln w="28575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176" y="1484784"/>
            <a:ext cx="2853914" cy="4081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388498" y="5150535"/>
            <a:ext cx="37797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omic Sans MS" pitchFamily="66" charset="0"/>
              </a:rPr>
              <a:t>Nejvyšší vodopád </a:t>
            </a:r>
            <a:r>
              <a:rPr lang="cs-CZ" sz="1600" dirty="0" smtClean="0">
                <a:latin typeface="Comic Sans MS" pitchFamily="66" charset="0"/>
              </a:rPr>
              <a:t>světa: </a:t>
            </a:r>
            <a:r>
              <a:rPr lang="cs-CZ" sz="1600" i="1" dirty="0">
                <a:solidFill>
                  <a:srgbClr val="FF0000"/>
                </a:solidFill>
                <a:latin typeface="Comic Sans MS" pitchFamily="66" charset="0"/>
              </a:rPr>
              <a:t>Salto </a:t>
            </a:r>
            <a:r>
              <a:rPr lang="cs-CZ" sz="1600" i="1" dirty="0" err="1">
                <a:solidFill>
                  <a:srgbClr val="FF0000"/>
                </a:solidFill>
                <a:latin typeface="Comic Sans MS" pitchFamily="66" charset="0"/>
              </a:rPr>
              <a:t>Ángel</a:t>
            </a:r>
            <a:r>
              <a:rPr lang="cs-CZ" sz="1600" i="1" dirty="0">
                <a:solidFill>
                  <a:srgbClr val="FF0000"/>
                </a:solidFill>
                <a:latin typeface="Comic Sans MS" pitchFamily="66" charset="0"/>
              </a:rPr>
              <a:t>.</a:t>
            </a:r>
            <a:r>
              <a:rPr lang="cs-CZ" sz="1600" dirty="0">
                <a:latin typeface="Comic Sans MS" pitchFamily="66" charset="0"/>
              </a:rPr>
              <a:t> Měří 979 metrů</a:t>
            </a:r>
            <a:r>
              <a:rPr lang="cs-CZ" dirty="0">
                <a:latin typeface="Comic Sans MS" pitchFamily="66" charset="0"/>
              </a:rPr>
              <a:t>.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25810" y="5825254"/>
            <a:ext cx="8043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Comic Sans MS" pitchFamily="66" charset="0"/>
              </a:rPr>
              <a:t>hluboká tektonická poklesová oblast s jezerem </a:t>
            </a:r>
            <a:r>
              <a:rPr lang="cs-CZ" sz="1600" i="1" dirty="0" err="1" smtClean="0">
                <a:solidFill>
                  <a:srgbClr val="FF0000"/>
                </a:solidFill>
                <a:latin typeface="Comic Sans MS" pitchFamily="66" charset="0"/>
              </a:rPr>
              <a:t>Maracaibo</a:t>
            </a:r>
            <a:r>
              <a:rPr lang="cs-CZ" sz="1600" i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1600" dirty="0" smtClean="0">
                <a:latin typeface="Comic Sans MS" pitchFamily="66" charset="0"/>
              </a:rPr>
              <a:t>(jezero </a:t>
            </a:r>
            <a:r>
              <a:rPr lang="cs-CZ" sz="1600" dirty="0">
                <a:latin typeface="Comic Sans MS" pitchFamily="66" charset="0"/>
              </a:rPr>
              <a:t>z </a:t>
            </a:r>
            <a:r>
              <a:rPr lang="cs-CZ" sz="1600" dirty="0" smtClean="0">
                <a:latin typeface="Comic Sans MS" pitchFamily="66" charset="0"/>
              </a:rPr>
              <a:t>vesmíru) </a:t>
            </a:r>
          </a:p>
          <a:p>
            <a:r>
              <a:rPr lang="cs-CZ" sz="1600" dirty="0" smtClean="0">
                <a:latin typeface="Comic Sans MS" pitchFamily="66" charset="0"/>
              </a:rPr>
              <a:t>v severní části je jezero slané, v jižní sladké 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4887668" cy="3665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1547664" y="556588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Obr.2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8091516" y="5150535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Obr.3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534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0" y="6448002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sz="800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sz="8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Venezuela</a:t>
            </a:r>
            <a:endParaRPr lang="cs-CZ" sz="5400" b="1" u="sng" dirty="0">
              <a:ln w="28575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467544" y="1484784"/>
            <a:ext cx="83529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4000" dirty="0" smtClean="0">
                <a:latin typeface="Comic Sans MS" pitchFamily="66" charset="0"/>
              </a:rPr>
              <a:t>5. největší země světa </a:t>
            </a:r>
          </a:p>
          <a:p>
            <a:r>
              <a:rPr lang="cs-CZ" sz="4000" dirty="0" smtClean="0">
                <a:latin typeface="Comic Sans MS" pitchFamily="66" charset="0"/>
              </a:rPr>
              <a:t>Amazonka, tropický deštný prales portugalština</a:t>
            </a:r>
          </a:p>
          <a:p>
            <a:r>
              <a:rPr lang="cs-CZ" sz="2400" b="1" dirty="0">
                <a:latin typeface="Comic Sans MS" pitchFamily="66" charset="0"/>
              </a:rPr>
              <a:t>dostatek surovin: ropa, uhlí, železná ruda, </a:t>
            </a:r>
            <a:r>
              <a:rPr lang="cs-CZ" sz="2400" b="1" dirty="0" smtClean="0">
                <a:latin typeface="Comic Sans MS" pitchFamily="66" charset="0"/>
              </a:rPr>
              <a:t>cín, </a:t>
            </a:r>
            <a:r>
              <a:rPr lang="cs-CZ" sz="2400" b="1" dirty="0">
                <a:latin typeface="Comic Sans MS" pitchFamily="66" charset="0"/>
              </a:rPr>
              <a:t>olovo, </a:t>
            </a:r>
            <a:r>
              <a:rPr lang="cs-CZ" sz="2400" b="1" dirty="0" smtClean="0">
                <a:latin typeface="Comic Sans MS" pitchFamily="66" charset="0"/>
              </a:rPr>
              <a:t>bauxit, drahokamy, diamanty</a:t>
            </a:r>
          </a:p>
          <a:p>
            <a:r>
              <a:rPr lang="cs-CZ" sz="2400" b="1" dirty="0">
                <a:latin typeface="Comic Sans MS" pitchFamily="66" charset="0"/>
              </a:rPr>
              <a:t>největší producent kávy, cukrové třtiny, </a:t>
            </a:r>
            <a:r>
              <a:rPr lang="cs-CZ" sz="2400" b="1" dirty="0" smtClean="0">
                <a:latin typeface="Comic Sans MS" pitchFamily="66" charset="0"/>
              </a:rPr>
              <a:t>pomerančů a významný v produkci kakaa, sóji, banánů</a:t>
            </a:r>
            <a:endParaRPr lang="cs-CZ" sz="2400" b="1" dirty="0">
              <a:latin typeface="Comic Sans MS" pitchFamily="66" charset="0"/>
            </a:endParaRPr>
          </a:p>
          <a:p>
            <a:r>
              <a:rPr lang="cs-CZ" sz="4000" dirty="0" smtClean="0">
                <a:latin typeface="Comic Sans MS" pitchFamily="66" charset="0"/>
              </a:rPr>
              <a:t>světová velkoměsta - </a:t>
            </a:r>
            <a:r>
              <a:rPr lang="cs-CZ" sz="4000" b="1" dirty="0" err="1">
                <a:solidFill>
                  <a:srgbClr val="FF0000"/>
                </a:solidFill>
                <a:latin typeface="Comic Sans MS" pitchFamily="66" charset="0"/>
              </a:rPr>
              <a:t>São</a:t>
            </a:r>
            <a:r>
              <a:rPr lang="cs-CZ" sz="4000" b="1" dirty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cs-CZ" sz="4000" b="1" dirty="0" smtClean="0">
                <a:solidFill>
                  <a:srgbClr val="FF0000"/>
                </a:solidFill>
                <a:latin typeface="Comic Sans MS" pitchFamily="66" charset="0"/>
              </a:rPr>
              <a:t>Paulo, 					Rio de </a:t>
            </a:r>
            <a:r>
              <a:rPr lang="cs-CZ" sz="4000" b="1" dirty="0" err="1" smtClean="0">
                <a:solidFill>
                  <a:srgbClr val="FF0000"/>
                </a:solidFill>
                <a:latin typeface="Comic Sans MS" pitchFamily="66" charset="0"/>
              </a:rPr>
              <a:t>Janeiro</a:t>
            </a:r>
            <a:endParaRPr lang="cs-CZ" sz="4000" b="1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cs-CZ" sz="4000" dirty="0">
              <a:latin typeface="Comic Sans MS" pitchFamily="66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263082" y="188640"/>
            <a:ext cx="8568952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Brazílie </a:t>
            </a:r>
            <a:r>
              <a:rPr lang="cs-CZ" sz="1600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latin typeface="Comic Sans MS" pitchFamily="66" charset="0"/>
              </a:rPr>
              <a:t>hl. m. </a:t>
            </a:r>
            <a:r>
              <a:rPr lang="cs-CZ" sz="1600" dirty="0" err="1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latin typeface="Comic Sans MS" pitchFamily="66" charset="0"/>
              </a:rPr>
              <a:t>Brasília</a:t>
            </a:r>
            <a:endParaRPr lang="cs-CZ" sz="1400" dirty="0">
              <a:ln w="28575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latin typeface="Comic Sans MS" pitchFamily="66" charset="0"/>
            </a:endParaRPr>
          </a:p>
        </p:txBody>
      </p:sp>
      <p:pic>
        <p:nvPicPr>
          <p:cNvPr id="4098" name="Picture 2" descr="C:\Documents and Settings\Michal\Local Settings\Temporary Internet Files\Content.IE5\1S07DHGD\MC90002434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13965"/>
            <a:ext cx="1368152" cy="8888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1462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-2434" y="6417644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sz="800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sz="8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Venezuela</a:t>
            </a:r>
            <a:endParaRPr lang="cs-CZ" sz="5400" b="1" u="sng" dirty="0">
              <a:ln w="28575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263082" y="188640"/>
            <a:ext cx="8568952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Brazílie–Rio </a:t>
            </a:r>
            <a:r>
              <a:rPr lang="cs-CZ" sz="5400" b="1" u="sng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de </a:t>
            </a:r>
            <a:r>
              <a:rPr lang="cs-CZ" sz="5400" b="1" u="sng" dirty="0" err="1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Janeiro</a:t>
            </a:r>
            <a:r>
              <a:rPr lang="cs-CZ" sz="1800" b="1" u="sng" dirty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2000" b="1" u="sng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obrázky</a:t>
            </a:r>
            <a:endParaRPr lang="cs-CZ" sz="1800" b="1" u="sng" dirty="0">
              <a:ln w="28575">
                <a:solidFill>
                  <a:sysClr val="windowText" lastClr="000000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91" y="1844824"/>
            <a:ext cx="3495675" cy="285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899592" y="4835038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Comic Sans MS" pitchFamily="66" charset="0"/>
              </a:rPr>
              <a:t>Gigantická socha  (skoro40m )Ježíše </a:t>
            </a:r>
            <a:r>
              <a:rPr lang="cs-CZ" sz="1600" dirty="0">
                <a:latin typeface="Comic Sans MS" pitchFamily="66" charset="0"/>
              </a:rPr>
              <a:t>Vykupitele (</a:t>
            </a:r>
            <a:r>
              <a:rPr lang="cs-CZ" sz="1600" dirty="0" err="1">
                <a:latin typeface="Comic Sans MS" pitchFamily="66" charset="0"/>
              </a:rPr>
              <a:t>Cristo</a:t>
            </a:r>
            <a:r>
              <a:rPr lang="cs-CZ" sz="1600" dirty="0">
                <a:latin typeface="Comic Sans MS" pitchFamily="66" charset="0"/>
              </a:rPr>
              <a:t> </a:t>
            </a:r>
            <a:r>
              <a:rPr lang="cs-CZ" sz="1600" dirty="0" err="1">
                <a:latin typeface="Comic Sans MS" pitchFamily="66" charset="0"/>
              </a:rPr>
              <a:t>Redentor</a:t>
            </a:r>
            <a:r>
              <a:rPr lang="cs-CZ" sz="1600" dirty="0" smtClean="0">
                <a:latin typeface="Comic Sans MS" pitchFamily="66" charset="0"/>
              </a:rPr>
              <a:t>), umístěná </a:t>
            </a:r>
            <a:r>
              <a:rPr lang="cs-CZ" sz="1600" dirty="0">
                <a:latin typeface="Comic Sans MS" pitchFamily="66" charset="0"/>
              </a:rPr>
              <a:t>na hoře </a:t>
            </a:r>
            <a:r>
              <a:rPr lang="cs-CZ" sz="1600" dirty="0" err="1">
                <a:latin typeface="Comic Sans MS" pitchFamily="66" charset="0"/>
              </a:rPr>
              <a:t>Corcovado</a:t>
            </a:r>
            <a:r>
              <a:rPr lang="cs-CZ" sz="1600" dirty="0">
                <a:latin typeface="Comic Sans MS" pitchFamily="66" charset="0"/>
              </a:rPr>
              <a:t> a shlíží na celé Rio de </a:t>
            </a:r>
            <a:r>
              <a:rPr lang="cs-CZ" sz="1600" dirty="0" err="1">
                <a:latin typeface="Comic Sans MS" pitchFamily="66" charset="0"/>
              </a:rPr>
              <a:t>Janeiro</a:t>
            </a:r>
            <a:r>
              <a:rPr lang="cs-CZ" sz="1600" dirty="0">
                <a:latin typeface="Comic Sans MS" pitchFamily="66" charset="0"/>
              </a:rPr>
              <a:t>.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860032" y="4973282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err="1">
                <a:latin typeface="Comic Sans MS" pitchFamily="66" charset="0"/>
              </a:rPr>
              <a:t>Pao</a:t>
            </a:r>
            <a:r>
              <a:rPr lang="cs-CZ" sz="1600" dirty="0">
                <a:latin typeface="Comic Sans MS" pitchFamily="66" charset="0"/>
              </a:rPr>
              <a:t> de </a:t>
            </a:r>
            <a:r>
              <a:rPr lang="cs-CZ" sz="1600" dirty="0" err="1" smtClean="0">
                <a:latin typeface="Comic Sans MS" pitchFamily="66" charset="0"/>
              </a:rPr>
              <a:t>Acúcar</a:t>
            </a:r>
            <a:r>
              <a:rPr lang="cs-CZ" sz="1600" dirty="0" smtClean="0">
                <a:latin typeface="Comic Sans MS" pitchFamily="66" charset="0"/>
              </a:rPr>
              <a:t>´= </a:t>
            </a:r>
            <a:r>
              <a:rPr lang="cs-CZ" sz="1600" dirty="0" err="1" smtClean="0">
                <a:latin typeface="Comic Sans MS" pitchFamily="66" charset="0"/>
              </a:rPr>
              <a:t>Sugar</a:t>
            </a:r>
            <a:r>
              <a:rPr lang="cs-CZ" sz="1600" dirty="0" smtClean="0">
                <a:latin typeface="Comic Sans MS" pitchFamily="66" charset="0"/>
              </a:rPr>
              <a:t> </a:t>
            </a:r>
            <a:r>
              <a:rPr lang="cs-CZ" sz="1600" dirty="0" err="1" smtClean="0">
                <a:latin typeface="Comic Sans MS" pitchFamily="66" charset="0"/>
              </a:rPr>
              <a:t>Loaf</a:t>
            </a:r>
            <a:r>
              <a:rPr lang="cs-CZ" sz="1600" dirty="0" smtClean="0">
                <a:latin typeface="Comic Sans MS" pitchFamily="66" charset="0"/>
              </a:rPr>
              <a:t> - Cukrová homole, nad </a:t>
            </a:r>
            <a:r>
              <a:rPr lang="cs-CZ" sz="1600" dirty="0">
                <a:latin typeface="Comic Sans MS" pitchFamily="66" charset="0"/>
              </a:rPr>
              <a:t>přístavem v zátoce </a:t>
            </a:r>
            <a:r>
              <a:rPr lang="cs-CZ" sz="1600" dirty="0" err="1" smtClean="0">
                <a:latin typeface="Comic Sans MS" pitchFamily="66" charset="0"/>
              </a:rPr>
              <a:t>Guanabara</a:t>
            </a:r>
            <a:r>
              <a:rPr lang="cs-CZ" sz="1600" dirty="0" smtClean="0">
                <a:latin typeface="Comic Sans MS" pitchFamily="66" charset="0"/>
              </a:rPr>
              <a:t>. Do výše </a:t>
            </a:r>
            <a:r>
              <a:rPr lang="pt-BR" sz="1600" dirty="0" smtClean="0">
                <a:latin typeface="Comic Sans MS" pitchFamily="66" charset="0"/>
              </a:rPr>
              <a:t>396 </a:t>
            </a:r>
            <a:r>
              <a:rPr lang="pt-BR" sz="1600" dirty="0">
                <a:latin typeface="Comic Sans MS" pitchFamily="66" charset="0"/>
              </a:rPr>
              <a:t>metrů nad mořem se dostanete pomocí </a:t>
            </a:r>
            <a:r>
              <a:rPr lang="pt-BR" sz="1600" dirty="0" smtClean="0">
                <a:latin typeface="Comic Sans MS" pitchFamily="66" charset="0"/>
              </a:rPr>
              <a:t>lanovk</a:t>
            </a:r>
            <a:r>
              <a:rPr lang="cs-CZ" sz="1600" dirty="0" smtClean="0">
                <a:latin typeface="Comic Sans MS" pitchFamily="66" charset="0"/>
              </a:rPr>
              <a:t>y. 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2052" name="Picture 4" descr="C:\Documents and Settings\Michal\Local Settings\Temporary Internet Files\Content.IE5\1S07DHGD\MP900433284[1]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377" r="6812"/>
          <a:stretch/>
        </p:blipFill>
        <p:spPr bwMode="auto">
          <a:xfrm>
            <a:off x="4932040" y="1844824"/>
            <a:ext cx="3557127" cy="29713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263082" y="471155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Obr.4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8244947" y="47886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Obr.5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8107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-2434" y="6417644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sz="800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sz="8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Venezuela</a:t>
            </a:r>
            <a:endParaRPr lang="cs-CZ" sz="5400" b="1" u="sng" dirty="0">
              <a:ln w="28575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285056" y="188640"/>
            <a:ext cx="8568952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Brazílie–Rio de </a:t>
            </a:r>
            <a:r>
              <a:rPr lang="cs-CZ" sz="5400" b="1" u="sng" dirty="0" err="1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Janeiro</a:t>
            </a:r>
            <a:r>
              <a:rPr lang="cs-CZ" sz="18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cs-CZ" sz="2400" b="1" u="sng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obrázky</a:t>
            </a:r>
            <a:endParaRPr lang="cs-CZ" sz="2000" b="1" u="sng" dirty="0">
              <a:ln w="28575">
                <a:solidFill>
                  <a:sysClr val="windowText" lastClr="000000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860376" y="502015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Comic Sans MS" pitchFamily="66" charset="0"/>
              </a:rPr>
              <a:t>Světoznámá pláž </a:t>
            </a:r>
            <a:r>
              <a:rPr lang="cs-CZ" sz="1600" dirty="0" err="1" smtClean="0">
                <a:latin typeface="Comic Sans MS" pitchFamily="66" charset="0"/>
              </a:rPr>
              <a:t>Copacabana</a:t>
            </a:r>
            <a:endParaRPr lang="cs-CZ" sz="1600" dirty="0">
              <a:latin typeface="Comic Sans MS" pitchFamily="66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4892451" y="5020154"/>
            <a:ext cx="30243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Comic Sans MS" pitchFamily="66" charset="0"/>
              </a:rPr>
              <a:t>Karneval v Rio de </a:t>
            </a:r>
            <a:r>
              <a:rPr lang="cs-CZ" sz="1600" dirty="0" err="1" smtClean="0">
                <a:latin typeface="Comic Sans MS" pitchFamily="66" charset="0"/>
              </a:rPr>
              <a:t>Janeiro</a:t>
            </a:r>
            <a:endParaRPr lang="cs-CZ" sz="1600" dirty="0">
              <a:latin typeface="Comic Sans MS" pitchFamily="66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665984" cy="27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523" y="1844824"/>
            <a:ext cx="4128193" cy="274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1691680" y="465082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Obr.6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6300192" y="465082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Obr.7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2367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-2434" y="6417644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sz="800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sz="8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Venezuela</a:t>
            </a:r>
            <a:endParaRPr lang="cs-CZ" sz="5400" b="1" u="sng" dirty="0">
              <a:ln w="28575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263082" y="188640"/>
            <a:ext cx="8568952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Brazílie </a:t>
            </a:r>
            <a:r>
              <a:rPr lang="cs-CZ" sz="2800" b="1" u="sng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sport</a:t>
            </a:r>
            <a:endParaRPr lang="cs-CZ" sz="2400" b="1" u="sng" dirty="0">
              <a:ln w="28575">
                <a:solidFill>
                  <a:sysClr val="windowText" lastClr="000000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719572" y="1556792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latin typeface="Comic Sans MS" pitchFamily="66" charset="0"/>
              </a:rPr>
              <a:t>Rio de </a:t>
            </a:r>
            <a:r>
              <a:rPr lang="cs-CZ" dirty="0" err="1">
                <a:latin typeface="Comic Sans MS" pitchFamily="66" charset="0"/>
              </a:rPr>
              <a:t>Janeiro</a:t>
            </a:r>
            <a:r>
              <a:rPr lang="cs-CZ" dirty="0">
                <a:latin typeface="Comic Sans MS" pitchFamily="66" charset="0"/>
              </a:rPr>
              <a:t> má před sebou dva velké svátky pro všechny sportovce – Mistrovství světa ve fotbale (2014) a olympijské hry v roce 2016.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81116" y="2346446"/>
            <a:ext cx="29523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>
                <a:solidFill>
                  <a:srgbClr val="FF0000"/>
                </a:solidFill>
                <a:latin typeface="Comic Sans MS" pitchFamily="66" charset="0"/>
              </a:rPr>
              <a:t>Brazilští piloti </a:t>
            </a:r>
            <a:r>
              <a:rPr lang="cs-CZ" sz="2000" b="1" u="sng" dirty="0" smtClean="0">
                <a:solidFill>
                  <a:srgbClr val="FF0000"/>
                </a:solidFill>
                <a:latin typeface="Comic Sans MS" pitchFamily="66" charset="0"/>
              </a:rPr>
              <a:t>F1</a:t>
            </a:r>
            <a:endParaRPr lang="cs-CZ" sz="2000" u="sng" dirty="0" smtClean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cs-CZ" sz="2000" b="1" dirty="0" err="1">
                <a:latin typeface="Comic Sans MS" pitchFamily="66" charset="0"/>
              </a:rPr>
              <a:t>Rubens</a:t>
            </a:r>
            <a:r>
              <a:rPr lang="cs-CZ" sz="2000" b="1" dirty="0">
                <a:latin typeface="Comic Sans MS" pitchFamily="66" charset="0"/>
              </a:rPr>
              <a:t> </a:t>
            </a:r>
            <a:r>
              <a:rPr lang="cs-CZ" sz="2000" b="1" dirty="0" err="1">
                <a:latin typeface="Comic Sans MS" pitchFamily="66" charset="0"/>
              </a:rPr>
              <a:t>Barrichello</a:t>
            </a:r>
            <a:endParaRPr lang="cs-CZ" sz="2000" b="1" dirty="0">
              <a:latin typeface="Comic Sans MS" pitchFamily="66" charset="0"/>
            </a:endParaRPr>
          </a:p>
          <a:p>
            <a:r>
              <a:rPr lang="cs-CZ" sz="2000" b="1" dirty="0" err="1">
                <a:latin typeface="Comic Sans MS" pitchFamily="66" charset="0"/>
              </a:rPr>
              <a:t>Felipe</a:t>
            </a:r>
            <a:r>
              <a:rPr lang="cs-CZ" sz="2000" b="1" dirty="0">
                <a:latin typeface="Comic Sans MS" pitchFamily="66" charset="0"/>
              </a:rPr>
              <a:t> </a:t>
            </a:r>
            <a:r>
              <a:rPr lang="cs-CZ" sz="2000" b="1" dirty="0" err="1">
                <a:latin typeface="Comic Sans MS" pitchFamily="66" charset="0"/>
              </a:rPr>
              <a:t>Massa</a:t>
            </a:r>
            <a:endParaRPr lang="cs-CZ" sz="2000" b="1" dirty="0">
              <a:latin typeface="Comic Sans MS" pitchFamily="66" charset="0"/>
            </a:endParaRPr>
          </a:p>
          <a:p>
            <a:r>
              <a:rPr lang="cs-CZ" sz="2000" b="1" dirty="0" err="1">
                <a:latin typeface="Comic Sans MS" pitchFamily="66" charset="0"/>
              </a:rPr>
              <a:t>Ayrton</a:t>
            </a:r>
            <a:r>
              <a:rPr lang="cs-CZ" sz="2000" b="1" dirty="0">
                <a:latin typeface="Comic Sans MS" pitchFamily="66" charset="0"/>
              </a:rPr>
              <a:t> </a:t>
            </a:r>
            <a:r>
              <a:rPr lang="cs-CZ" sz="2000" b="1" dirty="0" err="1" smtClean="0">
                <a:latin typeface="Comic Sans MS" pitchFamily="66" charset="0"/>
              </a:rPr>
              <a:t>Senna</a:t>
            </a:r>
            <a:endParaRPr lang="cs-CZ" sz="2000" b="1" dirty="0">
              <a:latin typeface="Comic Sans MS" pitchFamily="66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15" r="6326"/>
          <a:stretch/>
        </p:blipFill>
        <p:spPr bwMode="auto">
          <a:xfrm>
            <a:off x="7236296" y="3907682"/>
            <a:ext cx="1395224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Program Files\Microsoft Office\MEDIA\CAGCAT10\j0216858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72" y="3861048"/>
            <a:ext cx="2499067" cy="11398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236296" y="5805264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Comic Sans MS" pitchFamily="66" charset="0"/>
              </a:rPr>
              <a:t>Ronaldo</a:t>
            </a:r>
            <a:endParaRPr lang="cs-CZ" sz="1400" dirty="0">
              <a:latin typeface="Comic Sans MS" pitchFamily="66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965" y="3907682"/>
            <a:ext cx="142875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700680" y="5789511"/>
            <a:ext cx="14520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err="1" smtClean="0">
                <a:latin typeface="Comic Sans MS" pitchFamily="66" charset="0"/>
              </a:rPr>
              <a:t>Ronaldinho</a:t>
            </a:r>
            <a:endParaRPr lang="cs-CZ" sz="1400" dirty="0">
              <a:latin typeface="Comic Sans MS" pitchFamily="66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039244" y="580526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400" dirty="0" smtClean="0">
                <a:latin typeface="Comic Sans MS" pitchFamily="66" charset="0"/>
              </a:rPr>
              <a:t>Pelé</a:t>
            </a:r>
            <a:endParaRPr lang="cs-CZ" sz="1400" dirty="0">
              <a:latin typeface="Comic Sans MS" pitchFamily="66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693" b="17960"/>
          <a:stretch/>
        </p:blipFill>
        <p:spPr bwMode="auto">
          <a:xfrm>
            <a:off x="3937463" y="3906114"/>
            <a:ext cx="1524858" cy="189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ovéPole 16"/>
          <p:cNvSpPr txBox="1"/>
          <p:nvPr/>
        </p:nvSpPr>
        <p:spPr>
          <a:xfrm>
            <a:off x="4805269" y="3445049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u="sng" dirty="0">
                <a:solidFill>
                  <a:srgbClr val="FF0000"/>
                </a:solidFill>
                <a:latin typeface="Comic Sans MS" pitchFamily="66" charset="0"/>
              </a:rPr>
              <a:t>Brazilští </a:t>
            </a:r>
            <a:r>
              <a:rPr lang="cs-CZ" sz="2000" b="1" u="sng" dirty="0" smtClean="0">
                <a:solidFill>
                  <a:srgbClr val="FF0000"/>
                </a:solidFill>
                <a:latin typeface="Comic Sans MS" pitchFamily="66" charset="0"/>
              </a:rPr>
              <a:t>fotbalisté</a:t>
            </a:r>
            <a:endParaRPr lang="cs-CZ" sz="2000" u="sng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2428" t="44337" r="16132"/>
          <a:stretch/>
        </p:blipFill>
        <p:spPr bwMode="auto">
          <a:xfrm>
            <a:off x="4039245" y="2203190"/>
            <a:ext cx="1774960" cy="1073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713" y="2203123"/>
            <a:ext cx="1827165" cy="1073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ovéPole 17"/>
          <p:cNvSpPr txBox="1"/>
          <p:nvPr/>
        </p:nvSpPr>
        <p:spPr>
          <a:xfrm>
            <a:off x="4373221" y="6113041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Obr.8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5994661" y="6100399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Obr.9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20" name="TextovéPole 19"/>
          <p:cNvSpPr txBox="1"/>
          <p:nvPr/>
        </p:nvSpPr>
        <p:spPr>
          <a:xfrm>
            <a:off x="7596336" y="6097288"/>
            <a:ext cx="1035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Obr.10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3737108" y="326038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Obr.11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7170433" y="3276582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Obr.12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8133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>
          <a:xfrm>
            <a:off x="-2434" y="6417644"/>
            <a:ext cx="9143999" cy="409998"/>
          </a:xfrm>
        </p:spPr>
        <p:txBody>
          <a:bodyPr>
            <a:normAutofit/>
          </a:bodyPr>
          <a:lstStyle/>
          <a:p>
            <a:pPr algn="ctr"/>
            <a:r>
              <a:rPr lang="cs-CZ" sz="800" dirty="0" smtClean="0"/>
              <a:t>Autorem materiálu a všech jeho částí, není-li uvedeno jinak, je Mgr. Romana Zabořilová. Tento výukový materiál vznikl v rámci projektu EU Peníze školám a má sloužit zejména pro potřeby výuky na ZŠ Jenišovice.</a:t>
            </a:r>
            <a:endParaRPr lang="cs-CZ" sz="800" dirty="0"/>
          </a:p>
        </p:txBody>
      </p:sp>
      <p:sp>
        <p:nvSpPr>
          <p:cNvPr id="9" name="Nadpis 1"/>
          <p:cNvSpPr txBox="1">
            <a:spLocks/>
          </p:cNvSpPr>
          <p:nvPr/>
        </p:nvSpPr>
        <p:spPr>
          <a:xfrm>
            <a:off x="251520" y="188640"/>
            <a:ext cx="8568952" cy="1152128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Venezuela</a:t>
            </a:r>
            <a:endParaRPr lang="cs-CZ" sz="5400" b="1" u="sng" dirty="0">
              <a:ln w="28575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263082" y="188640"/>
            <a:ext cx="8568952" cy="100811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Guyana		 Surinam		 </a:t>
            </a:r>
            <a:endParaRPr lang="cs-CZ" sz="2400" b="1" u="sng" dirty="0">
              <a:ln w="28575">
                <a:solidFill>
                  <a:sysClr val="windowText" lastClr="000000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Obdélník 3"/>
          <p:cNvSpPr/>
          <p:nvPr/>
        </p:nvSpPr>
        <p:spPr>
          <a:xfrm>
            <a:off x="611560" y="2204450"/>
            <a:ext cx="3600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Při </a:t>
            </a:r>
            <a:r>
              <a:rPr lang="cs-CZ" sz="2400" dirty="0" err="1" smtClean="0">
                <a:latin typeface="Comic Sans MS" pitchFamily="66" charset="0"/>
              </a:rPr>
              <a:t>Guyanaské</a:t>
            </a:r>
            <a:r>
              <a:rPr lang="cs-CZ" sz="2400" dirty="0" smtClean="0">
                <a:latin typeface="Comic Sans MS" pitchFamily="66" charset="0"/>
              </a:rPr>
              <a:t> vysočině </a:t>
            </a:r>
          </a:p>
          <a:p>
            <a:r>
              <a:rPr lang="cs-CZ" sz="2400" dirty="0" smtClean="0">
                <a:latin typeface="Comic Sans MS" pitchFamily="66" charset="0"/>
              </a:rPr>
              <a:t>Tropický deštný prales</a:t>
            </a:r>
          </a:p>
          <a:p>
            <a:r>
              <a:rPr lang="cs-CZ" sz="2400" dirty="0" smtClean="0">
                <a:latin typeface="Comic Sans MS" pitchFamily="66" charset="0"/>
              </a:rPr>
              <a:t>Ložiska nerostných  surovin</a:t>
            </a:r>
            <a:endParaRPr lang="cs-CZ" sz="2400" dirty="0">
              <a:latin typeface="Comic Sans MS" pitchFamily="66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45033"/>
            <a:ext cx="10477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Nadpis 1"/>
          <p:cNvSpPr txBox="1">
            <a:spLocks/>
          </p:cNvSpPr>
          <p:nvPr/>
        </p:nvSpPr>
        <p:spPr>
          <a:xfrm>
            <a:off x="251520" y="1201277"/>
            <a:ext cx="8568952" cy="9788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ctr" anchorCtr="0">
            <a:noAutofit/>
            <a:scene3d>
              <a:camera prst="orthographicFront"/>
              <a:lightRig rig="threePt" dir="t"/>
            </a:scene3d>
            <a:sp3d extrusionH="25400">
              <a:bevelT w="12700" h="12700"/>
              <a:extrusionClr>
                <a:schemeClr val="bg1">
                  <a:lumMod val="10000"/>
                  <a:lumOff val="90000"/>
                </a:schemeClr>
              </a:extrusionClr>
            </a:sp3d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0" kern="1200" cap="none" spc="200" baseline="0">
                <a:solidFill>
                  <a:schemeClr val="dk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sz="5400" b="1" u="sng" dirty="0" smtClean="0">
                <a:ln w="28575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Francouzská Guyana		</a:t>
            </a:r>
            <a:endParaRPr lang="cs-CZ" sz="2400" b="1" u="sng" dirty="0">
              <a:ln w="28575">
                <a:solidFill>
                  <a:sysClr val="windowText" lastClr="000000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74110"/>
            <a:ext cx="3094856" cy="23211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274368"/>
            <a:ext cx="1047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07429"/>
            <a:ext cx="1047750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Obdélník 21"/>
          <p:cNvSpPr/>
          <p:nvPr/>
        </p:nvSpPr>
        <p:spPr>
          <a:xfrm>
            <a:off x="4535996" y="2204450"/>
            <a:ext cx="41404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400" dirty="0" smtClean="0">
                <a:latin typeface="Comic Sans MS" pitchFamily="66" charset="0"/>
              </a:rPr>
              <a:t>Francouzská  Guyana je zámořské území Francie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cs-CZ" sz="2400" dirty="0" smtClean="0">
                <a:solidFill>
                  <a:srgbClr val="FF0000"/>
                </a:solidFill>
                <a:latin typeface="Comic Sans MS" pitchFamily="66" charset="0"/>
              </a:rPr>
              <a:t>kosmodrom</a:t>
            </a:r>
            <a:r>
              <a:rPr lang="cs-CZ" sz="2400" dirty="0" smtClean="0">
                <a:latin typeface="Comic Sans MS" pitchFamily="66" charset="0"/>
              </a:rPr>
              <a:t> </a:t>
            </a:r>
            <a:r>
              <a:rPr lang="cs-CZ" sz="2400" dirty="0">
                <a:latin typeface="Comic Sans MS" pitchFamily="66" charset="0"/>
              </a:rPr>
              <a:t>ve městě </a:t>
            </a:r>
            <a:r>
              <a:rPr lang="cs-CZ" sz="2400" b="1" dirty="0" err="1" smtClean="0">
                <a:solidFill>
                  <a:srgbClr val="FF0000"/>
                </a:solidFill>
                <a:latin typeface="Comic Sans MS" pitchFamily="66" charset="0"/>
              </a:rPr>
              <a:t>Kourou</a:t>
            </a:r>
            <a:r>
              <a:rPr lang="cs-CZ" sz="2400" b="1" dirty="0" smtClean="0">
                <a:latin typeface="Comic Sans MS" pitchFamily="66" charset="0"/>
              </a:rPr>
              <a:t>.</a:t>
            </a:r>
            <a:endParaRPr lang="cs-CZ" sz="2400" b="1" dirty="0">
              <a:latin typeface="Comic Sans MS" pitchFamily="66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356992"/>
            <a:ext cx="2095500" cy="279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000616" y="5064968"/>
            <a:ext cx="1003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Obr.13</a:t>
            </a:r>
            <a:endParaRPr lang="cs-CZ" dirty="0">
              <a:latin typeface="Comic Sans MS" pitchFamily="66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5292080" y="5718145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Comic Sans MS" pitchFamily="66" charset="0"/>
              </a:rPr>
              <a:t>Obr.14</a:t>
            </a:r>
            <a:endParaRPr lang="cs-CZ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7481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1630</TotalTime>
  <Words>1023</Words>
  <Application>Microsoft Office PowerPoint</Application>
  <PresentationFormat>Předvádění na obrazovce (4:3)</PresentationFormat>
  <Paragraphs>128</Paragraphs>
  <Slides>11</Slides>
  <Notes>9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Austin</vt:lpstr>
      <vt:lpstr>Jižní  Amerika Tropické země</vt:lpstr>
      <vt:lpstr>Snímek 2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Amerika</dc:title>
  <dc:creator>Z</dc:creator>
  <cp:lastModifiedBy>Pavel Vlček</cp:lastModifiedBy>
  <cp:revision>124</cp:revision>
  <dcterms:created xsi:type="dcterms:W3CDTF">2011-09-01T15:09:11Z</dcterms:created>
  <dcterms:modified xsi:type="dcterms:W3CDTF">2012-09-30T17:32:40Z</dcterms:modified>
</cp:coreProperties>
</file>