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15"/>
  </p:notesMasterIdLst>
  <p:sldIdLst>
    <p:sldId id="256" r:id="rId2"/>
    <p:sldId id="275" r:id="rId3"/>
    <p:sldId id="276" r:id="rId4"/>
    <p:sldId id="280" r:id="rId5"/>
    <p:sldId id="284" r:id="rId6"/>
    <p:sldId id="281" r:id="rId7"/>
    <p:sldId id="277" r:id="rId8"/>
    <p:sldId id="279" r:id="rId9"/>
    <p:sldId id="278" r:id="rId10"/>
    <p:sldId id="283" r:id="rId11"/>
    <p:sldId id="282" r:id="rId12"/>
    <p:sldId id="286" r:id="rId13"/>
    <p:sldId id="28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27E"/>
    <a:srgbClr val="A9D266"/>
    <a:srgbClr val="FF3399"/>
    <a:srgbClr val="4F08DE"/>
    <a:srgbClr val="470C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1DF9-1C22-4015-8F3F-E09727F72D57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CAAA-D88A-416E-959C-86929C38CD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1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 </a:t>
            </a:r>
            <a:r>
              <a:rPr lang="cs-CZ" smtClean="0"/>
              <a:t>klipatrů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672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http://cs.wikipedia.org/wiki/Soubor:Itaipu_D%C3%A9cembre_2007_-_Vue_G%C3%A9n%C3%A9rale.jpg</a:t>
            </a:r>
          </a:p>
          <a:p>
            <a:r>
              <a:rPr lang="cs-CZ" dirty="0" smtClean="0"/>
              <a:t>http://commons.wikimedia.org/wiki/File:ItaipuAerea2AAL.jpg?uselang=cs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http://cs.wikipedia.org/wiki/Soubor:Gran_Asunci%C3%B3n_by_Felipe_M%C3%A9ndez.jpg</a:t>
            </a:r>
          </a:p>
          <a:p>
            <a:r>
              <a:rPr lang="cs-CZ" dirty="0" smtClean="0"/>
              <a:t>http://commons.wikimedia.org/wiki/File:Asuncion_Cathedral.JPG</a:t>
            </a:r>
          </a:p>
          <a:p>
            <a:r>
              <a:rPr lang="cs-CZ" dirty="0" smtClean="0"/>
              <a:t>http://cs.wikipedia.org/wiki/Soubor:Uruguay_T2.png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http://mapasveta.info/amerika/jizni_amerika_mapa.html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http://commons.wikimedia.org/wiki/File:Parinacota.jpg?uselang=cs</a:t>
            </a:r>
          </a:p>
          <a:p>
            <a:r>
              <a:rPr lang="cs-CZ" dirty="0" smtClean="0"/>
              <a:t>http://commons.wikimedia.org/wiki/File:San_Quintin_Glacier_1.jpg</a:t>
            </a:r>
          </a:p>
          <a:p>
            <a:r>
              <a:rPr lang="cs-CZ" dirty="0" smtClean="0"/>
              <a:t>http://cs.wikipedia.org/wiki/Soubor:Atacama1.jpg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http://cs.wikipedia.org/wiki/Soubor:Chuquicamata-003.jpg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http://commons.wikimedia.org/wiki/File:Map_of_Easter_Island.jpg?uselang=cs</a:t>
            </a:r>
          </a:p>
          <a:p>
            <a:r>
              <a:rPr lang="cs-CZ" dirty="0" smtClean="0"/>
              <a:t>http://commons.wikimedia.org/wiki/File:Oster.GIF?uselang=cs</a:t>
            </a:r>
          </a:p>
          <a:p>
            <a:r>
              <a:rPr lang="cs-CZ" dirty="0" smtClean="0"/>
              <a:t>http://commons.wikimedia.org/wiki/File:Ahu_Tongariki.jpg?uselang=cs</a:t>
            </a:r>
          </a:p>
          <a:p>
            <a:r>
              <a:rPr lang="cs-CZ" dirty="0" smtClean="0"/>
              <a:t>http://cs.wikipedia.org/wiki/Soubor:SootyTernLordHoweIsland.jpg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http://cs.wikipedia.org/wiki/Eva_Per%C3%B3nov%C3%A1</a:t>
            </a:r>
          </a:p>
          <a:p>
            <a:r>
              <a:rPr lang="cs-CZ" dirty="0" smtClean="0"/>
              <a:t>http://cs.wikipedia.org/wiki/Diego_Maradona</a:t>
            </a:r>
          </a:p>
          <a:p>
            <a:r>
              <a:rPr lang="cs-CZ" dirty="0" smtClean="0"/>
              <a:t>http://cs.wikipedia.org/wiki/Lionel_Messi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C9CED8-DEFC-4C9A-81F7-65E5C913DC7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C1D-97D1-4DA7-BD89-FD278B702A2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E65-8864-4C0B-88FA-BB80D382B6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BA1-0BCF-4596-812F-C4DC83C54B9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1F1D-DD46-4E3A-A5CF-60C2F95E40E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6496387"/>
            <a:ext cx="7776864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5E15-2FAC-45A0-89C6-1ADE4F58C0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3532-DB33-4BFA-B20E-140C914C929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2D90-404B-4EDE-A01B-32BA27E5DD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B01B-892B-4129-9BC4-7811801A788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D168-6455-4ECD-A8D9-395D9F5A181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Chuquicamata-003.jpg" TargetMode="External"/><Relationship Id="rId13" Type="http://schemas.openxmlformats.org/officeDocument/2006/relationships/hyperlink" Target="http://commons.wikimedia.org/wiki/User:Rivi" TargetMode="External"/><Relationship Id="rId18" Type="http://schemas.openxmlformats.org/officeDocument/2006/relationships/hyperlink" Target="http://cs.wikipedia.org/wiki/Soubor:Tangata_manu_statuette.jpg" TargetMode="External"/><Relationship Id="rId3" Type="http://schemas.openxmlformats.org/officeDocument/2006/relationships/hyperlink" Target="http://commons.wikimedia.org/wiki/User:Gerd_Breitenbach" TargetMode="External"/><Relationship Id="rId7" Type="http://schemas.openxmlformats.org/officeDocument/2006/relationships/hyperlink" Target="http://cs.wikipedia.org/wiki/Soubor:Atacama1.jpg" TargetMode="External"/><Relationship Id="rId12" Type="http://schemas.openxmlformats.org/officeDocument/2006/relationships/hyperlink" Target="http://commons.wikimedia.org/wiki/File:Oster.GIF?uselang=cs" TargetMode="External"/><Relationship Id="rId17" Type="http://schemas.openxmlformats.org/officeDocument/2006/relationships/hyperlink" Target="http://cs.wikipedia.org/wiki/Soubor:SootyTernLordHoweIsland.jpg" TargetMode="External"/><Relationship Id="rId2" Type="http://schemas.openxmlformats.org/officeDocument/2006/relationships/hyperlink" Target="http://mapasveta.info/amerika/jizni_amerika_mapa.html" TargetMode="External"/><Relationship Id="rId16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ommons.wikimedia.org/wiki/File:San_Quintin_Glacier_1.jpg" TargetMode="External"/><Relationship Id="rId11" Type="http://schemas.openxmlformats.org/officeDocument/2006/relationships/hyperlink" Target="http://de.wikipedia.org/wiki/User:Captain_Blood" TargetMode="External"/><Relationship Id="rId5" Type="http://schemas.openxmlformats.org/officeDocument/2006/relationships/hyperlink" Target="http://commons.wikimedia.org/w/index.php?title=User:Antofaya&amp;action=edit&amp;redlink=1" TargetMode="External"/><Relationship Id="rId15" Type="http://schemas.openxmlformats.org/officeDocument/2006/relationships/hyperlink" Target="http://en.wikipedia.org/wiki/User:Dmmaus" TargetMode="External"/><Relationship Id="rId10" Type="http://schemas.openxmlformats.org/officeDocument/2006/relationships/hyperlink" Target="http://commons.wikimedia.org/wiki/File:Map_of_Easter_Island.jpg?uselang=cs" TargetMode="External"/><Relationship Id="rId4" Type="http://schemas.openxmlformats.org/officeDocument/2006/relationships/hyperlink" Target="http://commons.wikimedia.org/wiki/File:Parinacota.jpg?uselang=cs" TargetMode="External"/><Relationship Id="rId9" Type="http://schemas.openxmlformats.org/officeDocument/2006/relationships/hyperlink" Target="http://commons.wikimedia.org/wiki/Easter_Island" TargetMode="External"/><Relationship Id="rId14" Type="http://schemas.openxmlformats.org/officeDocument/2006/relationships/hyperlink" Target="http://commons.wikimedia.org/wiki/File:Ahu_Tongariki.jpg?uselang=c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Itaipu_D%C3%A9cembre_2007_-_Vue_G%C3%A9n%C3%A9rale.jpg" TargetMode="External"/><Relationship Id="rId13" Type="http://schemas.openxmlformats.org/officeDocument/2006/relationships/hyperlink" Target="http://commons.wikimedia.org/wiki/User:Sapfan" TargetMode="External"/><Relationship Id="rId3" Type="http://schemas.openxmlformats.org/officeDocument/2006/relationships/hyperlink" Target="http://www.flickr.com/photos/arce/" TargetMode="External"/><Relationship Id="rId7" Type="http://schemas.openxmlformats.org/officeDocument/2006/relationships/hyperlink" Target="http://commons.wikimedia.org/wiki/User:S23678" TargetMode="External"/><Relationship Id="rId12" Type="http://schemas.openxmlformats.org/officeDocument/2006/relationships/hyperlink" Target="http://cs.wikipedia.org/wiki/Soubor:Gran_Asunci%C3%B3n_by_Felipe_M%C3%A9ndez.jpg" TargetMode="External"/><Relationship Id="rId2" Type="http://schemas.openxmlformats.org/officeDocument/2006/relationships/hyperlink" Target="http://cs.wikipedia.org/wiki/Soubor:Eva_Per%C3%B3n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s.wikipedia.org/wiki/Soubor:Lionel_Messi_31mar2007.jpg" TargetMode="External"/><Relationship Id="rId11" Type="http://schemas.openxmlformats.org/officeDocument/2006/relationships/hyperlink" Target="http://commons.wikimedia.org/wiki/User:FF_MM" TargetMode="External"/><Relationship Id="rId5" Type="http://schemas.openxmlformats.org/officeDocument/2006/relationships/hyperlink" Target="http://commons.wikimedia.org/wiki/User:Darz_Mol" TargetMode="External"/><Relationship Id="rId15" Type="http://schemas.openxmlformats.org/officeDocument/2006/relationships/hyperlink" Target="http://cs.wikipedia.org/wiki/Soubor:Uruguay_T2.png" TargetMode="External"/><Relationship Id="rId10" Type="http://schemas.openxmlformats.org/officeDocument/2006/relationships/hyperlink" Target="http://commons.wikimedia.org/wiki/File:ItaipuAerea2AAL.jpg?uselang=cs" TargetMode="External"/><Relationship Id="rId4" Type="http://schemas.openxmlformats.org/officeDocument/2006/relationships/hyperlink" Target="http://cs.wikipedia.org/wiki/Soubor:Maradona_mundial_2006_2.jpg" TargetMode="External"/><Relationship Id="rId9" Type="http://schemas.openxmlformats.org/officeDocument/2006/relationships/hyperlink" Target="http://commons.wikimedia.org/wiki/Foz_do_Igua%C3%A7u" TargetMode="External"/><Relationship Id="rId14" Type="http://schemas.openxmlformats.org/officeDocument/2006/relationships/hyperlink" Target="http://commons.wikimedia.org/wiki/File:Asuncion_Cathedra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560840" cy="2286016"/>
          </a:xfrm>
          <a:solidFill>
            <a:srgbClr val="C5E27E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7200" i="1" u="sng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Jižní </a:t>
            </a:r>
            <a:r>
              <a:rPr lang="cs-CZ" sz="7200" i="1" u="sng" cap="none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Amerika</a:t>
            </a:r>
            <a:br>
              <a:rPr lang="cs-CZ" sz="7200" i="1" u="sng" cap="none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s-CZ" sz="7200" i="1" u="sng" cap="none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Lapla</a:t>
            </a:r>
            <a:r>
              <a:rPr lang="cs-CZ" sz="7200" i="1" u="sng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tské </a:t>
            </a:r>
            <a:r>
              <a:rPr lang="cs-CZ" sz="7200" i="1" u="sng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země</a:t>
            </a:r>
            <a:endParaRPr lang="cs-CZ" sz="7200" b="1" i="1" u="sng" cap="none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18" y="404664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00562" y="500063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Romana Zabořilová</a:t>
            </a:r>
          </a:p>
          <a:p>
            <a:pPr algn="ctr"/>
            <a:r>
              <a:rPr lang="cs-CZ" dirty="0" smtClean="0"/>
              <a:t>ZŠ Jenišovice</a:t>
            </a:r>
          </a:p>
          <a:p>
            <a:pPr algn="ctr"/>
            <a:r>
              <a:rPr lang="cs-CZ" smtClean="0"/>
              <a:t>VY_32_INOVACE_038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82959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8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Paraguay- jezero </a:t>
            </a:r>
            <a:r>
              <a:rPr lang="cs-CZ" sz="4800" b="1" u="sng" dirty="0" err="1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Itaipú</a:t>
            </a:r>
            <a:endParaRPr lang="cs-CZ" sz="4800" dirty="0">
              <a:ln w="28575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9552" y="2420888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 err="1">
                <a:latin typeface="Comic Sans MS" pitchFamily="66" charset="0"/>
              </a:rPr>
              <a:t>Itaipú</a:t>
            </a:r>
            <a:r>
              <a:rPr lang="cs-CZ" sz="2400" dirty="0">
                <a:latin typeface="Comic Sans MS" pitchFamily="66" charset="0"/>
              </a:rPr>
              <a:t> je druhá nejvýkonnější vodní elektrárna na světě</a:t>
            </a:r>
            <a:r>
              <a:rPr lang="cs-CZ" sz="2400" dirty="0" smtClean="0">
                <a:latin typeface="Comic Sans MS" pitchFamily="66" charset="0"/>
              </a:rPr>
              <a:t>.</a:t>
            </a:r>
            <a:r>
              <a:rPr lang="cs-CZ" sz="2400" baseline="300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Rozkládá </a:t>
            </a:r>
            <a:r>
              <a:rPr lang="cs-CZ" sz="2400" dirty="0">
                <a:latin typeface="Comic Sans MS" pitchFamily="66" charset="0"/>
              </a:rPr>
              <a:t>se na hranicích </a:t>
            </a:r>
            <a:r>
              <a:rPr lang="cs-CZ" sz="2400" b="1" u="sng" dirty="0">
                <a:solidFill>
                  <a:srgbClr val="FF0000"/>
                </a:solidFill>
                <a:latin typeface="Comic Sans MS" pitchFamily="66" charset="0"/>
              </a:rPr>
              <a:t>Brazílie</a:t>
            </a:r>
            <a:r>
              <a:rPr lang="cs-CZ" sz="2400" dirty="0">
                <a:latin typeface="Comic Sans MS" pitchFamily="66" charset="0"/>
              </a:rPr>
              <a:t> a </a:t>
            </a:r>
            <a:r>
              <a:rPr lang="cs-CZ" sz="2400" b="1" u="sng" dirty="0" smtClean="0">
                <a:solidFill>
                  <a:srgbClr val="FF0000"/>
                </a:solidFill>
                <a:latin typeface="Comic Sans MS" pitchFamily="66" charset="0"/>
              </a:rPr>
              <a:t>Paraguaye.</a:t>
            </a:r>
            <a:r>
              <a:rPr lang="cs-CZ" sz="2400" dirty="0" smtClean="0">
                <a:latin typeface="Comic Sans MS" pitchFamily="66" charset="0"/>
              </a:rPr>
              <a:t> A </a:t>
            </a:r>
            <a:r>
              <a:rPr lang="pl-PL" sz="2400" dirty="0">
                <a:latin typeface="Comic Sans MS" pitchFamily="66" charset="0"/>
              </a:rPr>
              <a:t>nepatřící ani jednomu ze </a:t>
            </a:r>
            <a:r>
              <a:rPr lang="pl-PL" sz="2400" dirty="0" smtClean="0">
                <a:latin typeface="Comic Sans MS" pitchFamily="66" charset="0"/>
              </a:rPr>
              <a:t>států. </a:t>
            </a:r>
            <a:r>
              <a:rPr lang="cs-CZ" sz="2400" dirty="0" smtClean="0">
                <a:latin typeface="Comic Sans MS" pitchFamily="66" charset="0"/>
              </a:rPr>
              <a:t>Nádrž vznikla v letech 1975 – 1982 na </a:t>
            </a:r>
            <a:r>
              <a:rPr lang="cs-CZ" sz="2400" dirty="0">
                <a:latin typeface="Comic Sans MS" pitchFamily="66" charset="0"/>
              </a:rPr>
              <a:t>řece </a:t>
            </a:r>
            <a:r>
              <a:rPr lang="cs-CZ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Paraná</a:t>
            </a:r>
            <a:r>
              <a:rPr lang="cs-CZ" sz="2400" b="1" u="sng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cs-CZ" sz="2400" dirty="0" smtClean="0">
                <a:latin typeface="Comic Sans MS" pitchFamily="66" charset="0"/>
              </a:rPr>
              <a:t>hladina vody byla navýšena o 196m</a:t>
            </a:r>
            <a:endParaRPr lang="cs-CZ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endParaRPr lang="cs-CZ" sz="24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90" y="1506488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5" r="11589" b="8194"/>
          <a:stretch/>
        </p:blipFill>
        <p:spPr bwMode="auto">
          <a:xfrm>
            <a:off x="4139952" y="2641983"/>
            <a:ext cx="4832522" cy="33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995203" y="1861046"/>
            <a:ext cx="118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Obr.14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69698" y="6050552"/>
            <a:ext cx="118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Obr.15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1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52" b="6525"/>
          <a:stretch/>
        </p:blipFill>
        <p:spPr bwMode="auto">
          <a:xfrm>
            <a:off x="808738" y="1450655"/>
            <a:ext cx="7620000" cy="158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534" y="3072626"/>
            <a:ext cx="29792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82959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13467" y="18864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800" b="1" u="sng" dirty="0" err="1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Paraguay,Uruguay</a:t>
            </a:r>
            <a:r>
              <a:rPr lang="cs-CZ" sz="48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800" dirty="0" smtClean="0">
                <a:ln w="28575">
                  <a:noFill/>
                  <a:prstDash val="solid"/>
                  <a:miter lim="800000"/>
                </a:ln>
                <a:solidFill>
                  <a:schemeClr val="tx1"/>
                </a:solidFill>
                <a:latin typeface="Comic Sans MS" pitchFamily="66" charset="0"/>
              </a:rPr>
              <a:t>obrázky</a:t>
            </a:r>
            <a:endParaRPr lang="cs-CZ" sz="2800" dirty="0">
              <a:ln w="28575">
                <a:noFill/>
                <a:prstDash val="solid"/>
                <a:miter lim="800000"/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0964" y="6093296"/>
            <a:ext cx="309634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Comic Sans MS" pitchFamily="66" charset="0"/>
              </a:rPr>
              <a:t>Satelitní snímek Uruguaye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285" y="2852936"/>
            <a:ext cx="3761995" cy="28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6353" y="5483108"/>
            <a:ext cx="4536503" cy="9848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dirty="0" smtClean="0">
                <a:latin typeface="Comic Sans MS" pitchFamily="66" charset="0"/>
              </a:rPr>
              <a:t>Katedrála v </a:t>
            </a:r>
            <a:r>
              <a:rPr lang="cs-CZ" dirty="0" err="1" smtClean="0">
                <a:latin typeface="Comic Sans MS" pitchFamily="66" charset="0"/>
              </a:rPr>
              <a:t>Asuncion</a:t>
            </a:r>
            <a:endParaRPr lang="cs-CZ" sz="1600" dirty="0" smtClean="0">
              <a:latin typeface="Comic Sans MS" pitchFamily="66" charset="0"/>
            </a:endParaRPr>
          </a:p>
          <a:p>
            <a:pPr algn="ctr"/>
            <a:r>
              <a:rPr lang="cs-CZ" sz="1200" dirty="0" err="1" smtClean="0">
                <a:latin typeface="Comic Sans MS" pitchFamily="66" charset="0"/>
              </a:rPr>
              <a:t>Asuncion</a:t>
            </a:r>
            <a:r>
              <a:rPr lang="cs-CZ" sz="1200" dirty="0" smtClean="0">
                <a:latin typeface="Comic Sans MS" pitchFamily="66" charset="0"/>
              </a:rPr>
              <a:t> hl. město Paraguaye - jedno </a:t>
            </a:r>
            <a:r>
              <a:rPr lang="cs-CZ" sz="1200" dirty="0">
                <a:latin typeface="Comic Sans MS" pitchFamily="66" charset="0"/>
              </a:rPr>
              <a:t>z nejstarších měst v Jižní Americe a bývá známo jako </a:t>
            </a:r>
            <a:r>
              <a:rPr lang="cs-CZ" sz="1200" i="1" dirty="0">
                <a:latin typeface="Comic Sans MS" pitchFamily="66" charset="0"/>
              </a:rPr>
              <a:t>„Matka měst</a:t>
            </a:r>
            <a:r>
              <a:rPr lang="cs-CZ" sz="1600" i="1" dirty="0">
                <a:latin typeface="Comic Sans MS" pitchFamily="66" charset="0"/>
              </a:rPr>
              <a:t>“</a:t>
            </a:r>
            <a:r>
              <a:rPr lang="cs-CZ" sz="16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cs-CZ" sz="1200" i="1" dirty="0" smtClean="0">
                <a:latin typeface="Comic Sans MS" pitchFamily="66" charset="0"/>
              </a:rPr>
              <a:t>Angl. </a:t>
            </a:r>
            <a:r>
              <a:rPr lang="cs-CZ" sz="1200" i="1" dirty="0" err="1" smtClean="0">
                <a:latin typeface="Comic Sans MS" pitchFamily="66" charset="0"/>
              </a:rPr>
              <a:t>Assumption</a:t>
            </a:r>
            <a:r>
              <a:rPr lang="cs-CZ" sz="1200" dirty="0" smtClean="0">
                <a:latin typeface="Comic Sans MS" pitchFamily="66" charset="0"/>
              </a:rPr>
              <a:t> – předpoklad, domněnka, nanebevzetí</a:t>
            </a:r>
            <a:endParaRPr lang="cs-CZ" sz="1200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41162" y="2363607"/>
            <a:ext cx="118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Obr.16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6877" y="4595178"/>
            <a:ext cx="118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Obr.17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928529" y="5723964"/>
            <a:ext cx="118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Obr.18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4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349626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latin typeface="Comic Sans MS" pitchFamily="66" charset="0"/>
              </a:rPr>
              <a:t>Zdroje obrázků</a:t>
            </a:r>
            <a:r>
              <a:rPr lang="cs-CZ" sz="1600" b="1" dirty="0" smtClean="0">
                <a:latin typeface="Comic Sans MS" pitchFamily="66" charset="0"/>
              </a:rPr>
              <a:t>:</a:t>
            </a:r>
          </a:p>
          <a:p>
            <a:r>
              <a:rPr lang="cs-CZ" sz="1600" b="1" dirty="0" smtClean="0">
                <a:latin typeface="Comic Sans MS" pitchFamily="66" charset="0"/>
              </a:rPr>
              <a:t>Neočíslované obrázky jsou z klipartu</a:t>
            </a:r>
            <a:endParaRPr lang="cs-CZ" sz="1600" b="1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</a:rPr>
              <a:t>a</a:t>
            </a:r>
            <a:r>
              <a:rPr lang="cs-CZ" sz="1600" dirty="0" smtClean="0">
                <a:latin typeface="Comic Sans MS" pitchFamily="66" charset="0"/>
              </a:rPr>
              <a:t>utor neuveden</a:t>
            </a:r>
            <a:r>
              <a:rPr lang="en-US" sz="1600" dirty="0" smtClean="0">
                <a:latin typeface="Comic Sans MS" pitchFamily="66" charset="0"/>
              </a:rPr>
              <a:t>.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 smtClean="0">
                <a:latin typeface="Comic Sans MS" pitchFamily="66" charset="0"/>
              </a:rPr>
              <a:t>].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2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2"/>
              </a:rPr>
              <a:t>mapasveta.info/amerika/jizni_amerika_mapa.html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</a:p>
          <a:p>
            <a:r>
              <a:rPr lang="cs-CZ" sz="1600" b="1" u="sng" dirty="0" smtClean="0">
                <a:latin typeface="Comic Sans MS" pitchFamily="66" charset="0"/>
              </a:rPr>
              <a:t>obr.2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  <a:hlinkClick r:id="rId3" tooltip="User:Gerd Breitenbach"/>
              </a:rPr>
              <a:t>Gerd </a:t>
            </a:r>
            <a:r>
              <a:rPr lang="cs-CZ" sz="1600" dirty="0" err="1" smtClean="0">
                <a:latin typeface="Comic Sans MS" pitchFamily="66" charset="0"/>
                <a:hlinkClick r:id="rId3" tooltip="User:Gerd Breitenbach"/>
              </a:rPr>
              <a:t>Breitenbach</a:t>
            </a:r>
            <a:r>
              <a:rPr lang="cs-CZ" sz="1600" dirty="0" smtClean="0">
                <a:latin typeface="Comic Sans MS" pitchFamily="66" charset="0"/>
              </a:rPr>
              <a:t>. 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4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4"/>
              </a:rPr>
              <a:t>commons.wikimedia.org/wiki/File:Parinacota.jpg?uselang=cs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obr.3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  <a:hlinkClick r:id="rId5" tooltip="User:Antofaya (page does not exist)"/>
              </a:rPr>
              <a:t>Antofaya</a:t>
            </a:r>
            <a:r>
              <a:rPr lang="cs-CZ" sz="1600" dirty="0">
                <a:latin typeface="Comic Sans MS" pitchFamily="66" charset="0"/>
                <a:hlinkClick r:id="rId5" tooltip="User:Antofaya (page does not exist)"/>
              </a:rPr>
              <a:t> </a:t>
            </a:r>
            <a:r>
              <a:rPr lang="cs-CZ" sz="1600" dirty="0" err="1" smtClean="0">
                <a:latin typeface="Comic Sans MS" pitchFamily="66" charset="0"/>
                <a:hlinkClick r:id="rId5" tooltip="User:Antofaya (page does not exist)"/>
              </a:rPr>
              <a:t>Expeditions</a:t>
            </a:r>
            <a:r>
              <a:rPr lang="cs-CZ" sz="1600" dirty="0" smtClean="0">
                <a:latin typeface="Comic Sans MS" pitchFamily="66" charset="0"/>
              </a:rPr>
              <a:t>.,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6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6"/>
              </a:rPr>
              <a:t>commons.wikimedia.org/wiki/File:San_Quintin_Glacier_1.jpg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  <a:endParaRPr lang="cs-CZ" sz="1600" b="1" u="sng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obr.4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</a:rPr>
              <a:t>autor </a:t>
            </a:r>
            <a:r>
              <a:rPr lang="cs-CZ" sz="1600" dirty="0" smtClean="0">
                <a:latin typeface="Comic Sans MS" pitchFamily="66" charset="0"/>
              </a:rPr>
              <a:t>neuveden., </a:t>
            </a:r>
            <a:r>
              <a:rPr lang="cs-CZ" sz="1600" dirty="0" err="1">
                <a:latin typeface="Comic Sans MS" pitchFamily="66" charset="0"/>
              </a:rPr>
              <a:t>Atacama</a:t>
            </a:r>
            <a:r>
              <a:rPr lang="cs-CZ" sz="1600" dirty="0">
                <a:latin typeface="Comic Sans MS" pitchFamily="66" charset="0"/>
              </a:rPr>
              <a:t> Desert, </a:t>
            </a:r>
            <a:r>
              <a:rPr lang="cs-CZ" sz="1600" dirty="0" smtClean="0">
                <a:latin typeface="Comic Sans MS" pitchFamily="66" charset="0"/>
              </a:rPr>
              <a:t>Chile,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7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7"/>
              </a:rPr>
              <a:t>cs.wikipedia.org/wiki/Soubor:Atacama1.jpg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obr.5</a:t>
            </a:r>
            <a:r>
              <a:rPr lang="cs-CZ" sz="1600" dirty="0" smtClean="0">
                <a:latin typeface="Comic Sans MS" pitchFamily="66" charset="0"/>
              </a:rPr>
              <a:t>:</a:t>
            </a:r>
            <a:r>
              <a:rPr lang="cs-CZ" sz="1600" dirty="0">
                <a:latin typeface="Comic Sans MS" pitchFamily="66" charset="0"/>
              </a:rPr>
              <a:t>Reinhard Jahn, Mannheim</a:t>
            </a:r>
            <a:r>
              <a:rPr lang="en-US" sz="1600" dirty="0" smtClean="0">
                <a:latin typeface="Comic Sans MS" pitchFamily="66" charset="0"/>
              </a:rPr>
              <a:t>.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8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8"/>
              </a:rPr>
              <a:t>cs.wikipedia.org/wiki/Soubor:Chuquicamata-003.jpg</a:t>
            </a:r>
            <a:r>
              <a:rPr lang="cs-CZ" sz="1600" dirty="0" smtClean="0">
                <a:latin typeface="Comic Sans MS" pitchFamily="66" charset="0"/>
              </a:rPr>
              <a:t>  </a:t>
            </a:r>
            <a:r>
              <a:rPr lang="en-US" sz="1600" dirty="0">
                <a:latin typeface="Comic Sans MS" pitchFamily="66" charset="0"/>
              </a:rPr>
              <a:t>&gt;.</a:t>
            </a:r>
            <a:r>
              <a:rPr lang="cs-CZ" sz="1600" b="1" u="sng" dirty="0">
                <a:latin typeface="Comic Sans MS" pitchFamily="66" charset="0"/>
              </a:rPr>
              <a:t> </a:t>
            </a:r>
          </a:p>
          <a:p>
            <a:r>
              <a:rPr lang="cs-CZ" sz="1600" b="1" u="sng" dirty="0" smtClean="0">
                <a:latin typeface="Comic Sans MS" pitchFamily="66" charset="0"/>
              </a:rPr>
              <a:t>obr.6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</a:rPr>
              <a:t>autor </a:t>
            </a:r>
            <a:r>
              <a:rPr lang="cs-CZ" sz="1600" dirty="0" smtClean="0">
                <a:latin typeface="Comic Sans MS" pitchFamily="66" charset="0"/>
              </a:rPr>
              <a:t>neuveden., Map </a:t>
            </a:r>
            <a:r>
              <a:rPr lang="cs-CZ" sz="1600" dirty="0" err="1">
                <a:latin typeface="Comic Sans MS" pitchFamily="66" charset="0"/>
              </a:rPr>
              <a:t>of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  <a:hlinkClick r:id="rId9" tooltip="Easter Island"/>
              </a:rPr>
              <a:t>Easter</a:t>
            </a:r>
            <a:r>
              <a:rPr lang="cs-CZ" sz="1600" dirty="0">
                <a:latin typeface="Comic Sans MS" pitchFamily="66" charset="0"/>
                <a:hlinkClick r:id="rId9" tooltip="Easter Island"/>
              </a:rPr>
              <a:t> Island</a:t>
            </a:r>
            <a:r>
              <a:rPr lang="cs-CZ" sz="1600" dirty="0">
                <a:latin typeface="Comic Sans MS" pitchFamily="66" charset="0"/>
              </a:rPr>
              <a:t>. </a:t>
            </a:r>
          </a:p>
          <a:p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10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10"/>
              </a:rPr>
              <a:t>commons.wikimedia.org/wiki/File:Map_of_Easter_Island.jpg?uselang=cs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obr.7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  <a:hlinkClick r:id="rId11" tooltip="de:User:Captain Blood"/>
              </a:rPr>
              <a:t>Captain</a:t>
            </a:r>
            <a:r>
              <a:rPr lang="cs-CZ" sz="1600" dirty="0">
                <a:latin typeface="Comic Sans MS" pitchFamily="66" charset="0"/>
                <a:hlinkClick r:id="rId11" tooltip="de:User:Captain Blood"/>
              </a:rPr>
              <a:t> </a:t>
            </a:r>
            <a:r>
              <a:rPr lang="cs-CZ" sz="1600" dirty="0" err="1">
                <a:latin typeface="Comic Sans MS" pitchFamily="66" charset="0"/>
                <a:hlinkClick r:id="rId11" tooltip="de:User:Captain Blood"/>
              </a:rPr>
              <a:t>Blood</a:t>
            </a:r>
            <a:r>
              <a:rPr lang="en-US" sz="1600" dirty="0" smtClean="0">
                <a:latin typeface="Comic Sans MS" pitchFamily="66" charset="0"/>
              </a:rPr>
              <a:t>.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12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12"/>
              </a:rPr>
              <a:t>commons.wikimedia.org/wiki/File:Oster.GIF?uselang=cs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  <a:endParaRPr lang="cs-CZ" sz="1600" b="1" u="sng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obr.8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  <a:hlinkClick r:id="rId13" tooltip="User:Rivi"/>
              </a:rPr>
              <a:t>Rivi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14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14"/>
              </a:rPr>
              <a:t>commons.wikimedia.org/wiki/File:Ahu_Tongariki.jpg?uselang=cs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obr.9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en-US" sz="1600" dirty="0">
                <a:latin typeface="Comic Sans MS" pitchFamily="66" charset="0"/>
              </a:rPr>
              <a:t>Original </a:t>
            </a:r>
            <a:r>
              <a:rPr lang="en-US" sz="1600" dirty="0" err="1">
                <a:latin typeface="Comic Sans MS" pitchFamily="66" charset="0"/>
              </a:rPr>
              <a:t>uploader</a:t>
            </a:r>
            <a:r>
              <a:rPr lang="en-US" sz="1600" dirty="0">
                <a:latin typeface="Comic Sans MS" pitchFamily="66" charset="0"/>
              </a:rPr>
              <a:t> was </a:t>
            </a:r>
            <a:r>
              <a:rPr lang="en-US" sz="1600" dirty="0" err="1">
                <a:latin typeface="Comic Sans MS" pitchFamily="66" charset="0"/>
                <a:hlinkClick r:id="rId15" tooltip="en:User:Dmmaus"/>
              </a:rPr>
              <a:t>Dmmaus</a:t>
            </a:r>
            <a:r>
              <a:rPr lang="en-US" sz="1600" dirty="0">
                <a:latin typeface="Comic Sans MS" pitchFamily="66" charset="0"/>
              </a:rPr>
              <a:t> at </a:t>
            </a:r>
            <a:r>
              <a:rPr lang="en-US" sz="1600" dirty="0" err="1">
                <a:latin typeface="Comic Sans MS" pitchFamily="66" charset="0"/>
                <a:hlinkClick r:id="rId16"/>
              </a:rPr>
              <a:t>en.wikipedia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17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17"/>
              </a:rPr>
              <a:t>cs.wikipedia.org/wiki/Soubor:SootyTernLordHoweIsland.jpg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obr.10</a:t>
            </a:r>
            <a:r>
              <a:rPr lang="cs-CZ" sz="1600" dirty="0" smtClean="0">
                <a:latin typeface="Comic Sans MS" pitchFamily="66" charset="0"/>
              </a:rPr>
              <a:t>: autor neznámý., 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18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18"/>
              </a:rPr>
              <a:t>cs.wikipedia.org/wiki/Soubor:Tangata_manu_statuette.jpg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endParaRPr lang="cs-CZ" sz="1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68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47056" y="476672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latin typeface="Comic Sans MS" pitchFamily="66" charset="0"/>
              </a:rPr>
              <a:t>Zdroje obrázků</a:t>
            </a:r>
            <a:r>
              <a:rPr lang="cs-CZ" sz="1600" b="1" dirty="0" smtClean="0">
                <a:latin typeface="Comic Sans MS" pitchFamily="66" charset="0"/>
              </a:rPr>
              <a:t>:</a:t>
            </a:r>
          </a:p>
          <a:p>
            <a:r>
              <a:rPr lang="cs-CZ" sz="1600" b="1" dirty="0" smtClean="0">
                <a:latin typeface="Comic Sans MS" pitchFamily="66" charset="0"/>
              </a:rPr>
              <a:t>Neočíslované obrázky jsou z klipartu</a:t>
            </a:r>
            <a:endParaRPr lang="cs-CZ" sz="1600" b="1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obr.11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</a:rPr>
              <a:t>a</a:t>
            </a:r>
            <a:r>
              <a:rPr lang="cs-CZ" sz="1600" dirty="0" smtClean="0">
                <a:latin typeface="Comic Sans MS" pitchFamily="66" charset="0"/>
              </a:rPr>
              <a:t>utor </a:t>
            </a:r>
            <a:r>
              <a:rPr lang="cs-CZ" sz="1600" dirty="0">
                <a:latin typeface="Comic Sans MS" pitchFamily="66" charset="0"/>
              </a:rPr>
              <a:t>neznámý</a:t>
            </a:r>
            <a:r>
              <a:rPr lang="en-US" sz="1600" dirty="0" smtClean="0">
                <a:latin typeface="Comic Sans MS" pitchFamily="66" charset="0"/>
              </a:rPr>
              <a:t>.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 smtClean="0">
                <a:latin typeface="Comic Sans MS" pitchFamily="66" charset="0"/>
              </a:rPr>
              <a:t>].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2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2"/>
              </a:rPr>
              <a:t>cs.wikipedia.org/wiki/Soubor:Eva_Per%C3%B3n.jpg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</a:p>
          <a:p>
            <a:r>
              <a:rPr lang="cs-CZ" sz="1600" b="1" u="sng" dirty="0" smtClean="0">
                <a:latin typeface="Comic Sans MS" pitchFamily="66" charset="0"/>
              </a:rPr>
              <a:t>obr.12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  <a:hlinkClick r:id="rId3"/>
              </a:rPr>
              <a:t>Armando</a:t>
            </a:r>
            <a:r>
              <a:rPr lang="cs-CZ" sz="1600" dirty="0">
                <a:latin typeface="Comic Sans MS" pitchFamily="66" charset="0"/>
                <a:hlinkClick r:id="rId3"/>
              </a:rPr>
              <a:t> César Tovar</a:t>
            </a:r>
            <a:r>
              <a:rPr lang="cs-CZ" sz="1600" dirty="0" smtClean="0">
                <a:latin typeface="Comic Sans MS" pitchFamily="66" charset="0"/>
              </a:rPr>
              <a:t>. 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4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4"/>
              </a:rPr>
              <a:t>cs.wikipedia.org/wiki/Soubor:Maradona_mundial_2006_2.jpg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obr.13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  <a:hlinkClick r:id="rId5" tooltip="User:Darz Mol"/>
              </a:rPr>
              <a:t>Darz</a:t>
            </a:r>
            <a:r>
              <a:rPr lang="cs-CZ" sz="1600" dirty="0">
                <a:latin typeface="Comic Sans MS" pitchFamily="66" charset="0"/>
                <a:hlinkClick r:id="rId5" tooltip="User:Darz Mol"/>
              </a:rPr>
              <a:t> Mol</a:t>
            </a:r>
            <a:r>
              <a:rPr lang="cs-CZ" sz="1600" dirty="0" smtClean="0">
                <a:latin typeface="Comic Sans MS" pitchFamily="66" charset="0"/>
              </a:rPr>
              <a:t>.,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 smtClean="0">
                <a:latin typeface="Comic Sans MS" pitchFamily="66" charset="0"/>
              </a:rPr>
              <a:t>&lt;</a:t>
            </a:r>
            <a:r>
              <a:rPr lang="cs-CZ" sz="1600" dirty="0" smtClean="0">
                <a:latin typeface="Comic Sans MS" pitchFamily="66" charset="0"/>
                <a:hlinkClick r:id="rId6"/>
              </a:rPr>
              <a:t>http</a:t>
            </a:r>
            <a:r>
              <a:rPr lang="cs-CZ" sz="1600" dirty="0">
                <a:latin typeface="Comic Sans MS" pitchFamily="66" charset="0"/>
                <a:hlinkClick r:id="rId6"/>
              </a:rPr>
              <a:t>://</a:t>
            </a:r>
            <a:r>
              <a:rPr lang="cs-CZ" sz="1600" dirty="0" smtClean="0">
                <a:latin typeface="Comic Sans MS" pitchFamily="66" charset="0"/>
                <a:hlinkClick r:id="rId6"/>
              </a:rPr>
              <a:t>cs.wikipedia.org/wiki/Soubor:Lionel_Messi_31mar2007.jpg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  <a:endParaRPr lang="cs-CZ" sz="1600" b="1" u="sng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obr.14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</a:rPr>
              <a:t>Martin St-Amant (</a:t>
            </a:r>
            <a:r>
              <a:rPr lang="cs-CZ" sz="1600" dirty="0">
                <a:latin typeface="Comic Sans MS" pitchFamily="66" charset="0"/>
                <a:hlinkClick r:id="rId7" tooltip="User:S23678"/>
              </a:rPr>
              <a:t>S23678</a:t>
            </a:r>
            <a:r>
              <a:rPr lang="cs-CZ" sz="1600" dirty="0" smtClean="0">
                <a:latin typeface="Comic Sans MS" pitchFamily="66" charset="0"/>
              </a:rPr>
              <a:t>).,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8"/>
              </a:rPr>
              <a:t>http://cs.wikipedia.org/wiki/Soubor:Itaipu_D%C3%A9cembre_2007_-_</a:t>
            </a:r>
            <a:r>
              <a:rPr lang="cs-CZ" sz="1600" dirty="0" smtClean="0">
                <a:latin typeface="Comic Sans MS" pitchFamily="66" charset="0"/>
                <a:hlinkClick r:id="rId8"/>
              </a:rPr>
              <a:t>Vue_G%C3%A9n%C3%A9rale.jpg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obr.15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pt-BR" sz="1600" dirty="0">
                <a:latin typeface="Comic Sans MS" pitchFamily="66" charset="0"/>
              </a:rPr>
              <a:t>Usina de Itaipú Figura Aérea 2 Maior Hidrelétrica do mundo Foz do Iguaçú Paraná Brasil By Angeloleithold 2005 {{GFDL}} </a:t>
            </a:r>
            <a:r>
              <a:rPr lang="pt-BR" sz="1600" dirty="0">
                <a:latin typeface="Comic Sans MS" pitchFamily="66" charset="0"/>
                <a:hlinkClick r:id="rId9" tooltip="Foz do Iguaçu"/>
              </a:rPr>
              <a:t>Foz do Iguaçu</a:t>
            </a:r>
            <a:r>
              <a:rPr lang="en-US" sz="1600" dirty="0" smtClean="0">
                <a:latin typeface="Comic Sans MS" pitchFamily="66" charset="0"/>
              </a:rPr>
              <a:t>.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 smtClean="0">
                <a:latin typeface="Comic Sans MS" pitchFamily="66" charset="0"/>
              </a:rPr>
              <a:t>&lt;</a:t>
            </a:r>
            <a:r>
              <a:rPr lang="cs-CZ" sz="1600" dirty="0" smtClean="0">
                <a:latin typeface="Comic Sans MS" pitchFamily="66" charset="0"/>
                <a:hlinkClick r:id="rId10"/>
              </a:rPr>
              <a:t>http</a:t>
            </a:r>
            <a:r>
              <a:rPr lang="cs-CZ" sz="1600" dirty="0">
                <a:latin typeface="Comic Sans MS" pitchFamily="66" charset="0"/>
                <a:hlinkClick r:id="rId10"/>
              </a:rPr>
              <a:t>://</a:t>
            </a:r>
            <a:r>
              <a:rPr lang="cs-CZ" sz="1600" dirty="0" smtClean="0">
                <a:latin typeface="Comic Sans MS" pitchFamily="66" charset="0"/>
                <a:hlinkClick r:id="rId10"/>
              </a:rPr>
              <a:t>commons.wikimedia.org/wiki/File:ItaipuAerea2AAL.jpg?uselang=cs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  <a:endParaRPr lang="cs-CZ" sz="1600" b="1" u="sng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obr.16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</a:rPr>
              <a:t>autor </a:t>
            </a:r>
            <a:r>
              <a:rPr lang="cs-CZ" sz="1600" dirty="0">
                <a:latin typeface="Comic Sans MS" pitchFamily="66" charset="0"/>
                <a:hlinkClick r:id="rId11" tooltip="User:FF MM"/>
              </a:rPr>
              <a:t>FF </a:t>
            </a:r>
            <a:r>
              <a:rPr lang="cs-CZ" sz="1600" dirty="0" smtClean="0">
                <a:latin typeface="Comic Sans MS" pitchFamily="66" charset="0"/>
                <a:hlinkClick r:id="rId11" tooltip="User:FF MM"/>
              </a:rPr>
              <a:t>MM</a:t>
            </a:r>
            <a:r>
              <a:rPr lang="cs-CZ" sz="1600" dirty="0" smtClean="0">
                <a:latin typeface="Comic Sans MS" pitchFamily="66" charset="0"/>
              </a:rPr>
              <a:t>., 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&lt;</a:t>
            </a:r>
            <a:r>
              <a:rPr lang="cs-CZ" sz="1600" dirty="0" smtClean="0">
                <a:latin typeface="Comic Sans MS" pitchFamily="66" charset="0"/>
                <a:hlinkClick r:id="rId12"/>
              </a:rPr>
              <a:t>http</a:t>
            </a:r>
            <a:r>
              <a:rPr lang="cs-CZ" sz="1600" dirty="0">
                <a:latin typeface="Comic Sans MS" pitchFamily="66" charset="0"/>
                <a:hlinkClick r:id="rId12"/>
              </a:rPr>
              <a:t>://</a:t>
            </a:r>
            <a:r>
              <a:rPr lang="cs-CZ" sz="1600" dirty="0" smtClean="0">
                <a:latin typeface="Comic Sans MS" pitchFamily="66" charset="0"/>
                <a:hlinkClick r:id="rId12"/>
              </a:rPr>
              <a:t>cs.wikipedia.org/wiki/Soubor:Gran_Asunci%C3%B3n_by_Felipe_M%C3%A9ndez.jpg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obr.17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</a:rPr>
              <a:t>Jan </a:t>
            </a:r>
            <a:r>
              <a:rPr lang="cs-CZ" sz="1600" dirty="0" err="1">
                <a:latin typeface="Comic Sans MS" pitchFamily="66" charset="0"/>
              </a:rPr>
              <a:t>Pešula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  <a:hlinkClick r:id="rId13" tooltip="User:Sapfan"/>
              </a:rPr>
              <a:t>User:Sapfan</a:t>
            </a:r>
            <a:r>
              <a:rPr lang="en-US" sz="1600" dirty="0" smtClean="0">
                <a:latin typeface="Comic Sans MS" pitchFamily="66" charset="0"/>
              </a:rPr>
              <a:t>.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14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14"/>
              </a:rPr>
              <a:t>commons.wikimedia.org/wiki/File:Asuncion_Cathedral.JPG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  <a:endParaRPr lang="cs-CZ" sz="1600" b="1" u="sng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obr.18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</a:rPr>
              <a:t>Jeff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Schmaltz</a:t>
            </a:r>
            <a:r>
              <a:rPr lang="cs-CZ" sz="1600" dirty="0">
                <a:latin typeface="Comic Sans MS" pitchFamily="66" charset="0"/>
              </a:rPr>
              <a:t>, MODIS Rapid Response Team, NASA/GSFC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15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15"/>
              </a:rPr>
              <a:t>cs.wikipedia.org/wiki/Soubor:Uruguay_T2.png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  <a:p>
            <a:endParaRPr lang="cs-CZ" sz="1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99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4" t="45399" r="12263" b="3310"/>
          <a:stretch/>
        </p:blipFill>
        <p:spPr bwMode="auto">
          <a:xfrm>
            <a:off x="2043167" y="1389907"/>
            <a:ext cx="4985657" cy="48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60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Mapa Laplatských z.</a:t>
            </a:r>
            <a:endParaRPr lang="cs-CZ" sz="6000" b="1" u="sng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11960" y="4509120"/>
            <a:ext cx="2160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Argentina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8584" y="1484784"/>
            <a:ext cx="2160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Paraguay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34609" y="2780928"/>
            <a:ext cx="2160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Uruguay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1863988"/>
            <a:ext cx="2160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Chile</a:t>
            </a: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195736" y="2387208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4535996" y="1930008"/>
            <a:ext cx="772040" cy="19559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4716016" y="3140968"/>
            <a:ext cx="576064" cy="16064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3707904" y="3933056"/>
            <a:ext cx="703480" cy="81044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452320" y="45811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8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Michal\Local Settings\Temporary Internet Files\Content.IE5\XBR795SE\MP900402773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6" t="33839" r="4458"/>
          <a:stretch/>
        </p:blipFill>
        <p:spPr bwMode="auto">
          <a:xfrm>
            <a:off x="5018950" y="4653136"/>
            <a:ext cx="2651693" cy="12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66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Chile </a:t>
            </a:r>
            <a:r>
              <a:rPr lang="cs-CZ" sz="1600" dirty="0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hl. město </a:t>
            </a:r>
            <a:r>
              <a:rPr lang="cs-CZ" sz="1600" dirty="0">
                <a:latin typeface="Comic Sans MS" pitchFamily="66" charset="0"/>
              </a:rPr>
              <a:t>Santiago de Chile</a:t>
            </a:r>
            <a:r>
              <a:rPr lang="cs-CZ" sz="1600" dirty="0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endParaRPr lang="cs-CZ" sz="6600" dirty="0">
              <a:ln w="28575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1316"/>
            <a:ext cx="12192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3608" y="1484784"/>
            <a:ext cx="694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latin typeface="Comic Sans MS" pitchFamily="66" charset="0"/>
              </a:rPr>
              <a:t>nejdelší a nejužší země světa</a:t>
            </a:r>
          </a:p>
          <a:p>
            <a:r>
              <a:rPr lang="cs-CZ" sz="3200" dirty="0">
                <a:latin typeface="Comic Sans MS" pitchFamily="66" charset="0"/>
              </a:rPr>
              <a:t>poušť – subtropy – ledovce</a:t>
            </a:r>
          </a:p>
          <a:p>
            <a:r>
              <a:rPr lang="cs-CZ" sz="3200" dirty="0">
                <a:latin typeface="Comic Sans MS" pitchFamily="66" charset="0"/>
              </a:rPr>
              <a:t>Andy - mnoho činných sopek </a:t>
            </a:r>
          </a:p>
          <a:p>
            <a:r>
              <a:rPr lang="cs-CZ" sz="3200" dirty="0" smtClean="0">
                <a:latin typeface="Comic Sans MS" pitchFamily="66" charset="0"/>
              </a:rPr>
              <a:t>obyvatelstvo evropský nebo smíšený původ</a:t>
            </a:r>
          </a:p>
          <a:p>
            <a:r>
              <a:rPr lang="cs-CZ" sz="3200" dirty="0" smtClean="0">
                <a:latin typeface="Comic Sans MS" pitchFamily="66" charset="0"/>
              </a:rPr>
              <a:t>Velikonoční ostrov - </a:t>
            </a:r>
            <a:r>
              <a:rPr lang="cs-CZ" sz="2400" dirty="0" err="1">
                <a:latin typeface="Comic Sans MS" pitchFamily="66" charset="0"/>
              </a:rPr>
              <a:t>Moai</a:t>
            </a:r>
            <a:r>
              <a:rPr lang="cs-CZ" sz="2400" dirty="0">
                <a:latin typeface="Comic Sans MS" pitchFamily="66" charset="0"/>
              </a:rPr>
              <a:t>-sochy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3200" dirty="0" smtClean="0">
                <a:latin typeface="Comic Sans MS" pitchFamily="66" charset="0"/>
              </a:rPr>
              <a:t>velká </a:t>
            </a:r>
            <a:r>
              <a:rPr lang="cs-CZ" sz="3200" dirty="0">
                <a:latin typeface="Comic Sans MS" pitchFamily="66" charset="0"/>
              </a:rPr>
              <a:t>ložiska </a:t>
            </a:r>
            <a:r>
              <a:rPr lang="cs-CZ" sz="3200" dirty="0" smtClean="0">
                <a:latin typeface="Comic Sans MS" pitchFamily="66" charset="0"/>
              </a:rPr>
              <a:t>mědi</a:t>
            </a:r>
          </a:p>
          <a:p>
            <a:r>
              <a:rPr lang="cs-CZ" sz="2800" dirty="0" smtClean="0">
                <a:latin typeface="Comic Sans MS" pitchFamily="66" charset="0"/>
              </a:rPr>
              <a:t>Vláda generála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Augusta </a:t>
            </a:r>
            <a:r>
              <a:rPr lang="cs-CZ" sz="2800" dirty="0" err="1" smtClean="0">
                <a:solidFill>
                  <a:srgbClr val="FF0000"/>
                </a:solidFill>
                <a:latin typeface="Comic Sans MS" pitchFamily="66" charset="0"/>
              </a:rPr>
              <a:t>Pinochet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Documents and Settings\Michal\Local Settings\Temporary Internet Files\Content.IE5\OTMJ4D6J\MC90036196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2650" y="1628800"/>
            <a:ext cx="899740" cy="41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043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66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Chile </a:t>
            </a:r>
            <a:r>
              <a:rPr lang="cs-CZ" sz="2800" dirty="0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obrázky</a:t>
            </a:r>
            <a:endParaRPr lang="cs-CZ" sz="9600" dirty="0">
              <a:ln w="28575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4482"/>
            <a:ext cx="3312368" cy="243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536" y="395321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Comic Sans MS" pitchFamily="66" charset="0"/>
              </a:rPr>
              <a:t>Sopka </a:t>
            </a:r>
            <a:r>
              <a:rPr lang="cs-CZ" sz="1600" dirty="0" err="1" smtClean="0">
                <a:latin typeface="Comic Sans MS" pitchFamily="66" charset="0"/>
              </a:rPr>
              <a:t>Parinacota</a:t>
            </a:r>
            <a:r>
              <a:rPr lang="cs-CZ" sz="1600" dirty="0" smtClean="0">
                <a:latin typeface="Comic Sans MS" pitchFamily="66" charset="0"/>
              </a:rPr>
              <a:t> na severu Chile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2429"/>
            <a:ext cx="3577580" cy="239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00192" y="3953213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Ledovec San </a:t>
            </a:r>
            <a:r>
              <a:rPr lang="cs-CZ" sz="1600" dirty="0" err="1" smtClean="0">
                <a:latin typeface="Comic Sans MS" pitchFamily="66" charset="0"/>
              </a:rPr>
              <a:t>Quintin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904674"/>
            <a:ext cx="3396605" cy="229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70002" y="6203651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Comic Sans MS" pitchFamily="66" charset="0"/>
              </a:rPr>
              <a:t>Poušť </a:t>
            </a:r>
            <a:r>
              <a:rPr lang="cs-CZ" sz="1600" dirty="0" err="1" smtClean="0">
                <a:latin typeface="Comic Sans MS" pitchFamily="66" charset="0"/>
              </a:rPr>
              <a:t>Atacama</a:t>
            </a:r>
            <a:endParaRPr lang="cs-CZ" sz="1600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452534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Obr.2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92280" y="438381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Obr.3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00192" y="56612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Obr.4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0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66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Chile </a:t>
            </a:r>
            <a:r>
              <a:rPr lang="cs-CZ" sz="2800" dirty="0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měděné doly</a:t>
            </a:r>
            <a:endParaRPr lang="cs-CZ" sz="9600" dirty="0">
              <a:ln w="28575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61883" y="1484784"/>
            <a:ext cx="733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omic Sans MS" pitchFamily="66" charset="0"/>
              </a:rPr>
              <a:t>Z 10 největších měděných dolů na světě je 5 v Chile, celkem se chilské hornictví podílí na světové produkci mědi 34 </a:t>
            </a:r>
            <a:r>
              <a:rPr lang="cs-CZ" sz="2000" dirty="0" smtClean="0">
                <a:latin typeface="Comic Sans MS" pitchFamily="66" charset="0"/>
              </a:rPr>
              <a:t>%.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15816" y="5938669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Comic Sans MS" pitchFamily="66" charset="0"/>
              </a:rPr>
              <a:t>Měděný důl </a:t>
            </a:r>
            <a:r>
              <a:rPr lang="cs-CZ" sz="1600" dirty="0" err="1">
                <a:latin typeface="Comic Sans MS" pitchFamily="66" charset="0"/>
              </a:rPr>
              <a:t>Chuquicamata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514" y="2256858"/>
            <a:ext cx="5504963" cy="357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452320" y="45811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Obr.5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0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66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Velikonoční ostrov</a:t>
            </a:r>
            <a:endParaRPr lang="cs-CZ" sz="9600" dirty="0">
              <a:ln w="28575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515719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</a:rPr>
              <a:t>3,790 km </a:t>
            </a:r>
            <a:r>
              <a:rPr lang="cs-CZ" sz="1600" dirty="0" smtClean="0">
                <a:latin typeface="Comic Sans MS" pitchFamily="66" charset="0"/>
              </a:rPr>
              <a:t>západně od pobřeží Chile</a:t>
            </a:r>
            <a:endParaRPr lang="cs-CZ" sz="1600" dirty="0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55444" y="6203651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Comic Sans MS" pitchFamily="66" charset="0"/>
              </a:rPr>
              <a:t>Kult Ptačího muže</a:t>
            </a:r>
            <a:endParaRPr lang="cs-CZ" sz="1600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48889" y="6023488"/>
            <a:ext cx="2154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Comic Sans MS" pitchFamily="66" charset="0"/>
              </a:rPr>
              <a:t>rybák </a:t>
            </a:r>
            <a:r>
              <a:rPr lang="cs-CZ" sz="1600" dirty="0" smtClean="0">
                <a:latin typeface="Comic Sans MS" pitchFamily="66" charset="0"/>
              </a:rPr>
              <a:t>černohřbetý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77" y="1431132"/>
            <a:ext cx="2895485" cy="358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863" y="1628800"/>
            <a:ext cx="2300265" cy="230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27784" y="2778932"/>
            <a:ext cx="1908212" cy="65006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31132"/>
            <a:ext cx="2945903" cy="19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92303"/>
            <a:ext cx="1910704" cy="2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47567"/>
            <a:ext cx="2381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4904414" y="3886309"/>
            <a:ext cx="1639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Comic Sans MS" pitchFamily="66" charset="0"/>
              </a:rPr>
              <a:t>Sochy </a:t>
            </a:r>
            <a:r>
              <a:rPr lang="cs-CZ" sz="1600" dirty="0" err="1" smtClean="0">
                <a:latin typeface="Comic Sans MS" pitchFamily="66" charset="0"/>
              </a:rPr>
              <a:t>Moai</a:t>
            </a:r>
            <a:endParaRPr lang="cs-CZ" sz="1600" dirty="0">
              <a:latin typeface="Comic Sans MS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403648" y="57293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Obr.6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040318" y="398736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Obr.7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956376" y="30374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Obr.8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184793" y="60234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Obr.9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89239" y="5864673"/>
            <a:ext cx="120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Obr.10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6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7" grpId="0"/>
      <p:bldP spid="1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82959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66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Argentina</a:t>
            </a:r>
            <a:r>
              <a:rPr lang="cs-CZ" sz="1200" b="1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1600" dirty="0" err="1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hl.město</a:t>
            </a:r>
            <a:r>
              <a:rPr lang="cs-CZ" sz="1600" dirty="0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Buenos Aires</a:t>
            </a:r>
            <a:endParaRPr lang="cs-CZ" sz="6600" dirty="0">
              <a:ln w="28575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1345094"/>
            <a:ext cx="82089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2. největší země jižní Ameriky</a:t>
            </a:r>
          </a:p>
          <a:p>
            <a:r>
              <a:rPr lang="cs-CZ" sz="2400" dirty="0" smtClean="0">
                <a:latin typeface="Comic Sans MS" pitchFamily="66" charset="0"/>
              </a:rPr>
              <a:t>záliv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La Plata</a:t>
            </a:r>
            <a:r>
              <a:rPr lang="cs-CZ" sz="2400" dirty="0" smtClean="0">
                <a:latin typeface="Comic Sans MS" pitchFamily="66" charset="0"/>
              </a:rPr>
              <a:t>, řeky </a:t>
            </a:r>
            <a:r>
              <a:rPr lang="pt-BR" sz="2400" dirty="0" smtClean="0">
                <a:solidFill>
                  <a:srgbClr val="FF0000"/>
                </a:solidFill>
                <a:latin typeface="Comic Sans MS" pitchFamily="66" charset="0"/>
              </a:rPr>
              <a:t>Paraguay</a:t>
            </a:r>
            <a:r>
              <a:rPr lang="pt-BR" sz="24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pt-BR" sz="2400" dirty="0" smtClean="0">
                <a:solidFill>
                  <a:srgbClr val="FF0000"/>
                </a:solidFill>
                <a:latin typeface="Comic Sans MS" pitchFamily="66" charset="0"/>
              </a:rPr>
              <a:t>Uruguay </a:t>
            </a:r>
            <a:r>
              <a:rPr lang="pt-BR" sz="2400" dirty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pt-BR" sz="2400" dirty="0" smtClean="0">
                <a:solidFill>
                  <a:srgbClr val="FF0000"/>
                </a:solidFill>
                <a:latin typeface="Comic Sans MS" pitchFamily="66" charset="0"/>
              </a:rPr>
              <a:t>Paraná</a:t>
            </a:r>
            <a:endParaRPr lang="cs-CZ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Laplatská nížina, Patagonská tabule</a:t>
            </a:r>
          </a:p>
          <a:p>
            <a:r>
              <a:rPr lang="cs-CZ" dirty="0">
                <a:latin typeface="Comic Sans MS" pitchFamily="66" charset="0"/>
              </a:rPr>
              <a:t>Jméno země je odvozeno od latinského </a:t>
            </a:r>
            <a:r>
              <a:rPr lang="cs-CZ" i="1" dirty="0" err="1" smtClean="0">
                <a:latin typeface="Comic Sans MS" pitchFamily="66" charset="0"/>
              </a:rPr>
              <a:t>argentum</a:t>
            </a:r>
            <a:r>
              <a:rPr lang="cs-CZ" i="1" dirty="0" smtClean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=stříbro</a:t>
            </a:r>
            <a:endParaRPr lang="cs-CZ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pampy </a:t>
            </a:r>
            <a:r>
              <a:rPr lang="cs-CZ" sz="2400" dirty="0">
                <a:latin typeface="Comic Sans MS" pitchFamily="66" charset="0"/>
              </a:rPr>
              <a:t>– pšenice, pastviny</a:t>
            </a:r>
          </a:p>
          <a:p>
            <a:r>
              <a:rPr lang="cs-CZ" sz="2400" dirty="0">
                <a:latin typeface="Comic Sans MS" pitchFamily="66" charset="0"/>
              </a:rPr>
              <a:t>Patagonie </a:t>
            </a:r>
            <a:r>
              <a:rPr lang="cs-CZ" sz="2400" dirty="0" smtClean="0">
                <a:latin typeface="Comic Sans MS" pitchFamily="66" charset="0"/>
              </a:rPr>
              <a:t>– jižní část - chov ovcí</a:t>
            </a:r>
          </a:p>
          <a:p>
            <a:r>
              <a:rPr lang="cs-CZ" sz="2400" dirty="0" smtClean="0">
                <a:latin typeface="Comic Sans MS" pitchFamily="66" charset="0"/>
              </a:rPr>
              <a:t>Ohňová země</a:t>
            </a:r>
            <a:endParaRPr lang="cs-CZ" sz="2400" dirty="0">
              <a:latin typeface="Comic Sans MS" pitchFamily="66" charset="0"/>
            </a:endParaRPr>
          </a:p>
          <a:p>
            <a:r>
              <a:rPr lang="cs-CZ" sz="2400" dirty="0">
                <a:latin typeface="Comic Sans MS" pitchFamily="66" charset="0"/>
              </a:rPr>
              <a:t>argentinské </a:t>
            </a:r>
            <a:r>
              <a:rPr lang="cs-CZ" sz="2400" dirty="0" smtClean="0">
                <a:latin typeface="Comic Sans MS" pitchFamily="66" charset="0"/>
              </a:rPr>
              <a:t>víno, argentinské tango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Evita Perónová </a:t>
            </a:r>
            <a:r>
              <a:rPr lang="cs-CZ" sz="1600" dirty="0" smtClean="0">
                <a:latin typeface="Comic Sans MS" pitchFamily="66" charset="0"/>
              </a:rPr>
              <a:t>manželka </a:t>
            </a:r>
            <a:r>
              <a:rPr lang="cs-CZ" sz="1600" dirty="0">
                <a:latin typeface="Comic Sans MS" pitchFamily="66" charset="0"/>
              </a:rPr>
              <a:t>argentinského prezidenta Juana </a:t>
            </a:r>
            <a:r>
              <a:rPr lang="cs-CZ" sz="1600" dirty="0" err="1">
                <a:latin typeface="Comic Sans MS" pitchFamily="66" charset="0"/>
              </a:rPr>
              <a:t>Dominga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Peróna</a:t>
            </a:r>
            <a:r>
              <a:rPr lang="cs-CZ" sz="1600" dirty="0">
                <a:latin typeface="Comic Sans MS" pitchFamily="66" charset="0"/>
              </a:rPr>
              <a:t> </a:t>
            </a:r>
            <a:endParaRPr lang="cs-CZ" sz="2400" b="1" dirty="0">
              <a:latin typeface="Comic Sans MS" pitchFamily="66" charset="0"/>
            </a:endParaRPr>
          </a:p>
          <a:p>
            <a:r>
              <a:rPr lang="cs-CZ" sz="2400" dirty="0">
                <a:solidFill>
                  <a:srgbClr val="FF0000"/>
                </a:solidFill>
                <a:latin typeface="Comic Sans MS" pitchFamily="66" charset="0"/>
              </a:rPr>
              <a:t>Diego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Maradona </a:t>
            </a:r>
            <a:r>
              <a:rPr lang="cs-CZ" dirty="0">
                <a:latin typeface="Comic Sans MS" pitchFamily="66" charset="0"/>
              </a:rPr>
              <a:t>bývalý argentinský </a:t>
            </a:r>
            <a:r>
              <a:rPr lang="cs-CZ" dirty="0" smtClean="0">
                <a:latin typeface="Comic Sans MS" pitchFamily="66" charset="0"/>
              </a:rPr>
              <a:t>fotbalista</a:t>
            </a:r>
          </a:p>
          <a:p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Lionel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Messi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argentinský fotbalista hrající za </a:t>
            </a:r>
            <a:r>
              <a:rPr lang="cs-CZ" dirty="0">
                <a:latin typeface="Comic Sans MS" pitchFamily="66" charset="0"/>
              </a:rPr>
              <a:t>F</a:t>
            </a:r>
            <a:r>
              <a:rPr lang="cs-CZ" dirty="0" smtClean="0">
                <a:latin typeface="Comic Sans MS" pitchFamily="66" charset="0"/>
              </a:rPr>
              <a:t>C Barcelona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042" y="188640"/>
            <a:ext cx="10477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Michal\Local Settings\Temporary Internet Files\Content.IE5\XBR795SE\MC9003619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042" y="1268760"/>
            <a:ext cx="1208422" cy="25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81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82959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66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Argentina</a:t>
            </a:r>
            <a:r>
              <a:rPr lang="cs-CZ" sz="1200" b="1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cs-CZ" sz="3200" dirty="0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obrázky</a:t>
            </a:r>
            <a:endParaRPr lang="cs-CZ" sz="11500" dirty="0">
              <a:ln w="28575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230" y="2060848"/>
            <a:ext cx="2209990" cy="298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92073" y="56046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>
                <a:latin typeface="Comic Sans MS" pitchFamily="66" charset="0"/>
              </a:rPr>
              <a:t>Lionel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Messi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FC Barcelona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687" y="2053484"/>
            <a:ext cx="2095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99592" y="5589240"/>
            <a:ext cx="209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Comic Sans MS" pitchFamily="66" charset="0"/>
              </a:rPr>
              <a:t>Evita Perónová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13"/>
          <a:stretch/>
        </p:blipFill>
        <p:spPr bwMode="auto">
          <a:xfrm>
            <a:off x="3463690" y="2060848"/>
            <a:ext cx="2381250" cy="300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599892" y="560271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Comic Sans MS" pitchFamily="66" charset="0"/>
              </a:rPr>
              <a:t>Diego Maradona</a:t>
            </a:r>
            <a:endParaRPr lang="cs-CZ" sz="1600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515294" y="5063264"/>
            <a:ext cx="118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Obr.11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062066" y="5053785"/>
            <a:ext cx="118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Obr.12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804248" y="5063264"/>
            <a:ext cx="118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Obr.13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1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82959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66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Paraguay</a:t>
            </a:r>
            <a:r>
              <a:rPr lang="cs-CZ" sz="1200" b="1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1600" dirty="0" err="1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hl.město</a:t>
            </a:r>
            <a:r>
              <a:rPr lang="cs-CZ" sz="1600" dirty="0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Asunción</a:t>
            </a:r>
            <a:endParaRPr lang="cs-CZ" sz="6600" dirty="0">
              <a:ln w="28575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690" y="260648"/>
            <a:ext cx="1047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1412776"/>
            <a:ext cx="7344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latin typeface="Comic Sans MS" pitchFamily="66" charset="0"/>
              </a:rPr>
              <a:t>vnitrozemský stát, řeka Paraguay</a:t>
            </a:r>
          </a:p>
          <a:p>
            <a:pPr>
              <a:defRPr/>
            </a:pPr>
            <a:r>
              <a:rPr lang="cs-CZ" sz="2400" dirty="0" smtClean="0">
                <a:latin typeface="Comic Sans MS" pitchFamily="66" charset="0"/>
              </a:rPr>
              <a:t>nejchudší </a:t>
            </a:r>
            <a:r>
              <a:rPr lang="cs-CZ" sz="2400" dirty="0">
                <a:latin typeface="Comic Sans MS" pitchFamily="66" charset="0"/>
              </a:rPr>
              <a:t>v </a:t>
            </a:r>
            <a:r>
              <a:rPr lang="cs-CZ" sz="2400" dirty="0" smtClean="0">
                <a:latin typeface="Comic Sans MS" pitchFamily="66" charset="0"/>
              </a:rPr>
              <a:t>regionu</a:t>
            </a:r>
          </a:p>
          <a:p>
            <a:pPr>
              <a:defRPr/>
            </a:pPr>
            <a:r>
              <a:rPr lang="cs-CZ" sz="2400" dirty="0" smtClean="0">
                <a:latin typeface="Comic Sans MS" pitchFamily="66" charset="0"/>
              </a:rPr>
              <a:t>zemědělství </a:t>
            </a:r>
            <a:r>
              <a:rPr lang="cs-CZ" sz="2400" dirty="0">
                <a:latin typeface="Comic Sans MS" pitchFamily="66" charset="0"/>
              </a:rPr>
              <a:t>a těžba </a:t>
            </a:r>
            <a:r>
              <a:rPr lang="cs-CZ" sz="2400" dirty="0" smtClean="0">
                <a:latin typeface="Comic Sans MS" pitchFamily="66" charset="0"/>
              </a:rPr>
              <a:t>dřeva</a:t>
            </a:r>
          </a:p>
          <a:p>
            <a:pPr>
              <a:defRPr/>
            </a:pPr>
            <a:r>
              <a:rPr lang="cs-CZ" sz="2400" dirty="0" smtClean="0">
                <a:latin typeface="Comic Sans MS" pitchFamily="66" charset="0"/>
              </a:rPr>
              <a:t>cukrová třtina, kávovník, bavlník, sója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82487" y="3068960"/>
            <a:ext cx="8568952" cy="1152128"/>
          </a:xfrm>
          <a:prstGeom prst="rect">
            <a:avLst/>
          </a:prstGeom>
          <a:solidFill>
            <a:srgbClr val="C5E27E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6600" b="1" u="sng" dirty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Uruguay</a:t>
            </a:r>
            <a:r>
              <a:rPr lang="cs-CZ" sz="9600" dirty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cs-CZ" sz="1800" dirty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hl. </a:t>
            </a:r>
            <a:r>
              <a:rPr lang="cs-CZ" sz="1800" dirty="0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město </a:t>
            </a:r>
            <a:r>
              <a:rPr lang="cs-CZ" sz="1800" dirty="0">
                <a:latin typeface="Comic Sans MS" pitchFamily="66" charset="0"/>
              </a:rPr>
              <a:t>Montevideo</a:t>
            </a:r>
            <a:r>
              <a:rPr lang="cs-CZ" sz="1800" dirty="0" smtClean="0">
                <a:ln w="28575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endParaRPr lang="cs-CZ" sz="1800" dirty="0">
              <a:ln w="28575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885" y="3058755"/>
            <a:ext cx="1047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71600" y="4483284"/>
            <a:ext cx="7751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řeka Uruguay</a:t>
            </a:r>
          </a:p>
          <a:p>
            <a:r>
              <a:rPr lang="cs-CZ" sz="2400" dirty="0" smtClean="0">
                <a:latin typeface="Comic Sans MS" pitchFamily="66" charset="0"/>
              </a:rPr>
              <a:t>přístup </a:t>
            </a:r>
            <a:r>
              <a:rPr lang="cs-CZ" sz="2400" dirty="0">
                <a:latin typeface="Comic Sans MS" pitchFamily="66" charset="0"/>
              </a:rPr>
              <a:t>k moři – </a:t>
            </a:r>
            <a:r>
              <a:rPr lang="cs-CZ" sz="2400" dirty="0" smtClean="0">
                <a:latin typeface="Comic Sans MS" pitchFamily="66" charset="0"/>
              </a:rPr>
              <a:t>rybolov</a:t>
            </a:r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bohaté </a:t>
            </a:r>
            <a:r>
              <a:rPr lang="cs-CZ" sz="2400" dirty="0">
                <a:latin typeface="Comic Sans MS" pitchFamily="66" charset="0"/>
              </a:rPr>
              <a:t>pastviny </a:t>
            </a:r>
            <a:r>
              <a:rPr lang="cs-CZ" sz="2400" dirty="0" smtClean="0">
                <a:latin typeface="Comic Sans MS" pitchFamily="66" charset="0"/>
              </a:rPr>
              <a:t>– pampa </a:t>
            </a:r>
          </a:p>
          <a:p>
            <a:r>
              <a:rPr lang="cs-CZ" sz="2400" dirty="0" smtClean="0">
                <a:latin typeface="Comic Sans MS" pitchFamily="66" charset="0"/>
              </a:rPr>
              <a:t>chov </a:t>
            </a:r>
            <a:r>
              <a:rPr lang="cs-CZ" sz="2400" dirty="0">
                <a:latin typeface="Comic Sans MS" pitchFamily="66" charset="0"/>
              </a:rPr>
              <a:t>dobytka a </a:t>
            </a:r>
            <a:r>
              <a:rPr lang="cs-CZ" sz="2400" dirty="0" smtClean="0">
                <a:latin typeface="Comic Sans MS" pitchFamily="66" charset="0"/>
              </a:rPr>
              <a:t>ovcí</a:t>
            </a:r>
            <a:endParaRPr lang="cs-CZ" dirty="0"/>
          </a:p>
        </p:txBody>
      </p:sp>
      <p:pic>
        <p:nvPicPr>
          <p:cNvPr id="4101" name="Picture 5" descr="C:\Documents and Settings\Michal\Local Settings\Temporary Internet Files\Content.IE5\XBR795SE\MP90025550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72355"/>
            <a:ext cx="2087190" cy="13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850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1720</TotalTime>
  <Words>1271</Words>
  <Application>Microsoft Office PowerPoint</Application>
  <PresentationFormat>Předvádění na obrazovce (4:3)</PresentationFormat>
  <Paragraphs>157</Paragraphs>
  <Slides>13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Austin</vt:lpstr>
      <vt:lpstr>Jižní  Amerika Laplatské země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Z</dc:creator>
  <cp:lastModifiedBy>Pavel Vlček</cp:lastModifiedBy>
  <cp:revision>134</cp:revision>
  <dcterms:created xsi:type="dcterms:W3CDTF">2011-09-01T15:09:11Z</dcterms:created>
  <dcterms:modified xsi:type="dcterms:W3CDTF">2012-09-30T17:48:09Z</dcterms:modified>
</cp:coreProperties>
</file>