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0" r:id="rId6"/>
    <p:sldId id="264" r:id="rId7"/>
    <p:sldId id="266" r:id="rId8"/>
    <p:sldId id="265" r:id="rId9"/>
    <p:sldId id="267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EC3B7-A7CD-407C-AD5A-7BE1EDDA0B0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44DD8-4A76-41AE-98A6-9BDB57EE84F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071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http://cs.wikipedia.org/wiki/Soubor:Flag_of_Australia.svg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7088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http://cs.wikipedia.org/wiki/Austr%C3%A1lie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8142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http://mapaonline.cz/pictures/35_o.jpg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60035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http://cs.wikipedia.org/wiki/Evropa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92890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http://www.redl.cz/infoAU1.htm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9289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http://www.redl.cz/infoAU1.htm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9289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September 30, 2012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CBC-B958-4443-A27F-B44580EB91EB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D909-69AB-4760-97FB-7FAB928E43CE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1600" y="5877272"/>
            <a:ext cx="7128792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15E88-6E81-4C41-A58B-C476316901B7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3568" y="6021288"/>
            <a:ext cx="7776864" cy="432048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1560" y="5852160"/>
            <a:ext cx="8064896" cy="365125"/>
          </a:xfrm>
        </p:spPr>
        <p:txBody>
          <a:bodyPr/>
          <a:lstStyle/>
          <a:p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EAC2-55D9-4E9F-85EA-8604E80EC0B6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658B-AF42-43DC-B16E-C2221BC335C4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17B5-5299-4FC9-8F53-C74FBCF034A4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104DE94-AAA0-4FDB-B39B-A685613BC520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upload.wikimedia.org/wikipedia/commons/b/b9/Flag_of_Australia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d/Australia_(orthographic_projection).sv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Australia_(orthographic_projection).svg" TargetMode="External"/><Relationship Id="rId2" Type="http://schemas.openxmlformats.org/officeDocument/2006/relationships/hyperlink" Target="http://cs.wikipedia.org/wiki/Soubor:Flag_of_Australia.sv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redl.cz/infoAU1.htm" TargetMode="External"/><Relationship Id="rId4" Type="http://schemas.openxmlformats.org/officeDocument/2006/relationships/hyperlink" Target="http://mapaonline.cz/pictures/35_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1571612"/>
            <a:ext cx="7175351" cy="3024336"/>
          </a:xfrm>
        </p:spPr>
        <p:txBody>
          <a:bodyPr>
            <a:normAutofit/>
          </a:bodyPr>
          <a:lstStyle/>
          <a:p>
            <a:r>
              <a:rPr lang="cs-CZ" sz="9600" b="1" dirty="0" smtClean="0">
                <a:solidFill>
                  <a:schemeClr val="accent1">
                    <a:lumMod val="50000"/>
                  </a:schemeClr>
                </a:solidFill>
              </a:rPr>
              <a:t>Austrálie</a:t>
            </a:r>
            <a:r>
              <a:rPr lang="cs-CZ" sz="3600" dirty="0" smtClean="0"/>
              <a:t> </a:t>
            </a:r>
            <a:r>
              <a:rPr lang="cs-CZ" sz="8800" dirty="0" smtClean="0"/>
              <a:t/>
            </a:r>
            <a:br>
              <a:rPr lang="cs-CZ" sz="8800" dirty="0" smtClean="0"/>
            </a:b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</a:rPr>
              <a:t>Poloha, </a:t>
            </a:r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</a:rPr>
              <a:t>rozloha</a:t>
            </a:r>
            <a:endParaRPr lang="cs-CZ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C:\Users\paty\AppData\Local\Microsoft\Windows\Temporary Internet Files\Low\Content.IE5\1YJAM0B5\opvk_hor_zakladni_logolink_bar_c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424" y="332656"/>
            <a:ext cx="5407152" cy="10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bor:Flag of Australia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5000636"/>
            <a:ext cx="2343536" cy="11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00166" y="6215082"/>
            <a:ext cx="11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Obr.1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00562" y="5000636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Romana Zabořilová</a:t>
            </a:r>
          </a:p>
          <a:p>
            <a:pPr algn="ctr"/>
            <a:r>
              <a:rPr lang="cs-CZ" dirty="0" smtClean="0"/>
              <a:t>ZŠ Jenišovice</a:t>
            </a:r>
          </a:p>
          <a:p>
            <a:pPr algn="ctr"/>
            <a:r>
              <a:rPr lang="cs-CZ" dirty="0" smtClean="0"/>
              <a:t>VY_32_INOVACE_041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8887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bor:Australia (orthographic projection)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462" y="332655"/>
            <a:ext cx="5281804" cy="52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3" cy="72008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</a:rPr>
              <a:t>Poloha Austrálie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539552" y="5877272"/>
            <a:ext cx="8208912" cy="365125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28936" y="2728677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Indický oceán</a:t>
            </a:r>
            <a:endParaRPr lang="cs-CZ" sz="2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64088" y="2488215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Tichý oceán</a:t>
            </a:r>
            <a:endParaRPr lang="cs-CZ" sz="2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3134679" y="126876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Asie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87079" y="501317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Antarktida</a:t>
            </a: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32240" y="50131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524395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400482"/>
            <a:ext cx="6257925" cy="570547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4521" y="260648"/>
            <a:ext cx="6512511" cy="78296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Mapa Austrálie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539552" y="6093296"/>
            <a:ext cx="8136904" cy="432048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1" t="14145" r="-12471" b="-14145"/>
          <a:stretch/>
        </p:blipFill>
        <p:spPr bwMode="auto">
          <a:xfrm>
            <a:off x="-28695695" y="-15077056"/>
            <a:ext cx="15569514" cy="86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717329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70661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512511" cy="936104"/>
          </a:xfrm>
        </p:spPr>
        <p:txBody>
          <a:bodyPr/>
          <a:lstStyle/>
          <a:p>
            <a:pPr algn="ctr"/>
            <a:r>
              <a:rPr lang="cs-CZ" dirty="0" smtClean="0"/>
              <a:t> </a:t>
            </a:r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Původ slova Austrálie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23528" y="6021288"/>
            <a:ext cx="8424936" cy="432048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71600" y="1844824"/>
            <a:ext cx="7344816" cy="230425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Název světadílu je odvozen od slov latinského původu „</a:t>
            </a:r>
            <a:r>
              <a:rPr lang="cs-CZ" sz="3600" dirty="0" err="1" smtClean="0"/>
              <a:t>Terra</a:t>
            </a:r>
            <a:r>
              <a:rPr lang="cs-CZ" sz="3600" dirty="0" smtClean="0"/>
              <a:t> </a:t>
            </a:r>
            <a:r>
              <a:rPr lang="cs-CZ" sz="3600" dirty="0" err="1" smtClean="0"/>
              <a:t>australis</a:t>
            </a:r>
            <a:r>
              <a:rPr lang="cs-CZ" sz="3600" dirty="0" smtClean="0"/>
              <a:t>“ = Jižní země.</a:t>
            </a:r>
          </a:p>
          <a:p>
            <a:pPr marL="68580" indent="0">
              <a:buNone/>
            </a:pPr>
            <a:r>
              <a:rPr lang="cs-CZ" sz="1800" dirty="0" smtClean="0"/>
              <a:t>	Tj. bájná Jižní země musí někde na jihu existovat.</a:t>
            </a:r>
          </a:p>
        </p:txBody>
      </p:sp>
      <p:pic>
        <p:nvPicPr>
          <p:cNvPr id="4098" name="Picture 2" descr="C:\Documents and Settings\Michal\Local Settings\Temporary Internet Files\Content.IE5\CDYN8XAZ\MC90032695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963988"/>
            <a:ext cx="1820863" cy="174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4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6512511" cy="1152128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Rozloha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71600" y="2132856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dirty="0" smtClean="0"/>
              <a:t>Austrálie je nejmenším kontinentem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s-CZ" sz="2400" dirty="0" smtClean="0"/>
              <a:t>Rozkládá se na jižní polokouli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s-CZ" sz="2400" dirty="0" smtClean="0"/>
              <a:t>Prochází jí obratník Kozoroha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5576" y="364502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Rozloha Austrálie i s Oceánií je asi </a:t>
            </a:r>
            <a:r>
              <a:rPr lang="cs-CZ" sz="3600" b="1" dirty="0" smtClean="0"/>
              <a:t>8,5 mil. km</a:t>
            </a:r>
            <a:r>
              <a:rPr lang="cs-CZ" sz="3600" b="1" baseline="30000" dirty="0" smtClean="0"/>
              <a:t>2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xmlns="" val="25736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6512511" cy="864096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Členitost a povrch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71600" y="1700808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800" dirty="0" smtClean="0"/>
              <a:t>Austrálie má málo členité pobřeží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800" dirty="0"/>
              <a:t>Austrálie má rovinatý povrch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800" dirty="0" smtClean="0"/>
              <a:t>Největším ostrovem je Tasmánie</a:t>
            </a:r>
          </a:p>
        </p:txBody>
      </p:sp>
    </p:spTree>
    <p:extLst>
      <p:ext uri="{BB962C8B-B14F-4D97-AF65-F5344CB8AC3E}">
        <p14:creationId xmlns:p14="http://schemas.microsoft.com/office/powerpoint/2010/main" xmlns="" val="280367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6512511" cy="864096"/>
          </a:xfrm>
        </p:spPr>
        <p:txBody>
          <a:bodyPr>
            <a:normAutofit/>
          </a:bodyPr>
          <a:lstStyle/>
          <a:p>
            <a:pPr algn="l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Pohoří a zálivy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971600" y="1412776"/>
            <a:ext cx="33843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000" dirty="0"/>
              <a:t>Velké předělové pohoří na V přechází na Australské Alpy na jihu. (2000 </a:t>
            </a:r>
            <a:r>
              <a:rPr lang="cs-CZ" sz="2000" dirty="0" err="1"/>
              <a:t>m.n.m</a:t>
            </a:r>
            <a:r>
              <a:rPr lang="cs-CZ" sz="2000" dirty="0"/>
              <a:t>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s-CZ" sz="2000" dirty="0" smtClean="0"/>
              <a:t>Na severu záliv </a:t>
            </a:r>
            <a:r>
              <a:rPr lang="cs-CZ" sz="2000" dirty="0" err="1" smtClean="0"/>
              <a:t>Carpentanský</a:t>
            </a:r>
            <a:endParaRPr lang="cs-CZ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cs-CZ" sz="2000" dirty="0" smtClean="0"/>
              <a:t>Na jihu Velký australský záliv</a:t>
            </a:r>
            <a:endParaRPr lang="cs-CZ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cs-CZ" sz="2000" dirty="0" smtClean="0"/>
              <a:t>Největším ostrovem je Tasmánie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cs-CZ" sz="2000" dirty="0" smtClean="0"/>
              <a:t>Velká útesová bariera největší korálový útes na světě (2300km)</a:t>
            </a:r>
            <a:endParaRPr lang="cs-CZ" sz="2000" dirty="0"/>
          </a:p>
        </p:txBody>
      </p:sp>
      <p:pic>
        <p:nvPicPr>
          <p:cNvPr id="5277" name="Picture 157" descr="http://www.redl.cz/AUNZ/mapaAUN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861"/>
          <a:stretch/>
        </p:blipFill>
        <p:spPr bwMode="auto">
          <a:xfrm>
            <a:off x="4572000" y="1412776"/>
            <a:ext cx="3844347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Přímá spojnice se šipkou 53"/>
          <p:cNvCxnSpPr/>
          <p:nvPr/>
        </p:nvCxnSpPr>
        <p:spPr>
          <a:xfrm>
            <a:off x="2663788" y="4365104"/>
            <a:ext cx="478853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se šipkou 55"/>
          <p:cNvCxnSpPr/>
          <p:nvPr/>
        </p:nvCxnSpPr>
        <p:spPr>
          <a:xfrm flipV="1">
            <a:off x="4139952" y="2276872"/>
            <a:ext cx="3744416" cy="24482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se šipkou 57"/>
          <p:cNvCxnSpPr/>
          <p:nvPr/>
        </p:nvCxnSpPr>
        <p:spPr>
          <a:xfrm>
            <a:off x="3491880" y="1628800"/>
            <a:ext cx="4392488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>
            <a:off x="3707904" y="2348880"/>
            <a:ext cx="4032448" cy="1728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3203848" y="1916832"/>
            <a:ext cx="374441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987824" y="3573016"/>
            <a:ext cx="324036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6732240" y="501317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2594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024744" cy="1008112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Přírodní zajímavosti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6147" name="Picture 3" descr="C:\Documents and Settings\Michal\Local Settings\Temporary Internet Files\Content.IE5\CDYN8XAZ\MP90040277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2940"/>
            <a:ext cx="4406131" cy="293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Michal\Local Settings\Temporary Internet Files\Content.IE5\CX23CT6F\MP90039934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0195" y="1652940"/>
            <a:ext cx="3456925" cy="34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32411" y="514665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Devils</a:t>
            </a:r>
            <a:r>
              <a:rPr lang="cs-CZ" dirty="0" smtClean="0"/>
              <a:t> </a:t>
            </a:r>
            <a:r>
              <a:rPr lang="cs-CZ" dirty="0" err="1" smtClean="0"/>
              <a:t>Marbles</a:t>
            </a:r>
            <a:r>
              <a:rPr lang="cs-CZ" dirty="0" smtClean="0"/>
              <a:t> –Ďáblovy koule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43608" y="478553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Ayers</a:t>
            </a:r>
            <a:r>
              <a:rPr lang="cs-CZ" dirty="0" smtClean="0"/>
              <a:t> Rock/</a:t>
            </a:r>
            <a:r>
              <a:rPr lang="cs-CZ" dirty="0" err="1" smtClean="0"/>
              <a:t>Uluru</a:t>
            </a:r>
            <a:r>
              <a:rPr lang="cs-CZ" dirty="0" smtClean="0"/>
              <a:t> - posvátná hora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555776" y="515487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obr.5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694987" y="551599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7002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informací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55576" y="2215969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latin typeface="Comic Sans MS" pitchFamily="66" charset="0"/>
              </a:rPr>
              <a:t>Zdroje obrázků</a:t>
            </a:r>
            <a:r>
              <a:rPr lang="cs-CZ" sz="1400" b="1" dirty="0" smtClean="0">
                <a:latin typeface="Comic Sans MS" pitchFamily="66" charset="0"/>
              </a:rPr>
              <a:t>:</a:t>
            </a:r>
          </a:p>
          <a:p>
            <a:r>
              <a:rPr lang="cs-CZ" sz="1400" b="1" u="sng" dirty="0" smtClean="0">
                <a:latin typeface="Comic Sans MS" pitchFamily="66" charset="0"/>
              </a:rPr>
              <a:t>obr.1</a:t>
            </a:r>
            <a:r>
              <a:rPr lang="cs-CZ" sz="1400" dirty="0" smtClean="0">
                <a:latin typeface="Comic Sans MS" pitchFamily="66" charset="0"/>
              </a:rPr>
              <a:t>: </a:t>
            </a:r>
            <a:r>
              <a:rPr lang="cs-CZ" sz="1400" dirty="0">
                <a:latin typeface="Comic Sans MS" pitchFamily="66" charset="0"/>
              </a:rPr>
              <a:t>Ian </a:t>
            </a:r>
            <a:r>
              <a:rPr lang="cs-CZ" sz="1400" dirty="0" err="1">
                <a:latin typeface="Comic Sans MS" pitchFamily="66" charset="0"/>
              </a:rPr>
              <a:t>Fieggen</a:t>
            </a:r>
            <a:r>
              <a:rPr lang="cs-CZ" sz="1400" dirty="0" smtClean="0">
                <a:latin typeface="Comic Sans MS" pitchFamily="66" charset="0"/>
              </a:rPr>
              <a:t>, 2007 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cs-CZ" sz="1400" dirty="0">
                <a:latin typeface="Comic Sans MS" pitchFamily="66" charset="0"/>
              </a:rPr>
              <a:t>cit. </a:t>
            </a:r>
            <a:r>
              <a:rPr lang="en-US" sz="1400" dirty="0">
                <a:latin typeface="Comic Sans MS" pitchFamily="66" charset="0"/>
              </a:rPr>
              <a:t>20</a:t>
            </a:r>
            <a:r>
              <a:rPr lang="cs-CZ" sz="1400" dirty="0" smtClean="0">
                <a:latin typeface="Comic Sans MS" pitchFamily="66" charset="0"/>
              </a:rPr>
              <a:t>11-09-08</a:t>
            </a:r>
            <a:r>
              <a:rPr lang="en-US" sz="1400" dirty="0" smtClean="0">
                <a:latin typeface="Comic Sans MS" pitchFamily="66" charset="0"/>
              </a:rPr>
              <a:t>].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cs-CZ" sz="1400" dirty="0">
                <a:latin typeface="Comic Sans MS" pitchFamily="66" charset="0"/>
              </a:rPr>
              <a:t>Dostupné na WWW: </a:t>
            </a:r>
            <a:r>
              <a:rPr lang="en-US" sz="1400" dirty="0">
                <a:latin typeface="Comic Sans MS" pitchFamily="66" charset="0"/>
              </a:rPr>
              <a:t>&lt; </a:t>
            </a:r>
            <a:r>
              <a:rPr lang="cs-CZ" sz="1400" dirty="0">
                <a:latin typeface="Comic Sans MS" pitchFamily="66" charset="0"/>
                <a:hlinkClick r:id="rId2"/>
              </a:rPr>
              <a:t>http://</a:t>
            </a:r>
            <a:r>
              <a:rPr lang="cs-CZ" sz="1400" dirty="0" smtClean="0">
                <a:latin typeface="Comic Sans MS" pitchFamily="66" charset="0"/>
                <a:hlinkClick r:id="rId2"/>
              </a:rPr>
              <a:t>cs.wikipedia.org/wiki/Soubor:Flag_of_Australia.svg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&gt;.</a:t>
            </a:r>
            <a:endParaRPr lang="cs-CZ" sz="1400" dirty="0" smtClean="0">
              <a:latin typeface="Comic Sans MS" pitchFamily="66" charset="0"/>
            </a:endParaRPr>
          </a:p>
          <a:p>
            <a:r>
              <a:rPr lang="cs-CZ" sz="1400" b="1" u="sng" dirty="0">
                <a:latin typeface="Comic Sans MS" pitchFamily="66" charset="0"/>
              </a:rPr>
              <a:t>o</a:t>
            </a:r>
            <a:r>
              <a:rPr lang="cs-CZ" sz="1400" b="1" u="sng" dirty="0" smtClean="0">
                <a:latin typeface="Comic Sans MS" pitchFamily="66" charset="0"/>
              </a:rPr>
              <a:t>br. 2: </a:t>
            </a:r>
            <a:r>
              <a:rPr lang="cs-CZ" sz="1400" dirty="0" err="1">
                <a:latin typeface="Comic Sans MS" pitchFamily="66" charset="0"/>
              </a:rPr>
              <a:t>Ssolbergj</a:t>
            </a:r>
            <a:r>
              <a:rPr lang="cs-CZ" sz="1400" dirty="0" smtClean="0">
                <a:latin typeface="Comic Sans MS" pitchFamily="66" charset="0"/>
              </a:rPr>
              <a:t>, 2008. </a:t>
            </a:r>
            <a:r>
              <a:rPr lang="en-US" sz="1400" dirty="0">
                <a:latin typeface="Comic Sans MS" pitchFamily="66" charset="0"/>
              </a:rPr>
              <a:t>[</a:t>
            </a:r>
            <a:r>
              <a:rPr lang="cs-CZ" sz="1400" dirty="0">
                <a:latin typeface="Comic Sans MS" pitchFamily="66" charset="0"/>
              </a:rPr>
              <a:t>cit. </a:t>
            </a:r>
            <a:r>
              <a:rPr lang="en-US" sz="1400" dirty="0">
                <a:latin typeface="Comic Sans MS" pitchFamily="66" charset="0"/>
              </a:rPr>
              <a:t>20</a:t>
            </a:r>
            <a:r>
              <a:rPr lang="cs-CZ" sz="1400" dirty="0" smtClean="0">
                <a:latin typeface="Comic Sans MS" pitchFamily="66" charset="0"/>
              </a:rPr>
              <a:t>11-09-08</a:t>
            </a:r>
            <a:r>
              <a:rPr lang="en-US" sz="1400" dirty="0">
                <a:latin typeface="Comic Sans MS" pitchFamily="66" charset="0"/>
              </a:rPr>
              <a:t>].</a:t>
            </a:r>
            <a:r>
              <a:rPr lang="cs-CZ" sz="1400" dirty="0">
                <a:latin typeface="Comic Sans MS" pitchFamily="66" charset="0"/>
              </a:rPr>
              <a:t> Dostupné na WWW: </a:t>
            </a:r>
            <a:r>
              <a:rPr lang="en-US" sz="1400" dirty="0">
                <a:latin typeface="Comic Sans MS" pitchFamily="66" charset="0"/>
              </a:rPr>
              <a:t>&lt; </a:t>
            </a:r>
            <a:r>
              <a:rPr lang="cs-CZ" sz="1400" dirty="0">
                <a:latin typeface="Comic Sans MS" pitchFamily="66" charset="0"/>
                <a:hlinkClick r:id="rId3"/>
              </a:rPr>
              <a:t>http://cs.wikipedia.org/wiki/Soubor:Australia_%</a:t>
            </a:r>
            <a:r>
              <a:rPr lang="cs-CZ" sz="1400" dirty="0" smtClean="0">
                <a:latin typeface="Comic Sans MS" pitchFamily="66" charset="0"/>
                <a:hlinkClick r:id="rId3"/>
              </a:rPr>
              <a:t>28orthographic_projection%29.svg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&gt;.</a:t>
            </a:r>
            <a:endParaRPr lang="cs-CZ" sz="1400" dirty="0" smtClean="0">
              <a:latin typeface="Comic Sans MS" pitchFamily="66" charset="0"/>
            </a:endParaRPr>
          </a:p>
          <a:p>
            <a:r>
              <a:rPr lang="cs-CZ" sz="1400" b="1" u="sng" dirty="0" smtClean="0">
                <a:latin typeface="Comic Sans MS" pitchFamily="66" charset="0"/>
              </a:rPr>
              <a:t>obr. 3</a:t>
            </a:r>
            <a:r>
              <a:rPr lang="cs-CZ" sz="1400" dirty="0" smtClean="0">
                <a:latin typeface="Comic Sans MS" pitchFamily="66" charset="0"/>
              </a:rPr>
              <a:t>:autor neznámý, 2003</a:t>
            </a:r>
            <a:r>
              <a:rPr lang="en-US" sz="1400" dirty="0" smtClean="0">
                <a:latin typeface="Comic Sans MS" pitchFamily="66" charset="0"/>
              </a:rPr>
              <a:t>[</a:t>
            </a:r>
            <a:r>
              <a:rPr lang="cs-CZ" sz="1400" dirty="0">
                <a:latin typeface="Comic Sans MS" pitchFamily="66" charset="0"/>
              </a:rPr>
              <a:t>cit. </a:t>
            </a:r>
            <a:r>
              <a:rPr lang="en-US" sz="1400" dirty="0">
                <a:latin typeface="Comic Sans MS" pitchFamily="66" charset="0"/>
              </a:rPr>
              <a:t>20</a:t>
            </a:r>
            <a:r>
              <a:rPr lang="cs-CZ" sz="1400" dirty="0" smtClean="0">
                <a:latin typeface="Comic Sans MS" pitchFamily="66" charset="0"/>
              </a:rPr>
              <a:t>11-09-08</a:t>
            </a:r>
            <a:r>
              <a:rPr lang="en-US" sz="1400" dirty="0" smtClean="0">
                <a:latin typeface="Comic Sans MS" pitchFamily="66" charset="0"/>
              </a:rPr>
              <a:t>].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cs-CZ" sz="1400" dirty="0">
                <a:latin typeface="Comic Sans MS" pitchFamily="66" charset="0"/>
              </a:rPr>
              <a:t>Dostupné na WWW</a:t>
            </a:r>
            <a:r>
              <a:rPr lang="en-US" sz="1400" dirty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: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cs-CZ" sz="1400" dirty="0">
                <a:hlinkClick r:id="rId4"/>
              </a:rPr>
              <a:t>http://</a:t>
            </a:r>
            <a:r>
              <a:rPr lang="cs-CZ" sz="1400" dirty="0" smtClean="0">
                <a:hlinkClick r:id="rId4"/>
              </a:rPr>
              <a:t>mapaonline.cz/pictures/35_o.jpg</a:t>
            </a:r>
            <a:r>
              <a:rPr lang="cs-CZ" sz="1400" dirty="0" smtClean="0"/>
              <a:t> </a:t>
            </a:r>
            <a:r>
              <a:rPr lang="en-US" sz="1400" dirty="0" smtClean="0">
                <a:latin typeface="Comic Sans MS" pitchFamily="66" charset="0"/>
              </a:rPr>
              <a:t>&gt;.</a:t>
            </a:r>
            <a:endParaRPr lang="cs-CZ" sz="1400" dirty="0" smtClean="0">
              <a:latin typeface="Comic Sans MS" pitchFamily="66" charset="0"/>
            </a:endParaRPr>
          </a:p>
          <a:p>
            <a:r>
              <a:rPr lang="cs-CZ" sz="1400" b="1" u="sng" dirty="0">
                <a:latin typeface="Comic Sans MS" pitchFamily="66" charset="0"/>
              </a:rPr>
              <a:t>obr. </a:t>
            </a:r>
            <a:r>
              <a:rPr lang="cs-CZ" sz="1400" b="1" u="sng" dirty="0" smtClean="0">
                <a:latin typeface="Comic Sans MS" pitchFamily="66" charset="0"/>
              </a:rPr>
              <a:t>4</a:t>
            </a:r>
            <a:r>
              <a:rPr lang="cs-CZ" sz="1400" dirty="0" smtClean="0">
                <a:latin typeface="Comic Sans MS" pitchFamily="66" charset="0"/>
              </a:rPr>
              <a:t>: Vlasta </a:t>
            </a:r>
            <a:r>
              <a:rPr lang="cs-CZ" sz="1400" dirty="0" err="1" smtClean="0">
                <a:latin typeface="Comic Sans MS" pitchFamily="66" charset="0"/>
              </a:rPr>
              <a:t>Redl</a:t>
            </a:r>
            <a:r>
              <a:rPr lang="cs-CZ" sz="1400" dirty="0" smtClean="0">
                <a:latin typeface="Comic Sans MS" pitchFamily="66" charset="0"/>
              </a:rPr>
              <a:t>, </a:t>
            </a:r>
            <a:r>
              <a:rPr lang="cs-CZ" sz="1400" dirty="0">
                <a:latin typeface="Comic Sans MS" pitchFamily="66" charset="0"/>
              </a:rPr>
              <a:t>2007 </a:t>
            </a:r>
            <a:r>
              <a:rPr lang="en-US" sz="1400" dirty="0">
                <a:latin typeface="Comic Sans MS" pitchFamily="66" charset="0"/>
              </a:rPr>
              <a:t>[</a:t>
            </a:r>
            <a:r>
              <a:rPr lang="cs-CZ" sz="1400" dirty="0">
                <a:latin typeface="Comic Sans MS" pitchFamily="66" charset="0"/>
              </a:rPr>
              <a:t>cit. </a:t>
            </a:r>
            <a:r>
              <a:rPr lang="en-US" sz="1400" dirty="0">
                <a:latin typeface="Comic Sans MS" pitchFamily="66" charset="0"/>
              </a:rPr>
              <a:t>20</a:t>
            </a:r>
            <a:r>
              <a:rPr lang="cs-CZ" sz="1400" smtClean="0">
                <a:latin typeface="Comic Sans MS" pitchFamily="66" charset="0"/>
              </a:rPr>
              <a:t>11-09-08</a:t>
            </a:r>
            <a:r>
              <a:rPr lang="en-US" sz="1400" dirty="0">
                <a:latin typeface="Comic Sans MS" pitchFamily="66" charset="0"/>
              </a:rPr>
              <a:t>].</a:t>
            </a:r>
            <a:r>
              <a:rPr lang="cs-CZ" sz="1400" dirty="0">
                <a:latin typeface="Comic Sans MS" pitchFamily="66" charset="0"/>
              </a:rPr>
              <a:t> Dostupné na WWW: </a:t>
            </a:r>
            <a:r>
              <a:rPr lang="en-US" sz="1400" dirty="0">
                <a:latin typeface="Comic Sans MS" pitchFamily="66" charset="0"/>
              </a:rPr>
              <a:t>&lt; </a:t>
            </a:r>
            <a:r>
              <a:rPr lang="cs-CZ" sz="1400" dirty="0">
                <a:latin typeface="Comic Sans MS" pitchFamily="66" charset="0"/>
                <a:hlinkClick r:id="rId5"/>
              </a:rPr>
              <a:t>http://</a:t>
            </a:r>
            <a:r>
              <a:rPr lang="cs-CZ" sz="1400" dirty="0" smtClean="0">
                <a:latin typeface="Comic Sans MS" pitchFamily="66" charset="0"/>
                <a:hlinkClick r:id="rId5"/>
              </a:rPr>
              <a:t>www.redl.cz/infoAU1.htm</a:t>
            </a:r>
            <a:r>
              <a:rPr lang="cs-CZ" sz="1400" dirty="0" smtClean="0">
                <a:latin typeface="Comic Sans MS" pitchFamily="66" charset="0"/>
              </a:rPr>
              <a:t> </a:t>
            </a:r>
            <a:r>
              <a:rPr lang="en-US" sz="1400" dirty="0" smtClean="0">
                <a:latin typeface="Comic Sans MS" pitchFamily="66" charset="0"/>
              </a:rPr>
              <a:t>&gt;.</a:t>
            </a:r>
            <a:endParaRPr lang="cs-CZ" sz="1400" dirty="0">
              <a:latin typeface="Comic Sans MS" pitchFamily="66" charset="0"/>
            </a:endParaRPr>
          </a:p>
          <a:p>
            <a:r>
              <a:rPr lang="cs-CZ" sz="1400" b="1" u="sng" dirty="0" smtClean="0">
                <a:latin typeface="Comic Sans MS" pitchFamily="66" charset="0"/>
              </a:rPr>
              <a:t>obr. 5 a 6: </a:t>
            </a:r>
            <a:r>
              <a:rPr lang="cs-CZ" sz="1400" dirty="0" smtClean="0">
                <a:latin typeface="Comic Sans MS" pitchFamily="66" charset="0"/>
              </a:rPr>
              <a:t>obr. </a:t>
            </a:r>
            <a:r>
              <a:rPr lang="cs-CZ" sz="1400" dirty="0">
                <a:latin typeface="Comic Sans MS" pitchFamily="66" charset="0"/>
              </a:rPr>
              <a:t>z</a:t>
            </a:r>
            <a:r>
              <a:rPr lang="cs-CZ" sz="1400" dirty="0" smtClean="0">
                <a:latin typeface="Comic Sans MS" pitchFamily="66" charset="0"/>
              </a:rPr>
              <a:t> klipartů</a:t>
            </a:r>
            <a:endParaRPr lang="cs-CZ" sz="1400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45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410</TotalTime>
  <Words>570</Words>
  <Application>Microsoft Office PowerPoint</Application>
  <PresentationFormat>Předvádění na obrazovce (4:3)</PresentationFormat>
  <Paragraphs>64</Paragraphs>
  <Slides>9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Austin</vt:lpstr>
      <vt:lpstr>Austrálie  Poloha, rozloha</vt:lpstr>
      <vt:lpstr>Poloha Austrálie</vt:lpstr>
      <vt:lpstr>Mapa Austrálie</vt:lpstr>
      <vt:lpstr> Původ slova Austrálie</vt:lpstr>
      <vt:lpstr>Rozloha</vt:lpstr>
      <vt:lpstr>Členitost a povrch</vt:lpstr>
      <vt:lpstr>Pohoří a zálivy</vt:lpstr>
      <vt:lpstr>Přírodní zajímavosti</vt:lpstr>
      <vt:lpstr>Zdroje informací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Evropa</dc:title>
  <dc:creator>Z</dc:creator>
  <cp:lastModifiedBy>Pavel Vlček</cp:lastModifiedBy>
  <cp:revision>35</cp:revision>
  <dcterms:created xsi:type="dcterms:W3CDTF">2011-08-25T08:33:35Z</dcterms:created>
  <dcterms:modified xsi:type="dcterms:W3CDTF">2012-09-30T18:14:02Z</dcterms:modified>
</cp:coreProperties>
</file>