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56" r:id="rId2"/>
    <p:sldId id="269" r:id="rId3"/>
    <p:sldId id="259" r:id="rId4"/>
    <p:sldId id="260" r:id="rId5"/>
    <p:sldId id="266" r:id="rId6"/>
    <p:sldId id="268" r:id="rId7"/>
    <p:sldId id="27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B79EC849-40FA-4ECD-B69E-DFD6905F1697}">
          <p14:sldIdLst>
            <p14:sldId id="256"/>
            <p14:sldId id="269"/>
            <p14:sldId id="259"/>
            <p14:sldId id="260"/>
            <p14:sldId id="266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E947-A634-47B3-8919-CB465B6816F2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25EF-515E-4A3A-A3C9-42307A4D61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752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http://cs.wikipedia.org/wiki/Soubor:Australia_satellite_plane.jpg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199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http://cs.wikipedia.org/wiki/Soubor:Reliefmap_of_Australia.png</a:t>
            </a:r>
          </a:p>
          <a:p>
            <a:r>
              <a:rPr lang="cs-CZ" dirty="0" smtClean="0"/>
              <a:t>http://cs.wikipedia.org/wiki/Eyreovo_jezero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199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http://cs.wikipedia.org/wiki/Soubor:Reliefmap_of_Australia.png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211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http://cs.wikipedia.org/wiki/Soubor:Artesian_Well.png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961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http://cs.wikipedia.org/wiki/Soubor:Aoraki-Mount_Cook_from_Hooker_Valley.jpg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170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8352928" cy="43204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496944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3/Artesian_Well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Solipsist" TargetMode="External"/><Relationship Id="rId3" Type="http://schemas.openxmlformats.org/officeDocument/2006/relationships/hyperlink" Target="http://cs.wikipedia.org/wiki/Soubor:Australia_satellite_plane.jpg" TargetMode="External"/><Relationship Id="rId7" Type="http://schemas.openxmlformats.org/officeDocument/2006/relationships/hyperlink" Target="http://cs.wikipedia.org/wiki/Soubor:Reliefmap_of_Australia.png" TargetMode="External"/><Relationship Id="rId2" Type="http://schemas.openxmlformats.org/officeDocument/2006/relationships/hyperlink" Target="http://commons.wikimedia.org/wiki/Hlavn%C3%AD_strana?uselang=c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mmons.wikimedia.org/wiki/User:Hans_Braxmeier" TargetMode="External"/><Relationship Id="rId5" Type="http://schemas.openxmlformats.org/officeDocument/2006/relationships/hyperlink" Target="http://cs.wikipedia.org/wiki/Soubor:NEO_lake_eyre_big.jpg" TargetMode="External"/><Relationship Id="rId10" Type="http://schemas.openxmlformats.org/officeDocument/2006/relationships/hyperlink" Target="http://cs.wikipedia.org/wiki/Soubor:Aoraki-Mount_Cook_from_Hooker_Valley.jpg" TargetMode="External"/><Relationship Id="rId4" Type="http://schemas.openxmlformats.org/officeDocument/2006/relationships/hyperlink" Target="http://cs.wikipedia.org/wiki/Wikimedia_Commons" TargetMode="External"/><Relationship Id="rId9" Type="http://schemas.openxmlformats.org/officeDocument/2006/relationships/hyperlink" Target="http://cs.wikipedia.org/wiki/Soubor:Artesian_Wel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1000" dirty="0" smtClean="0"/>
              <a:t>Austrálie</a:t>
            </a:r>
            <a:endParaRPr lang="cs-CZ" sz="11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/>
              <a:t>Vodstvo</a:t>
            </a:r>
            <a:endParaRPr lang="cs-CZ" sz="5400" b="1" dirty="0"/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5720" y="542926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Romana Zabořilová</a:t>
            </a:r>
          </a:p>
          <a:p>
            <a:pPr algn="ctr"/>
            <a:r>
              <a:rPr lang="cs-CZ" dirty="0" smtClean="0"/>
              <a:t>ZŠ Jenišovice</a:t>
            </a:r>
          </a:p>
          <a:p>
            <a:pPr algn="ctr"/>
            <a:r>
              <a:rPr lang="cs-CZ" smtClean="0"/>
              <a:t>VY_32_INOVACE_044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60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Austrálie a Oceá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3533" y="2347143"/>
            <a:ext cx="38576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407586"/>
            <a:ext cx="8229600" cy="1143000"/>
          </a:xfrm>
        </p:spPr>
        <p:txBody>
          <a:bodyPr/>
          <a:lstStyle/>
          <a:p>
            <a:r>
              <a:rPr lang="cs-CZ" dirty="0" smtClean="0"/>
              <a:t>Okrajová moře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568952" cy="365125"/>
          </a:xfrm>
        </p:spPr>
        <p:txBody>
          <a:bodyPr/>
          <a:lstStyle/>
          <a:p>
            <a:pPr algn="ctr"/>
            <a:r>
              <a:rPr lang="cs-CZ" sz="10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04248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Korálové moře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6256683" y="4437112"/>
            <a:ext cx="1095130" cy="209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521405" y="454176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804248" y="401208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Tasmanovo</a:t>
            </a:r>
            <a:r>
              <a:rPr lang="cs-CZ" dirty="0" smtClean="0"/>
              <a:t> moře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2105" y="416124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Indický oceán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198189" y="5949280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Jižní oceán</a:t>
            </a:r>
            <a:endParaRPr lang="cs-CZ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cs-CZ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6040659" y="1982214"/>
            <a:ext cx="1095130" cy="569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3692183" y="4985358"/>
            <a:ext cx="447769" cy="9639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1691680" y="2563390"/>
            <a:ext cx="2268252" cy="1455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85301" y="219074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Timorské moře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131840" y="16160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Arafurské</a:t>
            </a:r>
            <a:r>
              <a:rPr lang="cs-CZ" dirty="0" smtClean="0"/>
              <a:t> moře</a:t>
            </a:r>
            <a:endParaRPr lang="cs-CZ" dirty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3771435" y="1985396"/>
            <a:ext cx="576064" cy="361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732240" y="55189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528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0/05/Reliefmap_of_Austra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5363819" cy="49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559" y="260648"/>
            <a:ext cx="6212786" cy="864096"/>
          </a:xfrm>
        </p:spPr>
        <p:txBody>
          <a:bodyPr/>
          <a:lstStyle/>
          <a:p>
            <a:r>
              <a:rPr lang="cs-CZ" dirty="0" smtClean="0"/>
              <a:t>Jezera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72965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Austrálie je nejsušším kontinentem. Někde neprší i několik let. Sucha pak střídají prudké lijáky a řeky se vylévají z břehů.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Více než polovina kontinentu patří k </a:t>
            </a:r>
            <a:r>
              <a:rPr lang="cs-CZ" sz="2800" b="1" u="sng" dirty="0" smtClean="0">
                <a:solidFill>
                  <a:schemeClr val="bg1"/>
                </a:solidFill>
              </a:rPr>
              <a:t>bezodtokým oblastem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Největší </a:t>
            </a:r>
            <a:r>
              <a:rPr lang="cs-CZ" sz="2400" b="1" dirty="0">
                <a:solidFill>
                  <a:schemeClr val="bg1"/>
                </a:solidFill>
              </a:rPr>
              <a:t>jezerem je </a:t>
            </a:r>
            <a:r>
              <a:rPr lang="cs-CZ" sz="2800" b="1" u="sng" dirty="0" err="1">
                <a:solidFill>
                  <a:srgbClr val="FF0000"/>
                </a:solidFill>
              </a:rPr>
              <a:t>Eyerovo</a:t>
            </a:r>
            <a:r>
              <a:rPr lang="cs-CZ" sz="2800" b="1" u="sng" dirty="0">
                <a:solidFill>
                  <a:srgbClr val="FF0000"/>
                </a:solidFill>
              </a:rPr>
              <a:t> jezero </a:t>
            </a:r>
            <a:r>
              <a:rPr lang="cs-CZ" sz="2400" b="1" dirty="0">
                <a:solidFill>
                  <a:schemeClr val="bg1"/>
                </a:solidFill>
              </a:rPr>
              <a:t>v centrální části </a:t>
            </a:r>
            <a:r>
              <a:rPr lang="cs-CZ" sz="2400" b="1" dirty="0" smtClean="0">
                <a:solidFill>
                  <a:schemeClr val="bg1"/>
                </a:solidFill>
              </a:rPr>
              <a:t>Austrálie.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Na jihozápadě a ve střední části se nachází řada solných jezer</a:t>
            </a:r>
            <a:endParaRPr lang="cs-CZ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779912" y="2765736"/>
            <a:ext cx="2520280" cy="1038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67544" y="58380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Eyerovo</a:t>
            </a:r>
            <a:r>
              <a:rPr lang="cs-CZ" dirty="0" smtClean="0"/>
              <a:t> jezero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496" y="57036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58597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5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0/05/Reliefmap_of_Australi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695" y="1340768"/>
            <a:ext cx="5363819" cy="49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936104"/>
          </a:xfrm>
        </p:spPr>
        <p:txBody>
          <a:bodyPr/>
          <a:lstStyle/>
          <a:p>
            <a:r>
              <a:rPr lang="cs-CZ" dirty="0" smtClean="0"/>
              <a:t>Australské řeky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Díky suchu je v Austrálii spousta řek jen občasných. A vyschlá koryta řek se nazývají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creeky</a:t>
            </a:r>
            <a:r>
              <a:rPr lang="cs-CZ" sz="2400" b="1" u="sng" dirty="0" smtClean="0">
                <a:solidFill>
                  <a:srgbClr val="FF0000"/>
                </a:solidFill>
              </a:rPr>
              <a:t>.</a:t>
            </a:r>
            <a:r>
              <a:rPr lang="cs-CZ" dirty="0" smtClean="0"/>
              <a:t> 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Na JV v horách pramení řeky </a:t>
            </a:r>
            <a:r>
              <a:rPr lang="cs-CZ" sz="2400" b="1" u="sng" dirty="0" smtClean="0">
                <a:solidFill>
                  <a:srgbClr val="FF0000"/>
                </a:solidFill>
              </a:rPr>
              <a:t>Murray</a:t>
            </a:r>
            <a:r>
              <a:rPr lang="cs-CZ" dirty="0" smtClean="0"/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a jeho přítok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Darling</a:t>
            </a:r>
            <a:endParaRPr lang="cs-CZ" sz="2400" b="1" u="sng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417604" y="2767573"/>
            <a:ext cx="1378532" cy="210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796136" y="2736606"/>
            <a:ext cx="792088" cy="1484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153200" y="57253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73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cs-CZ" dirty="0" smtClean="0"/>
              <a:t>Studny, Artéský pramen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2962672" cy="30294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Suché oblasti střední Austrálie jsou závislé na zdrojích vody - artéských studnách.</a:t>
            </a:r>
          </a:p>
          <a:p>
            <a:r>
              <a:rPr lang="cs-CZ" sz="1800" dirty="0" smtClean="0"/>
              <a:t>Po navrtání voda sama tryská, je pod tlakem.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pic>
        <p:nvPicPr>
          <p:cNvPr id="3074" name="Picture 2" descr="Soubor:Artesian Well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4572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32240" y="55189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07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cs-CZ" dirty="0" smtClean="0"/>
              <a:t>Ledovce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1700808"/>
            <a:ext cx="4038600" cy="41605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 ostrově Nová Guinea– </a:t>
            </a:r>
            <a:r>
              <a:rPr lang="cs-CZ" sz="1600" dirty="0" smtClean="0"/>
              <a:t>dosahuje pohoří až </a:t>
            </a:r>
            <a:r>
              <a:rPr lang="cs-CZ" sz="1600" dirty="0"/>
              <a:t>5000m.n.m. </a:t>
            </a:r>
            <a:r>
              <a:rPr lang="cs-CZ" sz="1600" dirty="0" smtClean="0"/>
              <a:t>Tak nás nemůže překvapit ledovec. Sněžná čára se pohybuje kolem 4700m.n.m. a splazy ledovců stékají do úrovně 4400 </a:t>
            </a:r>
            <a:r>
              <a:rPr lang="cs-CZ" sz="1600" dirty="0" err="1" smtClean="0"/>
              <a:t>m.n.m</a:t>
            </a:r>
            <a:r>
              <a:rPr lang="cs-CZ" sz="1600" dirty="0" smtClean="0"/>
              <a:t>.</a:t>
            </a:r>
          </a:p>
          <a:p>
            <a:r>
              <a:rPr lang="cs-CZ" sz="2400" dirty="0" smtClean="0"/>
              <a:t> </a:t>
            </a:r>
            <a:r>
              <a:rPr lang="cs-CZ" sz="2400" dirty="0"/>
              <a:t>I na Jižním ostrově Nového Zélandu  </a:t>
            </a:r>
            <a:r>
              <a:rPr lang="cs-CZ" sz="1800" dirty="0"/>
              <a:t>s</a:t>
            </a:r>
            <a:r>
              <a:rPr lang="cs-CZ" sz="1600" dirty="0"/>
              <a:t>e dá lyžovat po celý rok na ledovci  ve  3000 </a:t>
            </a:r>
            <a:r>
              <a:rPr lang="cs-CZ" sz="1600" dirty="0" err="1"/>
              <a:t>m.n.n.m</a:t>
            </a:r>
            <a:r>
              <a:rPr lang="cs-CZ" sz="1600" dirty="0"/>
              <a:t>.</a:t>
            </a:r>
          </a:p>
          <a:p>
            <a:endParaRPr lang="cs-CZ" sz="16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217854" cy="21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355976" y="49411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Mount </a:t>
            </a:r>
            <a:r>
              <a:rPr lang="cs-CZ" dirty="0" err="1"/>
              <a:t>Cook</a:t>
            </a:r>
            <a:r>
              <a:rPr lang="cs-CZ" dirty="0"/>
              <a:t> (3754 </a:t>
            </a:r>
            <a:r>
              <a:rPr lang="cs-CZ" dirty="0" err="1" smtClean="0"/>
              <a:t>m.n.m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96336" y="45718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99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 informací: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5576" y="2215969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latin typeface="Comic Sans MS" pitchFamily="66" charset="0"/>
              </a:rPr>
              <a:t>Zdroje obrázků</a:t>
            </a:r>
            <a:r>
              <a:rPr lang="cs-CZ" sz="1600" b="1" dirty="0" smtClean="0">
                <a:latin typeface="Comic Sans MS" pitchFamily="66" charset="0"/>
              </a:rPr>
              <a:t>:</a:t>
            </a:r>
          </a:p>
          <a:p>
            <a:r>
              <a:rPr lang="cs-CZ" sz="1600" b="1" u="sng" dirty="0" smtClean="0">
                <a:latin typeface="Comic Sans MS" pitchFamily="66" charset="0"/>
              </a:rPr>
              <a:t>obr.1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hlinkClick r:id="rId2"/>
              </a:rPr>
              <a:t>Wikimedia</a:t>
            </a:r>
            <a:r>
              <a:rPr lang="cs-CZ" sz="1600" dirty="0">
                <a:hlinkClick r:id="rId2"/>
              </a:rPr>
              <a:t> </a:t>
            </a:r>
            <a:r>
              <a:rPr lang="cs-CZ" sz="1600" dirty="0" err="1">
                <a:hlinkClick r:id="rId2"/>
              </a:rPr>
              <a:t>Commons</a:t>
            </a:r>
            <a:r>
              <a:rPr lang="cs-CZ" sz="1600" dirty="0" smtClean="0">
                <a:latin typeface="Comic Sans MS" pitchFamily="66" charset="0"/>
              </a:rPr>
              <a:t>, 2007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11-08-25</a:t>
            </a:r>
            <a:r>
              <a:rPr lang="en-US" sz="1600" dirty="0" smtClean="0">
                <a:latin typeface="Comic Sans MS" pitchFamily="66" charset="0"/>
              </a:rPr>
              <a:t>].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cs.wikipedia.org/wiki/Soubor:Australia_satellite_plane.jpg</a:t>
            </a:r>
            <a:r>
              <a:rPr lang="cs-CZ" sz="1600" dirty="0" smtClean="0"/>
              <a:t> 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b="1" u="sng" dirty="0">
                <a:latin typeface="Comic Sans MS" pitchFamily="66" charset="0"/>
              </a:rPr>
              <a:t>o</a:t>
            </a:r>
            <a:r>
              <a:rPr lang="cs-CZ" sz="1600" b="1" u="sng" dirty="0" smtClean="0">
                <a:latin typeface="Comic Sans MS" pitchFamily="66" charset="0"/>
              </a:rPr>
              <a:t>br. 2: </a:t>
            </a:r>
            <a:r>
              <a:rPr lang="cs-CZ" sz="1600" i="1" dirty="0" err="1">
                <a:hlinkClick r:id="rId4" tooltip="Wikimedia Commons"/>
              </a:rPr>
              <a:t>Wikimedia</a:t>
            </a:r>
            <a:r>
              <a:rPr lang="cs-CZ" sz="1600" i="1" dirty="0">
                <a:hlinkClick r:id="rId4" tooltip="Wikimedia Commons"/>
              </a:rPr>
              <a:t> </a:t>
            </a:r>
            <a:r>
              <a:rPr lang="cs-CZ" sz="1600" i="1" dirty="0" err="1" smtClean="0">
                <a:hlinkClick r:id="rId4" tooltip="Wikimedia Commons"/>
              </a:rPr>
              <a:t>Commons</a:t>
            </a:r>
            <a:r>
              <a:rPr lang="cs-CZ" sz="1600" i="1" dirty="0" smtClean="0"/>
              <a:t>, </a:t>
            </a:r>
            <a:r>
              <a:rPr lang="cs-CZ" sz="1600" dirty="0" smtClean="0">
                <a:latin typeface="Comic Sans MS" pitchFamily="66" charset="0"/>
              </a:rPr>
              <a:t> 2005.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11-08-25</a:t>
            </a:r>
            <a:r>
              <a:rPr lang="en-US" sz="1600" dirty="0" smtClean="0">
                <a:latin typeface="Comic Sans MS" pitchFamily="66" charset="0"/>
              </a:rPr>
              <a:t>].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en-US" sz="1600" dirty="0">
                <a:latin typeface="Comic Sans MS" pitchFamily="66" charset="0"/>
                <a:hlinkClick r:id="rId5"/>
              </a:rPr>
              <a:t>http://</a:t>
            </a:r>
            <a:r>
              <a:rPr lang="en-US" sz="1600" dirty="0" smtClean="0">
                <a:latin typeface="Comic Sans MS" pitchFamily="66" charset="0"/>
                <a:hlinkClick r:id="rId5"/>
              </a:rPr>
              <a:t>cs.wikipedia.org/wiki/Soubor:NEO_lake_eyre_big.jpg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 3: </a:t>
            </a:r>
            <a:r>
              <a:rPr lang="cs-CZ" sz="1600" dirty="0" smtClean="0">
                <a:hlinkClick r:id="rId6" tooltip="User:Hans Braxmeier"/>
              </a:rPr>
              <a:t>Hans </a:t>
            </a:r>
            <a:r>
              <a:rPr lang="cs-CZ" sz="1600" dirty="0" err="1">
                <a:hlinkClick r:id="rId6" tooltip="User:Hans Braxmeier"/>
              </a:rPr>
              <a:t>Braxmeier</a:t>
            </a:r>
            <a:r>
              <a:rPr lang="cs-CZ" sz="1600" dirty="0" smtClean="0">
                <a:latin typeface="Comic Sans MS" pitchFamily="66" charset="0"/>
              </a:rPr>
              <a:t>, 2008.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11-08-25</a:t>
            </a:r>
            <a:r>
              <a:rPr lang="en-US" sz="1600" dirty="0" smtClean="0">
                <a:latin typeface="Comic Sans MS" pitchFamily="66" charset="0"/>
              </a:rPr>
              <a:t>].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Dostupné na WWW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: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cs.wikipedia.org/wiki/Soubor:Reliefmap_of_Australia.png</a:t>
            </a:r>
            <a:r>
              <a:rPr lang="cs-CZ" sz="1600" dirty="0" smtClean="0"/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b="1" u="sng" dirty="0">
                <a:latin typeface="Comic Sans MS" pitchFamily="66" charset="0"/>
              </a:rPr>
              <a:t>obr. </a:t>
            </a:r>
            <a:r>
              <a:rPr lang="cs-CZ" sz="1600" b="1" u="sng" dirty="0" smtClean="0">
                <a:latin typeface="Comic Sans MS" pitchFamily="66" charset="0"/>
              </a:rPr>
              <a:t>4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smtClean="0"/>
              <a:t> </a:t>
            </a:r>
            <a:r>
              <a:rPr lang="cs-CZ" sz="1600" dirty="0">
                <a:hlinkClick r:id="rId8" tooltip="User:Solipsist"/>
              </a:rPr>
              <a:t>Andrew </a:t>
            </a:r>
            <a:r>
              <a:rPr lang="cs-CZ" sz="1600" dirty="0" err="1">
                <a:hlinkClick r:id="rId8" tooltip="User:Solipsist"/>
              </a:rPr>
              <a:t>Dunn</a:t>
            </a:r>
            <a:r>
              <a:rPr lang="cs-CZ" sz="1600" dirty="0" smtClean="0">
                <a:latin typeface="Comic Sans MS" pitchFamily="66" charset="0"/>
              </a:rPr>
              <a:t>, 2004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11-08-25</a:t>
            </a:r>
            <a:r>
              <a:rPr lang="en-US" sz="1600" dirty="0" smtClean="0">
                <a:latin typeface="Comic Sans MS" pitchFamily="66" charset="0"/>
              </a:rPr>
              <a:t>].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en-US" sz="1600" dirty="0">
                <a:latin typeface="Comic Sans MS" pitchFamily="66" charset="0"/>
                <a:hlinkClick r:id="rId9"/>
              </a:rPr>
              <a:t>http://</a:t>
            </a:r>
            <a:r>
              <a:rPr lang="en-US" sz="1600" dirty="0" smtClean="0">
                <a:latin typeface="Comic Sans MS" pitchFamily="66" charset="0"/>
                <a:hlinkClick r:id="rId9"/>
              </a:rPr>
              <a:t>cs.wikipedia.org/wiki/Soubor:Artesian_Well.png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 5: </a:t>
            </a:r>
            <a:r>
              <a:rPr lang="cs-CZ" sz="1600" dirty="0">
                <a:latin typeface="Comic Sans MS" pitchFamily="66" charset="0"/>
              </a:rPr>
              <a:t>: </a:t>
            </a:r>
            <a:r>
              <a:rPr lang="cs-CZ" sz="1600" dirty="0"/>
              <a:t> Miguel A. </a:t>
            </a:r>
            <a:r>
              <a:rPr lang="cs-CZ" sz="1600" dirty="0" err="1"/>
              <a:t>Monjas</a:t>
            </a:r>
            <a:r>
              <a:rPr lang="cs-CZ" sz="1600" dirty="0" smtClean="0">
                <a:latin typeface="Comic Sans MS" pitchFamily="66" charset="0"/>
              </a:rPr>
              <a:t>, 2005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11-08-25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en-US" sz="1600" dirty="0">
                <a:latin typeface="Comic Sans MS" pitchFamily="66" charset="0"/>
                <a:hlinkClick r:id="rId10"/>
              </a:rPr>
              <a:t>http://</a:t>
            </a:r>
            <a:r>
              <a:rPr lang="en-US" sz="1600" dirty="0" smtClean="0">
                <a:latin typeface="Comic Sans MS" pitchFamily="66" charset="0"/>
                <a:hlinkClick r:id="rId10"/>
              </a:rPr>
              <a:t>cs.wikipedia.org/wiki/Soubor:Aoraki-Mount_Cook_from_Hooker_Valley.jpg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endParaRPr lang="cs-CZ" sz="16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0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TC010205601[[fn=Luxusní motiv]]</Template>
  <TotalTime>281</TotalTime>
  <Words>574</Words>
  <Application>Microsoft Office PowerPoint</Application>
  <PresentationFormat>Předvádění na obrazovce (4:3)</PresentationFormat>
  <Paragraphs>59</Paragraphs>
  <Slides>7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Deluxe</vt:lpstr>
      <vt:lpstr>Austrálie</vt:lpstr>
      <vt:lpstr>Okrajová moře</vt:lpstr>
      <vt:lpstr>Jezera </vt:lpstr>
      <vt:lpstr>Australské řeky</vt:lpstr>
      <vt:lpstr>Studny, Artéský pramen</vt:lpstr>
      <vt:lpstr>Ledovce</vt:lpstr>
      <vt:lpstr>Zdroje informací: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</dc:title>
  <dc:creator>Z</dc:creator>
  <cp:lastModifiedBy>Pavel Vlček</cp:lastModifiedBy>
  <cp:revision>32</cp:revision>
  <dcterms:created xsi:type="dcterms:W3CDTF">2011-08-25T13:31:15Z</dcterms:created>
  <dcterms:modified xsi:type="dcterms:W3CDTF">2012-09-30T18:57:50Z</dcterms:modified>
</cp:coreProperties>
</file>