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sldIdLst>
    <p:sldId id="256" r:id="rId2"/>
    <p:sldId id="271" r:id="rId3"/>
    <p:sldId id="258" r:id="rId4"/>
    <p:sldId id="273" r:id="rId5"/>
    <p:sldId id="274" r:id="rId6"/>
    <p:sldId id="276" r:id="rId7"/>
    <p:sldId id="277" r:id="rId8"/>
    <p:sldId id="275" r:id="rId9"/>
    <p:sldId id="272" r:id="rId10"/>
    <p:sldId id="27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C3B7-A7CD-407C-AD5A-7BE1EDDA0B0D}" type="datetimeFigureOut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4DD8-4A76-41AE-98A6-9BDB57EE84F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071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http://www.colours.cz/historie/3-colours-of-ostrava-2011/ucinkujici/279-frank-yamma</a:t>
            </a:r>
          </a:p>
          <a:p>
            <a:r>
              <a:rPr lang="cs-CZ" dirty="0" smtClean="0"/>
              <a:t>http://p-numismatika.cz/index.php?get=kapitola22_zlato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088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4616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http://p-numismatika.cz/index.php?get=kapitola22_zlato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664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http://www.mapysveta.eu/slepa_mapa_australie_hranice.html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http://en.wikipedia.org/wiki/File:Hinepare.jpg</a:t>
            </a:r>
          </a:p>
          <a:p>
            <a:r>
              <a:rPr lang="cs-CZ" dirty="0" smtClean="0"/>
              <a:t>http://en.wikipedia.org/wiki/File:TukukinoLindauer.jpg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http://www.maori.cz/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http://www.mapysveta.eu/slepa_mapa_australie_hranice.php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8142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kliparty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34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9/30/2012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CCBC-B958-4443-A27F-B44580EB91EB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D909-69AB-4760-97FB-7FAB928E43CE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12408"/>
            <a:ext cx="8568951" cy="365125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7" name="Rectangle 36"/>
          <p:cNvSpPr/>
          <p:nvPr/>
        </p:nvSpPr>
        <p:spPr>
          <a:xfrm>
            <a:off x="0" y="1196752"/>
            <a:ext cx="4932040" cy="3672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88024" y="1363461"/>
            <a:ext cx="0" cy="33625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23604" y="1355897"/>
            <a:ext cx="4811628" cy="1512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478802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4784"/>
            <a:ext cx="4419600" cy="2808312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Kliknutím lze upravit styl.</a:t>
            </a:r>
            <a:endParaRPr kumimoji="0"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>
          <a:xfrm>
            <a:off x="251520" y="6381328"/>
            <a:ext cx="8892480" cy="365760"/>
          </a:xfrm>
        </p:spPr>
        <p:txBody>
          <a:bodyPr rtlCol="0"/>
          <a:lstStyle>
            <a:lvl1pPr algn="ctr">
              <a:defRPr/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9/30/2012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1645416" y="6381328"/>
            <a:ext cx="7247064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127EC2-47FB-48A1-8644-C8A81DDAA119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EAC2-55D9-4E9F-85EA-8604E80EC0B6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04DE94-AAA0-4FDB-B39B-A685613BC520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D17B5-5299-4FC9-8F53-C74FBCF034A4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04DE94-AAA0-4FDB-B39B-A685613BC520}" type="datetime1">
              <a:rPr lang="cs-CZ" smtClean="0"/>
              <a:pPr/>
              <a:t>30.9.2012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E43146-1896-469F-ADD5-1484F7F2DA7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ori.cz/" TargetMode="External"/><Relationship Id="rId3" Type="http://schemas.openxmlformats.org/officeDocument/2006/relationships/hyperlink" Target="mailto:p.numismatika@email.cz" TargetMode="External"/><Relationship Id="rId7" Type="http://schemas.openxmlformats.org/officeDocument/2006/relationships/hyperlink" Target="http://en.wikipedia.org/wiki/File:TukukinoLindauer.jpg" TargetMode="External"/><Relationship Id="rId2" Type="http://schemas.openxmlformats.org/officeDocument/2006/relationships/hyperlink" Target="http://www.colours.cz/historie/3-colours-of-ostrava-2011/ucinkujici/279-frank-yamm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Gottfried_Lindauer" TargetMode="External"/><Relationship Id="rId5" Type="http://schemas.openxmlformats.org/officeDocument/2006/relationships/hyperlink" Target="http://en.wikipedia.org/wiki/File:Hinepare.jpg" TargetMode="External"/><Relationship Id="rId4" Type="http://schemas.openxmlformats.org/officeDocument/2006/relationships/hyperlink" Target="http://p-numismatika.cz/index.php?get=kapitola22_zlato" TargetMode="External"/><Relationship Id="rId9" Type="http://schemas.openxmlformats.org/officeDocument/2006/relationships/hyperlink" Target="http://www.mapysveta.eu/slepa_mapa_australie_hranice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ori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-numismatika.cz/images/kapitola_22/austra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1387"/>
            <a:ext cx="2616882" cy="232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1571612"/>
            <a:ext cx="7175351" cy="2143140"/>
          </a:xfrm>
        </p:spPr>
        <p:txBody>
          <a:bodyPr>
            <a:normAutofit fontScale="90000"/>
          </a:bodyPr>
          <a:lstStyle/>
          <a:p>
            <a:r>
              <a:rPr lang="cs-CZ" sz="9600" b="1" dirty="0" smtClean="0">
                <a:solidFill>
                  <a:schemeClr val="accent1">
                    <a:lumMod val="50000"/>
                  </a:schemeClr>
                </a:solidFill>
              </a:rPr>
              <a:t>Austrálie</a:t>
            </a:r>
            <a:r>
              <a:rPr lang="cs-CZ" sz="3600" dirty="0" smtClean="0"/>
              <a:t> </a:t>
            </a:r>
            <a:r>
              <a:rPr lang="cs-CZ" sz="8800" dirty="0" smtClean="0"/>
              <a:t/>
            </a:r>
            <a:br>
              <a:rPr lang="cs-CZ" sz="8800" dirty="0" smtClean="0"/>
            </a:br>
            <a: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  <a:t>obyvatelstvo</a:t>
            </a:r>
            <a:endParaRPr lang="cs-CZ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lours.cz/Public/Images/Interpret/stredni-img_0530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29" y="3786190"/>
            <a:ext cx="3807240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61784" y="638517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33914" y="314096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60007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Frank </a:t>
            </a:r>
            <a:r>
              <a:rPr lang="cs-CZ" dirty="0" err="1" smtClean="0"/>
              <a:t>Yamma</a:t>
            </a:r>
            <a:r>
              <a:rPr lang="cs-CZ" dirty="0" smtClean="0"/>
              <a:t> -písničkář</a:t>
            </a:r>
            <a:endParaRPr lang="cs-CZ" dirty="0"/>
          </a:p>
        </p:txBody>
      </p:sp>
      <p:sp>
        <p:nvSpPr>
          <p:cNvPr id="9" name="TextovéPole 4"/>
          <p:cNvSpPr txBox="1"/>
          <p:nvPr/>
        </p:nvSpPr>
        <p:spPr>
          <a:xfrm>
            <a:off x="1785918" y="4429132"/>
            <a:ext cx="3250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smtClean="0"/>
              <a:t>VY_32_INOVACE_045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8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2008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Zdroje informací</a:t>
            </a:r>
            <a:endParaRPr lang="cs-CZ" sz="3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>
          <a:xfrm>
            <a:off x="15078" y="6381328"/>
            <a:ext cx="8964488" cy="365760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34076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Zdroje obrázků</a:t>
            </a:r>
            <a:r>
              <a:rPr lang="cs-CZ" sz="1600" b="1" dirty="0" smtClean="0"/>
              <a:t>:</a:t>
            </a:r>
          </a:p>
          <a:p>
            <a:r>
              <a:rPr lang="cs-CZ" sz="1600" b="1" u="sng" dirty="0" smtClean="0"/>
              <a:t>obr.1</a:t>
            </a:r>
            <a:r>
              <a:rPr lang="cs-CZ" sz="1600" dirty="0" smtClean="0"/>
              <a:t>: </a:t>
            </a:r>
            <a:r>
              <a:rPr lang="cs-CZ" sz="1600" dirty="0"/>
              <a:t>POLAR televize Ostrava, s.r.o.</a:t>
            </a:r>
            <a:r>
              <a:rPr lang="cs-CZ" sz="1600" dirty="0" smtClean="0"/>
              <a:t>, 2011 </a:t>
            </a:r>
            <a:r>
              <a:rPr lang="en-US" sz="1600" dirty="0" smtClean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11-08-25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/>
              <a:t>&lt;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www.colours.cz/historie/3-colours-of-ostrava-2011/ucinkujici/279-frank-yamma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b="1" u="sng" dirty="0"/>
              <a:t>o</a:t>
            </a:r>
            <a:r>
              <a:rPr lang="cs-CZ" sz="1600" b="1" u="sng" dirty="0" smtClean="0"/>
              <a:t>br. 2 a 3: </a:t>
            </a:r>
            <a:r>
              <a:rPr lang="cs-CZ" sz="1600" dirty="0"/>
              <a:t>  </a:t>
            </a:r>
            <a:r>
              <a:rPr lang="cs-CZ" sz="1600" dirty="0">
                <a:hlinkClick r:id="rId3"/>
              </a:rPr>
              <a:t>P-NUMISMATIKA 2005-2009</a:t>
            </a:r>
            <a:r>
              <a:rPr lang="cs-CZ" sz="1600" i="1" dirty="0" smtClean="0"/>
              <a:t>, </a:t>
            </a:r>
            <a:r>
              <a:rPr lang="cs-CZ" sz="1600" dirty="0" smtClean="0"/>
              <a:t> 2005.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11-08-25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/>
              <a:t>&lt;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p-numismatika.cz/index.php?get=kapitola22_zlato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b="1" u="sng" dirty="0" smtClean="0"/>
              <a:t>obr</a:t>
            </a:r>
            <a:r>
              <a:rPr lang="cs-CZ" sz="1600" b="1" u="sng" dirty="0"/>
              <a:t>. </a:t>
            </a:r>
            <a:r>
              <a:rPr lang="cs-CZ" sz="1600" b="1" u="sng" dirty="0" smtClean="0"/>
              <a:t>4</a:t>
            </a:r>
            <a:r>
              <a:rPr lang="cs-CZ" sz="1600" dirty="0" smtClean="0"/>
              <a:t>:  </a:t>
            </a:r>
            <a:r>
              <a:rPr lang="cs-CZ" sz="1600" dirty="0" err="1"/>
              <a:t>Lindauer</a:t>
            </a:r>
            <a:r>
              <a:rPr lang="cs-CZ" sz="1600" dirty="0"/>
              <a:t>, Gottfried, </a:t>
            </a:r>
            <a:r>
              <a:rPr lang="cs-CZ" sz="1600" dirty="0" smtClean="0"/>
              <a:t>1839-1926 , ? 1890, 2007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 smtClean="0"/>
              <a:t>11-08-25</a:t>
            </a:r>
            <a:r>
              <a:rPr lang="en-US" sz="1600" dirty="0" smtClean="0"/>
              <a:t>].</a:t>
            </a:r>
            <a:r>
              <a:rPr lang="cs-CZ" sz="1600" dirty="0" smtClean="0"/>
              <a:t> </a:t>
            </a:r>
            <a:r>
              <a:rPr lang="cs-CZ" sz="1600" dirty="0"/>
              <a:t>Dostupné na WWW: </a:t>
            </a:r>
            <a:r>
              <a:rPr lang="en-US" sz="1600" dirty="0"/>
              <a:t>&lt;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en.wikipedia.org/wiki/File:Hinepare.jpg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b="1" u="sng" dirty="0" smtClean="0"/>
              <a:t>obr. 5: </a:t>
            </a:r>
            <a:r>
              <a:rPr lang="cs-CZ" sz="1600" dirty="0" smtClean="0"/>
              <a:t>  </a:t>
            </a:r>
            <a:r>
              <a:rPr lang="cs-CZ" sz="1600" dirty="0">
                <a:hlinkClick r:id="rId6" tooltip="en:Gottfried Lindauer"/>
              </a:rPr>
              <a:t>Gottfried </a:t>
            </a:r>
            <a:r>
              <a:rPr lang="cs-CZ" sz="1600" dirty="0" err="1">
                <a:hlinkClick r:id="rId6" tooltip="en:Gottfried Lindauer"/>
              </a:rPr>
              <a:t>Lindauer</a:t>
            </a:r>
            <a:r>
              <a:rPr lang="cs-CZ" sz="1600" dirty="0"/>
              <a:t> (1839–1926) </a:t>
            </a:r>
            <a:r>
              <a:rPr lang="cs-CZ" sz="1600" dirty="0" smtClean="0"/>
              <a:t>, 1878, 2007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11-08-25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en.wikipedia.org/wiki/File:TukukinoLindauer.jpg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6: </a:t>
            </a:r>
            <a:r>
              <a:rPr lang="cs-CZ" sz="1600" dirty="0"/>
              <a:t>:  </a:t>
            </a:r>
            <a:r>
              <a:rPr lang="cs-CZ" sz="1600" dirty="0" smtClean="0"/>
              <a:t>autor neznámý</a:t>
            </a:r>
            <a:r>
              <a:rPr lang="cs-CZ" sz="1600" smtClean="0"/>
              <a:t>, 2009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11-08-25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 </a:t>
            </a:r>
            <a:r>
              <a:rPr lang="cs-CZ" sz="1600" dirty="0">
                <a:hlinkClick r:id="rId8"/>
              </a:rPr>
              <a:t>http://www.maori.cz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r>
              <a:rPr lang="cs-CZ" sz="1600" b="1" u="sng" dirty="0"/>
              <a:t>obr. </a:t>
            </a:r>
            <a:r>
              <a:rPr lang="cs-CZ" sz="1600" b="1" u="sng" dirty="0" smtClean="0"/>
              <a:t>7: </a:t>
            </a:r>
            <a:r>
              <a:rPr lang="cs-CZ" sz="1600" dirty="0"/>
              <a:t>:  </a:t>
            </a:r>
            <a:r>
              <a:rPr lang="cs-CZ" sz="1600" dirty="0" smtClean="0"/>
              <a:t>mapy světa, 2011 </a:t>
            </a:r>
            <a:r>
              <a:rPr lang="en-US" sz="1600" dirty="0"/>
              <a:t>[</a:t>
            </a:r>
            <a:r>
              <a:rPr lang="cs-CZ" sz="1600" dirty="0"/>
              <a:t>cit. </a:t>
            </a:r>
            <a:r>
              <a:rPr lang="en-US" sz="1600" dirty="0"/>
              <a:t>20</a:t>
            </a:r>
            <a:r>
              <a:rPr lang="cs-CZ" sz="1600" dirty="0"/>
              <a:t>11-08-25</a:t>
            </a:r>
            <a:r>
              <a:rPr lang="en-US" sz="1600" dirty="0"/>
              <a:t>].</a:t>
            </a:r>
            <a:r>
              <a:rPr lang="cs-CZ" sz="1600" dirty="0"/>
              <a:t> Dostupné na WWW: </a:t>
            </a:r>
            <a:r>
              <a:rPr lang="en-US" sz="1600" dirty="0"/>
              <a:t>&lt; </a:t>
            </a:r>
            <a:r>
              <a:rPr lang="cs-CZ" sz="1600" dirty="0">
                <a:hlinkClick r:id="rId9"/>
              </a:rPr>
              <a:t>http://</a:t>
            </a:r>
            <a:r>
              <a:rPr lang="cs-CZ" sz="1600" dirty="0" smtClean="0">
                <a:hlinkClick r:id="rId9"/>
              </a:rPr>
              <a:t>www.mapysveta.eu/slepa_mapa_australie_hranice.php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/>
          </a:p>
          <a:p>
            <a:endParaRPr lang="cs-CZ" sz="1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947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980728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Původní obyvatelstvo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1619672" y="980728"/>
            <a:ext cx="7344816" cy="1371600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Původní domorodci - </a:t>
            </a:r>
            <a:r>
              <a:rPr lang="cs-CZ" sz="2400" dirty="0" err="1" smtClean="0"/>
              <a:t>Austrálci</a:t>
            </a:r>
            <a:r>
              <a:rPr lang="cs-CZ" sz="2400" dirty="0" smtClean="0"/>
              <a:t> zvaní </a:t>
            </a:r>
            <a:r>
              <a:rPr lang="cs-CZ" sz="2400" dirty="0" err="1" smtClean="0"/>
              <a:t>Aboriginals</a:t>
            </a:r>
            <a:r>
              <a:rPr lang="cs-CZ" sz="2400" dirty="0" smtClean="0"/>
              <a:t> (</a:t>
            </a:r>
            <a:r>
              <a:rPr lang="cs-CZ" sz="2400" dirty="0" err="1" smtClean="0"/>
              <a:t>aboridžinci</a:t>
            </a:r>
            <a:r>
              <a:rPr lang="cs-CZ" sz="2400" dirty="0" smtClean="0"/>
              <a:t>) připluli před 50 000lety z Asie. </a:t>
            </a:r>
            <a:endParaRPr lang="cs-CZ" sz="24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259631" y="3789040"/>
            <a:ext cx="7844333" cy="1371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 smtClean="0"/>
              <a:t>Dnes jich v </a:t>
            </a:r>
            <a:r>
              <a:rPr lang="cs-CZ" sz="2400" dirty="0"/>
              <a:t>A</a:t>
            </a:r>
            <a:r>
              <a:rPr lang="cs-CZ" sz="2400" dirty="0" smtClean="0"/>
              <a:t>ustrálii moc nezbylo cca 300 000 - 1,6%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725913" y="4365104"/>
            <a:ext cx="5479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Austrálci</a:t>
            </a:r>
            <a:r>
              <a:rPr lang="cs-CZ" sz="1400" dirty="0"/>
              <a:t> se obvykle řadí k </a:t>
            </a:r>
            <a:r>
              <a:rPr lang="cs-CZ" sz="1400" dirty="0" err="1"/>
              <a:t>australoidní</a:t>
            </a:r>
            <a:r>
              <a:rPr lang="cs-CZ" sz="1400" dirty="0"/>
              <a:t> </a:t>
            </a:r>
            <a:r>
              <a:rPr lang="cs-CZ" sz="1400" dirty="0" smtClean="0"/>
              <a:t>rase, negroidní rase.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Mezi jejich tělesné znaky patří: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černá barva </a:t>
            </a:r>
            <a:r>
              <a:rPr lang="cs-CZ" sz="1400" dirty="0" smtClean="0"/>
              <a:t>kůže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kudrnaté </a:t>
            </a:r>
            <a:r>
              <a:rPr lang="cs-CZ" sz="1400" dirty="0"/>
              <a:t>nebo </a:t>
            </a:r>
            <a:r>
              <a:rPr lang="cs-CZ" sz="1400" dirty="0" smtClean="0"/>
              <a:t>vlnité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 </a:t>
            </a:r>
            <a:r>
              <a:rPr lang="cs-CZ" sz="1400" dirty="0"/>
              <a:t>hnědé a černé </a:t>
            </a:r>
            <a:r>
              <a:rPr lang="cs-CZ" sz="1400" dirty="0" smtClean="0"/>
              <a:t>vlasy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dlouhá </a:t>
            </a:r>
            <a:r>
              <a:rPr lang="cs-CZ" sz="1400" dirty="0"/>
              <a:t>(dolichocefalní) </a:t>
            </a:r>
            <a:r>
              <a:rPr lang="cs-CZ" sz="1400" dirty="0" smtClean="0"/>
              <a:t>hlava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široký nos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err="1" smtClean="0"/>
              <a:t>prognatismus</a:t>
            </a:r>
            <a:r>
              <a:rPr lang="cs-CZ" sz="1400" dirty="0" smtClean="0"/>
              <a:t> </a:t>
            </a:r>
            <a:r>
              <a:rPr lang="cs-CZ" sz="1400" dirty="0"/>
              <a:t>(dopředu vybíhající alveolární výběžky horní </a:t>
            </a:r>
            <a:r>
              <a:rPr lang="cs-CZ" sz="1400" dirty="0" smtClean="0"/>
              <a:t>čelisti)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velké </a:t>
            </a:r>
            <a:r>
              <a:rPr lang="cs-CZ" sz="1400" dirty="0"/>
              <a:t>zuby (tzv. </a:t>
            </a:r>
            <a:r>
              <a:rPr lang="cs-CZ" sz="1400" dirty="0" err="1"/>
              <a:t>megadoncie</a:t>
            </a:r>
            <a:r>
              <a:rPr lang="cs-CZ" sz="1400" dirty="0"/>
              <a:t>)</a:t>
            </a:r>
          </a:p>
        </p:txBody>
      </p:sp>
      <p:pic>
        <p:nvPicPr>
          <p:cNvPr id="1028" name="Picture 4" descr="C:\Documents and Settings\Michal\Local Settings\Temporary Internet Files\Content.IE5\4LEFS9YN\MP9004013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970" y="1931035"/>
            <a:ext cx="1117971" cy="1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chal\Local Settings\Temporary Internet Files\Content.IE5\45YV8XYB\MP90040319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31035"/>
            <a:ext cx="2539001" cy="1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Michal\Local Settings\Temporary Internet Files\Content.IE5\8XIZGXUR\MP90040490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31035"/>
            <a:ext cx="2346593" cy="1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3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267744" y="1019637"/>
            <a:ext cx="6172200" cy="1371600"/>
          </a:xfrm>
        </p:spPr>
        <p:txBody>
          <a:bodyPr>
            <a:normAutofit fontScale="92500"/>
          </a:bodyPr>
          <a:lstStyle/>
          <a:p>
            <a:r>
              <a:rPr lang="cs-CZ" dirty="0"/>
              <a:t>N</a:t>
            </a:r>
            <a:r>
              <a:rPr lang="cs-CZ" dirty="0" smtClean="0"/>
              <a:t>izozemský </a:t>
            </a:r>
            <a:r>
              <a:rPr lang="cs-CZ" dirty="0"/>
              <a:t>mořeplavce </a:t>
            </a:r>
            <a:r>
              <a:rPr lang="cs-CZ" dirty="0" err="1"/>
              <a:t>Willema</a:t>
            </a:r>
            <a:r>
              <a:rPr lang="cs-CZ" dirty="0"/>
              <a:t> </a:t>
            </a:r>
            <a:r>
              <a:rPr lang="cs-CZ" dirty="0" err="1" smtClean="0"/>
              <a:t>Janszoonea</a:t>
            </a:r>
            <a:r>
              <a:rPr lang="cs-CZ" dirty="0" smtClean="0"/>
              <a:t> v roce1606</a:t>
            </a:r>
            <a:r>
              <a:rPr lang="cs-CZ" dirty="0"/>
              <a:t> </a:t>
            </a:r>
            <a:r>
              <a:rPr lang="cs-CZ" dirty="0" smtClean="0"/>
              <a:t>spatřil </a:t>
            </a:r>
            <a:r>
              <a:rPr lang="cs-CZ" dirty="0"/>
              <a:t>pobřeží </a:t>
            </a:r>
            <a:r>
              <a:rPr lang="cs-CZ" dirty="0" err="1"/>
              <a:t>Yorkského</a:t>
            </a:r>
            <a:r>
              <a:rPr lang="cs-CZ" dirty="0"/>
              <a:t> mysu. </a:t>
            </a:r>
            <a:r>
              <a:rPr lang="cs-CZ" dirty="0" smtClean="0"/>
              <a:t>Pak </a:t>
            </a:r>
            <a:r>
              <a:rPr lang="cs-CZ" dirty="0"/>
              <a:t>Nizozemci zmapovali většinu západního a severního pobřeží </a:t>
            </a:r>
            <a:r>
              <a:rPr lang="cs-CZ" dirty="0" smtClean="0"/>
              <a:t>země.</a:t>
            </a:r>
          </a:p>
          <a:p>
            <a:r>
              <a:rPr lang="cs-CZ" dirty="0" smtClean="0"/>
              <a:t>1770 </a:t>
            </a:r>
            <a:r>
              <a:rPr lang="cs-CZ" dirty="0"/>
              <a:t>J</a:t>
            </a:r>
            <a:r>
              <a:rPr lang="cs-CZ" dirty="0" smtClean="0"/>
              <a:t>ames </a:t>
            </a:r>
            <a:r>
              <a:rPr lang="cs-CZ" dirty="0" err="1" smtClean="0"/>
              <a:t>Cook</a:t>
            </a:r>
            <a:r>
              <a:rPr lang="cs-CZ" dirty="0" smtClean="0"/>
              <a:t> obeplul východní pobřeží Austrálie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81328"/>
            <a:ext cx="8064896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188640"/>
            <a:ext cx="701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Objevitelé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636912"/>
            <a:ext cx="2592288" cy="19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125380" y="2420889"/>
            <a:ext cx="3695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Poručík James </a:t>
            </a:r>
            <a:r>
              <a:rPr lang="cs-CZ" dirty="0" err="1"/>
              <a:t>Cook</a:t>
            </a:r>
            <a:r>
              <a:rPr lang="cs-CZ" dirty="0"/>
              <a:t> na lodi HM Bark </a:t>
            </a:r>
            <a:r>
              <a:rPr lang="cs-CZ" i="1" dirty="0" err="1" smtClean="0"/>
              <a:t>Endeavour</a:t>
            </a:r>
            <a:r>
              <a:rPr lang="cs-CZ" dirty="0" smtClean="0"/>
              <a:t> zabral </a:t>
            </a:r>
            <a:r>
              <a:rPr lang="cs-CZ" dirty="0"/>
              <a:t>východní pobřeží Austrálie roku </a:t>
            </a:r>
            <a:r>
              <a:rPr lang="cs-CZ" dirty="0" smtClean="0"/>
              <a:t>1770 </a:t>
            </a:r>
            <a:r>
              <a:rPr lang="cs-CZ" dirty="0"/>
              <a:t>ve prospěch Velké Británie. Replika jeho lodi byla postavena roku 1988 ve </a:t>
            </a:r>
            <a:r>
              <a:rPr lang="cs-CZ" dirty="0" err="1"/>
              <a:t>Fremantlu</a:t>
            </a:r>
            <a:r>
              <a:rPr lang="cs-CZ" dirty="0"/>
              <a:t>; foceno z </a:t>
            </a:r>
            <a:r>
              <a:rPr lang="cs-CZ" dirty="0" err="1" smtClean="0"/>
              <a:t>Cooktownského</a:t>
            </a:r>
            <a:r>
              <a:rPr lang="cs-CZ" dirty="0" smtClean="0"/>
              <a:t> přístavu </a:t>
            </a:r>
            <a:r>
              <a:rPr lang="cs-CZ" dirty="0"/>
              <a:t>kde </a:t>
            </a:r>
            <a:r>
              <a:rPr lang="cs-CZ" dirty="0" err="1"/>
              <a:t>Cook</a:t>
            </a:r>
            <a:r>
              <a:rPr lang="cs-CZ" dirty="0"/>
              <a:t> strávil několik týdnů.</a:t>
            </a:r>
          </a:p>
        </p:txBody>
      </p:sp>
    </p:spTree>
    <p:extLst>
      <p:ext uri="{BB962C8B-B14F-4D97-AF65-F5344CB8AC3E}">
        <p14:creationId xmlns:p14="http://schemas.microsoft.com/office/powerpoint/2010/main" xmlns="" val="16524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172200" cy="89344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Osídlování </a:t>
            </a:r>
            <a:r>
              <a:rPr lang="cs-CZ" sz="4400" dirty="0" err="1" smtClean="0"/>
              <a:t>austrálie</a:t>
            </a:r>
            <a:endParaRPr lang="cs-CZ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23728" y="1772816"/>
            <a:ext cx="6172200" cy="1371600"/>
          </a:xfrm>
        </p:spPr>
        <p:txBody>
          <a:bodyPr/>
          <a:lstStyle/>
          <a:p>
            <a:r>
              <a:rPr lang="cs-CZ" dirty="0" smtClean="0"/>
              <a:t>V 18. století sloužila Austrálie jako trestanecká osada. Přistěhovalci z Evropy, převážně z Británie do Austrálie putují za zlatem „Zlatá horečka“.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109148"/>
              </p:ext>
            </p:extLst>
          </p:nvPr>
        </p:nvGraphicFramePr>
        <p:xfrm>
          <a:off x="2286000" y="3031172"/>
          <a:ext cx="5638800" cy="22860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Roku 1851 bylo v Austrálii nalezeno zlato; zlatého prachu se používalo jako peněz až do roku 1852, kdy se začaly ve městě Adelaide vyrábět slitky (nahoře) a po nich pak mince (vpravo nahoře).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p-numismatika.cz/images/kapitola_7/zl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8963"/>
            <a:ext cx="1848247" cy="21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20658" y="551723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39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0328" y="1196752"/>
            <a:ext cx="6840760" cy="3096344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2000" dirty="0" smtClean="0"/>
              <a:t>Austrálie je velmi řídce osídlena, na 1km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 žijí v průměru jen 2 lidé.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2000" dirty="0" smtClean="0"/>
              <a:t>3/4 území jsou téměř neobydlené.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2000" dirty="0" smtClean="0"/>
              <a:t>86% obyvatelstva žije ve městech.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2000" dirty="0"/>
              <a:t>95 % obyvatel je britského nebo irského původu</a:t>
            </a:r>
            <a:r>
              <a:rPr lang="cs-CZ" sz="20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2000" dirty="0" smtClean="0"/>
              <a:t>žije tu asi </a:t>
            </a:r>
            <a:r>
              <a:rPr lang="cs-CZ" sz="2000" dirty="0"/>
              <a:t>380 000 původních obyvatel, kteří obývají především Severní teritorium a ostrovy v </a:t>
            </a:r>
            <a:r>
              <a:rPr lang="cs-CZ" sz="2000" dirty="0" err="1"/>
              <a:t>Torresově</a:t>
            </a:r>
            <a:r>
              <a:rPr lang="cs-CZ" sz="2000" dirty="0"/>
              <a:t> průlivu. 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sz="20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81328"/>
            <a:ext cx="8064896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2619"/>
            <a:ext cx="701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Dnešní obyvatelé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81328"/>
            <a:ext cx="8064896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2619"/>
            <a:ext cx="701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Maoři (N. Zéland)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599" y="1052736"/>
            <a:ext cx="3064781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953215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07904" y="499035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17711" y="499035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09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81328"/>
            <a:ext cx="8064896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2619"/>
            <a:ext cx="701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Maoři (N. Zéland)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2646040" cy="651098"/>
          </a:xfrm>
        </p:spPr>
        <p:txBody>
          <a:bodyPr/>
          <a:lstStyle/>
          <a:p>
            <a:r>
              <a:rPr lang="cs-CZ" dirty="0"/>
              <a:t>http://</a:t>
            </a:r>
            <a:r>
              <a:rPr lang="cs-CZ" dirty="0" smtClean="0">
                <a:hlinkClick r:id="rId3"/>
              </a:rPr>
              <a:t>www.maori.cz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23717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148478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Tanec </a:t>
            </a:r>
            <a:r>
              <a:rPr lang="cs-CZ" dirty="0" err="1" smtClean="0"/>
              <a:t>Haka</a:t>
            </a:r>
            <a:r>
              <a:rPr lang="cs-CZ" dirty="0" smtClean="0"/>
              <a:t> s </a:t>
            </a:r>
            <a:r>
              <a:rPr lang="cs-CZ" smtClean="0"/>
              <a:t>vyplazeným jazykem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10336" y="418772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95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267744" y="863616"/>
            <a:ext cx="5919565" cy="530567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Vypiš názvy vyznačených  měst.</a:t>
            </a:r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331640" y="6381328"/>
            <a:ext cx="8064896" cy="38404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2619"/>
            <a:ext cx="701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Města Austrálie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5904656" cy="43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89851" y="492124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5006026" y="2065774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331640" y="45091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552546" y="4619455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796136" y="4878452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300192" y="5301208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997098" y="4804121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7139626" y="4149080"/>
            <a:ext cx="238708" cy="148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660232" y="4884957"/>
            <a:ext cx="238708" cy="1486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51763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378334" y="461945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908866" y="43244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780184" y="18811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531125" y="542422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_______________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249261" y="579355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6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556792"/>
            <a:ext cx="4644008" cy="252028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Současní obyvatelé Austrálie mají vysokou životní úroveň</a:t>
            </a:r>
            <a:endParaRPr lang="cs-CZ" sz="3600" dirty="0"/>
          </a:p>
        </p:txBody>
      </p:sp>
      <p:pic>
        <p:nvPicPr>
          <p:cNvPr id="4099" name="Picture 3" descr="C:\Documents and Settings\Michal\Local Settings\Temporary Internet Files\Content.IE5\8XIZGXUR\MP9003094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537" y="2636912"/>
            <a:ext cx="2055118" cy="31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chal\Local Settings\Temporary Internet Files\Content.IE5\45YV8XYB\MP9004031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562" y="404664"/>
            <a:ext cx="3105067" cy="20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42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783</TotalTime>
  <Words>683</Words>
  <Application>Microsoft Office PowerPoint</Application>
  <PresentationFormat>Předvádění na obrazovce (4:3)</PresentationFormat>
  <Paragraphs>87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Austrálie  obyvatelstvo</vt:lpstr>
      <vt:lpstr>Původní obyvatelstvo</vt:lpstr>
      <vt:lpstr>Snímek 3</vt:lpstr>
      <vt:lpstr>Osídlování austrálie</vt:lpstr>
      <vt:lpstr>Snímek 5</vt:lpstr>
      <vt:lpstr>Snímek 6</vt:lpstr>
      <vt:lpstr>Snímek 7</vt:lpstr>
      <vt:lpstr>Snímek 8</vt:lpstr>
      <vt:lpstr>Současní obyvatelé Austrálie mají vysokou životní úroveň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56</cp:revision>
  <dcterms:created xsi:type="dcterms:W3CDTF">2011-08-25T08:33:35Z</dcterms:created>
  <dcterms:modified xsi:type="dcterms:W3CDTF">2012-09-30T19:03:23Z</dcterms:modified>
</cp:coreProperties>
</file>