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6" r:id="rId1"/>
  </p:sldMasterIdLst>
  <p:notesMasterIdLst>
    <p:notesMasterId r:id="rId10"/>
  </p:notesMasterIdLst>
  <p:sldIdLst>
    <p:sldId id="256" r:id="rId2"/>
    <p:sldId id="257" r:id="rId3"/>
    <p:sldId id="260" r:id="rId4"/>
    <p:sldId id="259" r:id="rId5"/>
    <p:sldId id="264" r:id="rId6"/>
    <p:sldId id="258" r:id="rId7"/>
    <p:sldId id="265" r:id="rId8"/>
    <p:sldId id="266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2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EC3B7-A7CD-407C-AD5A-7BE1EDDA0B0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44DD8-4A76-41AE-98A6-9BDB57EE84FA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70713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http://cs.wikipedia.org/wiki/Soubor:Flag_of_Australia.svg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70888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http://cs.wikipedia.org/wiki/Soubor:Australie_politicka_mapa.png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6003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http://cs.wikipedia.org/wiki/Soubor:Flag_of_the_Commonwealth_of_Nations.svg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92890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kliparty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89363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kliparty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9289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http://www.novinky.cz/ekonomika/123360-v-australii-odkryli-zrejme-nejvetsi-zlaty-dul-na-svete.html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81423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kliparty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F44DD8-4A76-41AE-98A6-9BDB57EE84FA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0356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vnoramenný trojúhelník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0A98AF03-7270-45C2-A683-C5E353EF01A5}" type="datetime4">
              <a:rPr lang="en-US" smtClean="0"/>
              <a:pPr/>
              <a:t>September 30, 2012</a:t>
            </a:fld>
            <a:endParaRPr lang="en-US" dirty="0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6CCBC-B958-4443-A27F-B44580EB91EB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6D909-69AB-4760-97FB-7FAB928E43CE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0106B4A3-4212-4E39-93DE-E053E8F69C28}" type="datetimeFigureOut">
              <a:rPr lang="en-US" smtClean="0"/>
              <a:pPr/>
              <a:t>9/30/2012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CDF73-85D2-4237-9B32-053DBDB0C312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úhlý trojúhelník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ovnoramenný trojúhelník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3315E88-6E81-4C41-A58B-C476316901B7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  <p:cxnSp>
        <p:nvCxnSpPr>
          <p:cNvPr id="11" name="Přímá spojnice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nice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9525A706-D8F2-4D1A-855A-CADC92600C26}" type="datetime4">
              <a:rPr lang="en-US" smtClean="0"/>
              <a:pPr/>
              <a:t>September 30, 2012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99B4F123-1704-49AC-9D15-C4B1462B8014}" type="datetime4">
              <a:rPr lang="en-US" smtClean="0"/>
              <a:pPr/>
              <a:t>September 30, 2012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September 30, 2012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1534EAC2-55D9-4E9F-85EA-8604E80EC0B6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D223658B-AF42-43DC-B16E-C2221BC335C4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FCD17B5-5299-4FC9-8F53-C74FBCF034A4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avoúhlý trojúhelník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Přímá spojnice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4104DE94-AAA0-4FDB-B39B-A685613BC520}" type="datetime1">
              <a:rPr lang="cs-CZ" smtClean="0"/>
              <a:pPr/>
              <a:t>30.9.2012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35E43146-1896-469F-ADD5-1484F7F2DA7C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dt="0"/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://upload.wikimedia.org/wikipedia/commons/b/b9/Flag_of_Australia.sv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" TargetMode="External"/><Relationship Id="rId7" Type="http://schemas.openxmlformats.org/officeDocument/2006/relationships/hyperlink" Target="http://www.novinky.cz/ekonomika/123360-v-australii-odkryli-zrejme-nejvetsi-zlaty-dul-na-svete.html" TargetMode="External"/><Relationship Id="rId2" Type="http://schemas.openxmlformats.org/officeDocument/2006/relationships/hyperlink" Target="http://cs.wikipedia.org/wiki/User:SonNy_cZ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www.profimedia.cz/" TargetMode="External"/><Relationship Id="rId5" Type="http://schemas.openxmlformats.org/officeDocument/2006/relationships/hyperlink" Target="http://cs.wikipedia.org/wiki/Soubor:Flag_of_the_Commonwealth_of_Nations.svg" TargetMode="External"/><Relationship Id="rId4" Type="http://schemas.openxmlformats.org/officeDocument/2006/relationships/hyperlink" Target="http://cs.wikipedia.org/wiki/Soubor:Australie_politicka_mapa.p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57158" y="2786058"/>
            <a:ext cx="8496943" cy="2571768"/>
          </a:xfrm>
        </p:spPr>
        <p:txBody>
          <a:bodyPr>
            <a:normAutofit/>
          </a:bodyPr>
          <a:lstStyle/>
          <a:p>
            <a:pPr algn="ctr"/>
            <a:r>
              <a:rPr lang="cs-CZ" sz="8000" b="1" dirty="0" smtClean="0">
                <a:solidFill>
                  <a:schemeClr val="accent1">
                    <a:lumMod val="50000"/>
                  </a:schemeClr>
                </a:solidFill>
              </a:rPr>
              <a:t>Australský svaz </a:t>
            </a:r>
            <a:r>
              <a:rPr lang="cs-CZ" sz="8000" dirty="0" smtClean="0"/>
              <a:t> </a:t>
            </a:r>
            <a:br>
              <a:rPr lang="cs-CZ" sz="8000" dirty="0" smtClean="0"/>
            </a:br>
            <a:r>
              <a:rPr lang="cs-CZ" sz="8000" b="1" dirty="0" smtClean="0">
                <a:solidFill>
                  <a:schemeClr val="accent1">
                    <a:lumMod val="50000"/>
                  </a:schemeClr>
                </a:solidFill>
              </a:rPr>
              <a:t>hospodářství</a:t>
            </a:r>
            <a:endParaRPr lang="cs-CZ" sz="8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2" descr="C:\Users\paty\AppData\Local\Microsoft\Windows\Temporary Internet Files\Low\Content.IE5\1YJAM0B5\opvk_hor_zakladni_logolink_bar_cz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8424" y="332656"/>
            <a:ext cx="5407152" cy="104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oubor:Flag of Australia.sv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857364"/>
            <a:ext cx="1479440" cy="73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928926" y="5500702"/>
            <a:ext cx="32504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dirty="0" smtClean="0"/>
              <a:t>Romana Zabořilová</a:t>
            </a:r>
          </a:p>
          <a:p>
            <a:pPr algn="ctr"/>
            <a:r>
              <a:rPr lang="cs-CZ" dirty="0" smtClean="0"/>
              <a:t>ZŠ Jenišovice</a:t>
            </a:r>
          </a:p>
          <a:p>
            <a:pPr algn="ctr"/>
            <a:r>
              <a:rPr lang="cs-CZ" smtClean="0"/>
              <a:t>VY_32_INOVACE_047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8887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5744" y="209012"/>
            <a:ext cx="6512511" cy="782960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Australský svaz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67544" y="6371142"/>
            <a:ext cx="8136904" cy="432048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471" t="14145" r="-12471" b="-14145"/>
          <a:stretch/>
        </p:blipFill>
        <p:spPr bwMode="auto">
          <a:xfrm>
            <a:off x="-28695695" y="-15077056"/>
            <a:ext cx="15569514" cy="86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0" y="991972"/>
            <a:ext cx="8352928" cy="504056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 smtClean="0">
                <a:solidFill>
                  <a:schemeClr val="accent1">
                    <a:lumMod val="50000"/>
                  </a:schemeClr>
                </a:solidFill>
              </a:rPr>
              <a:t>Tvoří ho 6 států a 2 teritoria (teritorium severní a hlavního města)</a:t>
            </a:r>
            <a:endParaRPr lang="cs-CZ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46" t="2917" r="5795" b="7060"/>
          <a:stretch/>
        </p:blipFill>
        <p:spPr bwMode="auto">
          <a:xfrm>
            <a:off x="1907703" y="1601388"/>
            <a:ext cx="5564835" cy="4707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668344" y="59492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70661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7992888" cy="1728192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Britské společenství </a:t>
            </a:r>
            <a:r>
              <a:rPr lang="cs-CZ" sz="4400" b="1" dirty="0" err="1" smtClean="0"/>
              <a:t>Commonwealth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179512" y="6237312"/>
            <a:ext cx="8784976" cy="545409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323528" y="2276872"/>
            <a:ext cx="79208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cs-CZ" sz="2400" dirty="0"/>
              <a:t>Australský svaz je federální konstituční monarchií s parlamentním systémem vlády. </a:t>
            </a:r>
            <a:r>
              <a:rPr lang="cs-CZ" sz="2400" dirty="0" smtClean="0"/>
              <a:t>Formální královnou </a:t>
            </a:r>
            <a:r>
              <a:rPr lang="cs-CZ" sz="2400" dirty="0"/>
              <a:t>Austrálie je Alžběta </a:t>
            </a:r>
            <a:r>
              <a:rPr lang="cs-CZ" sz="2400" dirty="0" smtClean="0"/>
              <a:t>II. </a:t>
            </a:r>
            <a:r>
              <a:rPr lang="cs-CZ" sz="2400" dirty="0"/>
              <a:t>Zastupovaná je </a:t>
            </a:r>
            <a:r>
              <a:rPr lang="cs-CZ" sz="2400" i="1" dirty="0"/>
              <a:t>generálním guvernérem</a:t>
            </a:r>
            <a:r>
              <a:rPr lang="cs-CZ" sz="2400" dirty="0"/>
              <a:t> </a:t>
            </a:r>
            <a:r>
              <a:rPr lang="cs-CZ" sz="2400" dirty="0" smtClean="0"/>
              <a:t>a guvernéry. Výkonnou moc má vláda v čele s premiérem. </a:t>
            </a:r>
            <a:endParaRPr lang="cs-CZ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509120"/>
            <a:ext cx="2095500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427984" y="4848329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Vlajka </a:t>
            </a:r>
            <a:r>
              <a:rPr lang="cs-CZ" dirty="0" err="1"/>
              <a:t>Commonwealthu</a:t>
            </a:r>
            <a:endParaRPr lang="cs-CZ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4067944" y="537220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5736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6512511" cy="936104"/>
          </a:xfrm>
        </p:spPr>
        <p:txBody>
          <a:bodyPr/>
          <a:lstStyle/>
          <a:p>
            <a:pPr algn="ctr"/>
            <a:r>
              <a:rPr lang="cs-CZ" dirty="0" smtClean="0"/>
              <a:t> </a:t>
            </a:r>
            <a:r>
              <a:rPr lang="cs-CZ" sz="4400" b="1" dirty="0">
                <a:solidFill>
                  <a:schemeClr val="accent1">
                    <a:lumMod val="50000"/>
                  </a:schemeClr>
                </a:solidFill>
              </a:rPr>
              <a:t>H</a:t>
            </a:r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ospodářství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39552" y="1844824"/>
            <a:ext cx="8136904" cy="1512168"/>
          </a:xfrm>
        </p:spPr>
        <p:txBody>
          <a:bodyPr>
            <a:normAutofit fontScale="92500" lnSpcReduction="20000"/>
          </a:bodyPr>
          <a:lstStyle/>
          <a:p>
            <a:r>
              <a:rPr lang="cs-CZ" sz="2800" dirty="0" smtClean="0"/>
              <a:t>Vyspělý stát s moderním zemědělství a rozvinutým průmyslem a službami.</a:t>
            </a:r>
          </a:p>
          <a:p>
            <a:r>
              <a:rPr lang="cs-CZ" sz="2800" dirty="0" smtClean="0"/>
              <a:t>V sektoru služeb  včetně cestovního ruchu pracuje až 70% obyvatelstva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57200" y="6309320"/>
            <a:ext cx="8579296" cy="473401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pic>
        <p:nvPicPr>
          <p:cNvPr id="4098" name="Picture 2" descr="C:\Documents and Settings\Michal\Local Settings\Temporary Internet Files\Content.IE5\CDYN8XAZ\MC90032695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6296" y="4581128"/>
            <a:ext cx="1368152" cy="13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Documents and Settings\Michal\Local Settings\Temporary Internet Files\Content.IE5\45YV8XYB\MP90040049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501008"/>
            <a:ext cx="2148656" cy="268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Documents and Settings\Michal\Local Settings\Temporary Internet Files\Content.IE5\CXM30HYF\MP900400489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3653018"/>
            <a:ext cx="2979564" cy="238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94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53202" y="4094491"/>
            <a:ext cx="2219198" cy="216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056784" cy="936104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Zemědělství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457200" y="6309320"/>
            <a:ext cx="8418512" cy="473401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50776" y="1196752"/>
            <a:ext cx="8424936" cy="293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400" dirty="0" smtClean="0"/>
              <a:t>Nedostatek vody a orné půdy 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400" dirty="0" smtClean="0"/>
              <a:t>Orná půda zabírá jen 7% rozlohy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400" dirty="0" smtClean="0"/>
              <a:t>Přesto je světovým producentem pšenice</a:t>
            </a:r>
          </a:p>
          <a:p>
            <a:pPr marL="342900" indent="-342900">
              <a:lnSpc>
                <a:spcPct val="200000"/>
              </a:lnSpc>
              <a:buFont typeface="Wingdings" pitchFamily="2" charset="2"/>
              <a:buChar char="ü"/>
            </a:pPr>
            <a:r>
              <a:rPr lang="cs-CZ" sz="2400" dirty="0" smtClean="0"/>
              <a:t>Významný je chov ovcí 1. místo ve vývozu vlny</a:t>
            </a:r>
          </a:p>
        </p:txBody>
      </p:sp>
    </p:spTree>
    <p:extLst>
      <p:ext uri="{BB962C8B-B14F-4D97-AF65-F5344CB8AC3E}">
        <p14:creationId xmlns:p14="http://schemas.microsoft.com/office/powerpoint/2010/main" xmlns="" val="2803679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08913" cy="720080"/>
          </a:xfrm>
        </p:spPr>
        <p:txBody>
          <a:bodyPr>
            <a:noAutofit/>
          </a:bodyPr>
          <a:lstStyle/>
          <a:p>
            <a:pPr algn="ctr"/>
            <a:r>
              <a:rPr lang="cs-CZ" sz="4800" b="1" dirty="0" smtClean="0">
                <a:solidFill>
                  <a:schemeClr val="accent1">
                    <a:lumMod val="50000"/>
                  </a:schemeClr>
                </a:solidFill>
              </a:rPr>
              <a:t>Průmysl</a:t>
            </a:r>
            <a:endParaRPr lang="cs-CZ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>
          <a:xfrm>
            <a:off x="457200" y="6381329"/>
            <a:ext cx="8435280" cy="400472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pic>
        <p:nvPicPr>
          <p:cNvPr id="10" name="Picture 1" descr="http://media.novinky.cz/590/105906-gallery1-qlut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35" r="10750"/>
          <a:stretch/>
        </p:blipFill>
        <p:spPr bwMode="auto">
          <a:xfrm>
            <a:off x="4860032" y="3429000"/>
            <a:ext cx="3110745" cy="226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827584" y="1196752"/>
            <a:ext cx="66967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Významná ložiska rud, uhlí a ropy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Těží i drahokamy – diamanty a zlato</a:t>
            </a: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Průmysl je soustředěn na JV pobřeží</a:t>
            </a:r>
            <a:endParaRPr lang="cs-CZ" sz="2400" dirty="0"/>
          </a:p>
        </p:txBody>
      </p:sp>
      <p:pic>
        <p:nvPicPr>
          <p:cNvPr id="5122" name="Picture 2" descr="C:\Documents and Settings\Michal\Local Settings\Temporary Internet Files\Content.IE5\4LEFS9YN\MP900403267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" y="3428999"/>
            <a:ext cx="3404912" cy="226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6732240" y="2951078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Zlatý důl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7668344" y="594928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Obr.3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6524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9592" y="0"/>
            <a:ext cx="7024744" cy="1008112"/>
          </a:xfrm>
        </p:spPr>
        <p:txBody>
          <a:bodyPr>
            <a:normAutofit/>
          </a:bodyPr>
          <a:lstStyle/>
          <a:p>
            <a:pPr algn="ctr"/>
            <a:r>
              <a:rPr lang="cs-CZ" sz="4400" b="1" dirty="0" smtClean="0">
                <a:solidFill>
                  <a:schemeClr val="accent1">
                    <a:lumMod val="50000"/>
                  </a:schemeClr>
                </a:solidFill>
              </a:rPr>
              <a:t>Doprava</a:t>
            </a:r>
            <a:endParaRPr lang="cs-CZ" sz="4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457200" y="6309320"/>
            <a:ext cx="8435280" cy="473401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pic>
        <p:nvPicPr>
          <p:cNvPr id="6146" name="Picture 2" descr="C:\Documents and Settings\Michal\Local Settings\Temporary Internet Files\Content.IE5\CXM30HYF\MP900400490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34522" y="4149080"/>
            <a:ext cx="2501911" cy="20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Documents and Settings\Michal\Local Settings\Temporary Internet Files\Content.IE5\8XIZGXUR\MP900403341[1]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9364" y="1075517"/>
            <a:ext cx="2092225" cy="261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179512" y="1052736"/>
            <a:ext cx="585501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Letecká doprava velké vzdálenosti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Železniční doprava – transkontinentální S –J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Automobilová doprava  nejvíce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cs-CZ" sz="2400" dirty="0" smtClean="0"/>
              <a:t>Velký význam z důvodu řídkého osídlení  má </a:t>
            </a:r>
          </a:p>
          <a:p>
            <a:pPr marL="57150" indent="-342900">
              <a:buBlip>
                <a:blip r:embed="rId5"/>
              </a:buBlip>
            </a:pPr>
            <a:r>
              <a:rPr lang="cs-CZ" sz="2400" dirty="0" smtClean="0"/>
              <a:t>Pošta</a:t>
            </a:r>
          </a:p>
          <a:p>
            <a:pPr marL="57150" indent="-342900">
              <a:buBlip>
                <a:blip r:embed="rId5"/>
              </a:buBlip>
            </a:pPr>
            <a:r>
              <a:rPr lang="cs-CZ" sz="2400" dirty="0" smtClean="0"/>
              <a:t>Rozhlas</a:t>
            </a:r>
          </a:p>
          <a:p>
            <a:pPr marL="57150" indent="-342900">
              <a:buBlip>
                <a:blip r:embed="rId5"/>
              </a:buBlip>
            </a:pPr>
            <a:r>
              <a:rPr lang="cs-CZ" sz="2400" dirty="0" smtClean="0"/>
              <a:t>Televize</a:t>
            </a:r>
          </a:p>
          <a:p>
            <a:pPr marL="57150" indent="-342900">
              <a:buBlip>
                <a:blip r:embed="rId5"/>
              </a:buBlip>
            </a:pPr>
            <a:r>
              <a:rPr lang="cs-CZ" sz="2400" dirty="0" smtClean="0"/>
              <a:t>internet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xmlns="" val="137002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Zdroje </a:t>
            </a:r>
            <a:r>
              <a:rPr lang="cs-CZ" dirty="0" smtClean="0"/>
              <a:t>informací</a:t>
            </a:r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107504" y="6165304"/>
            <a:ext cx="8712968" cy="617417"/>
          </a:xfrm>
        </p:spPr>
        <p:txBody>
          <a:bodyPr/>
          <a:lstStyle/>
          <a:p>
            <a:pPr algn="ctr"/>
            <a:r>
              <a:rPr lang="cs-CZ" dirty="0" smtClean="0"/>
              <a:t>Autorem materiálu a všech jeho částí, není-li uvedeno jinak, je Mgr. Romana Zabořilová. Tento výukový materiál vznikl v rámci projektu EU Peníze školám a má sloužit zejména pro potřeby výuky na ZŠ Jenišovice.</a:t>
            </a:r>
            <a:endParaRPr lang="cs-CZ" dirty="0"/>
          </a:p>
        </p:txBody>
      </p:sp>
      <p:sp>
        <p:nvSpPr>
          <p:cNvPr id="4" name="TextovéPole 3"/>
          <p:cNvSpPr txBox="1"/>
          <p:nvPr/>
        </p:nvSpPr>
        <p:spPr>
          <a:xfrm>
            <a:off x="323528" y="1556792"/>
            <a:ext cx="871296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Obr. </a:t>
            </a:r>
            <a:r>
              <a:rPr lang="cs-CZ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1</a:t>
            </a:r>
            <a:r>
              <a:rPr lang="cs-CZ" sz="16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600" dirty="0"/>
              <a:t>Original </a:t>
            </a:r>
            <a:r>
              <a:rPr lang="en-US" sz="1600" dirty="0" err="1"/>
              <a:t>uploader</a:t>
            </a:r>
            <a:r>
              <a:rPr lang="en-US" sz="1600" dirty="0"/>
              <a:t> was </a:t>
            </a:r>
            <a:r>
              <a:rPr lang="en-US" sz="1600" dirty="0" err="1">
                <a:hlinkClick r:id="rId2" tooltip="cs:User:SonNy cZ"/>
              </a:rPr>
              <a:t>SonNy</a:t>
            </a:r>
            <a:r>
              <a:rPr lang="en-US" sz="1600" dirty="0">
                <a:hlinkClick r:id="rId2" tooltip="cs:User:SonNy cZ"/>
              </a:rPr>
              <a:t> </a:t>
            </a:r>
            <a:r>
              <a:rPr lang="en-US" sz="1600" dirty="0" err="1">
                <a:hlinkClick r:id="rId2" tooltip="cs:User:SonNy cZ"/>
              </a:rPr>
              <a:t>cZ</a:t>
            </a:r>
            <a:r>
              <a:rPr lang="en-US" sz="1600" dirty="0"/>
              <a:t> at </a:t>
            </a:r>
            <a:r>
              <a:rPr lang="en-US" sz="1600" dirty="0" err="1" smtClean="0">
                <a:hlinkClick r:id="rId3"/>
              </a:rPr>
              <a:t>cs.wikipedia</a:t>
            </a:r>
            <a:r>
              <a:rPr lang="cs-CZ" sz="1600" i="1" dirty="0" smtClean="0"/>
              <a:t>,</a:t>
            </a:r>
            <a:r>
              <a:rPr lang="cs-CZ" sz="1600" dirty="0" smtClean="0"/>
              <a:t> 2007. </a:t>
            </a:r>
            <a:r>
              <a:rPr lang="en-US" sz="1600" dirty="0"/>
              <a:t>[</a:t>
            </a:r>
            <a:r>
              <a:rPr lang="cs-CZ" sz="1600" dirty="0"/>
              <a:t>cit. </a:t>
            </a:r>
            <a:r>
              <a:rPr lang="en-US" sz="1600" dirty="0"/>
              <a:t>20</a:t>
            </a:r>
            <a:r>
              <a:rPr lang="cs-CZ" sz="1600" dirty="0"/>
              <a:t>11-09-08</a:t>
            </a:r>
            <a:r>
              <a:rPr lang="en-US" sz="1600" dirty="0"/>
              <a:t>].</a:t>
            </a:r>
            <a:r>
              <a:rPr lang="cs-CZ" sz="1600" dirty="0"/>
              <a:t> </a:t>
            </a:r>
            <a:r>
              <a:rPr lang="cs-CZ" sz="1600" dirty="0" smtClean="0"/>
              <a:t>Dostupné </a:t>
            </a:r>
            <a:r>
              <a:rPr lang="cs-CZ" sz="1600" dirty="0"/>
              <a:t>na WWW: </a:t>
            </a:r>
            <a:r>
              <a:rPr lang="en-US" sz="1600" dirty="0"/>
              <a:t>&lt;</a:t>
            </a:r>
            <a:r>
              <a:rPr lang="cs-CZ" sz="1600" dirty="0"/>
              <a:t> </a:t>
            </a:r>
            <a:r>
              <a:rPr lang="cs-CZ" sz="1600" dirty="0">
                <a:hlinkClick r:id="rId4"/>
              </a:rPr>
              <a:t>http://</a:t>
            </a:r>
            <a:r>
              <a:rPr lang="cs-CZ" sz="1600" dirty="0" smtClean="0">
                <a:hlinkClick r:id="rId4"/>
              </a:rPr>
              <a:t>cs.wikipedia.org/wiki/Soubor:Australie_politicka_mapa.png</a:t>
            </a:r>
            <a:r>
              <a:rPr lang="cs-CZ" sz="1600" dirty="0" smtClean="0"/>
              <a:t> </a:t>
            </a:r>
            <a:r>
              <a:rPr lang="en-US" sz="1600" dirty="0" smtClean="0"/>
              <a:t>&gt;.</a:t>
            </a:r>
            <a:endParaRPr lang="cs-CZ" sz="1600" dirty="0"/>
          </a:p>
          <a:p>
            <a:r>
              <a:rPr lang="cs-CZ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Obr. 2: </a:t>
            </a:r>
            <a:r>
              <a:rPr lang="cs-CZ" sz="1600" dirty="0" smtClean="0"/>
              <a:t>autor neznámý, </a:t>
            </a:r>
            <a:r>
              <a:rPr lang="cs-CZ" sz="1600" i="1" dirty="0" err="1"/>
              <a:t>Wikimedia</a:t>
            </a:r>
            <a:r>
              <a:rPr lang="cs-CZ" sz="1600" i="1" dirty="0"/>
              <a:t> </a:t>
            </a:r>
            <a:r>
              <a:rPr lang="cs-CZ" sz="1600" i="1" dirty="0" err="1" smtClean="0"/>
              <a:t>Commons</a:t>
            </a:r>
            <a:r>
              <a:rPr lang="cs-CZ" sz="1600" i="1" dirty="0" smtClean="0"/>
              <a:t>,</a:t>
            </a:r>
            <a:r>
              <a:rPr lang="cs-CZ" sz="1600" dirty="0"/>
              <a:t> 2007. </a:t>
            </a:r>
            <a:r>
              <a:rPr lang="en-US" sz="1600" dirty="0"/>
              <a:t>[</a:t>
            </a:r>
            <a:r>
              <a:rPr lang="cs-CZ" sz="1600" dirty="0"/>
              <a:t>cit. </a:t>
            </a:r>
            <a:r>
              <a:rPr lang="en-US" sz="1600" dirty="0"/>
              <a:t>20</a:t>
            </a:r>
            <a:r>
              <a:rPr lang="cs-CZ" sz="1600" dirty="0"/>
              <a:t>11-09-08</a:t>
            </a:r>
            <a:r>
              <a:rPr lang="en-US" sz="1600" dirty="0"/>
              <a:t>].</a:t>
            </a:r>
            <a:r>
              <a:rPr lang="cs-CZ" sz="1600" dirty="0"/>
              <a:t> Dostupné na WWW: </a:t>
            </a:r>
            <a:r>
              <a:rPr lang="en-US" sz="1600" dirty="0" smtClean="0"/>
              <a:t>&lt;</a:t>
            </a:r>
            <a:r>
              <a:rPr lang="cs-CZ" sz="1600" dirty="0" smtClean="0">
                <a:hlinkClick r:id="rId5"/>
              </a:rPr>
              <a:t>http</a:t>
            </a:r>
            <a:r>
              <a:rPr lang="cs-CZ" sz="1600" dirty="0">
                <a:hlinkClick r:id="rId5"/>
              </a:rPr>
              <a:t>://cs.wikipedia.org/wiki/Soubor:Flag_of_the_Commonwealth_of_Nations.svg</a:t>
            </a:r>
            <a:r>
              <a:rPr lang="cs-CZ" sz="1600" dirty="0"/>
              <a:t> </a:t>
            </a:r>
            <a:r>
              <a:rPr lang="en-US" sz="1600" dirty="0" smtClean="0"/>
              <a:t>&gt;.</a:t>
            </a:r>
            <a:endParaRPr lang="cs-CZ" sz="1600" dirty="0"/>
          </a:p>
          <a:p>
            <a:r>
              <a:rPr lang="cs-CZ" u="sng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Obr.3:</a:t>
            </a:r>
            <a:r>
              <a:rPr lang="cs-CZ" sz="1600" dirty="0" smtClean="0"/>
              <a:t> </a:t>
            </a:r>
            <a:r>
              <a:rPr lang="cs-CZ" sz="1600" dirty="0" smtClean="0">
                <a:hlinkClick r:id="rId6"/>
              </a:rPr>
              <a:t>www.profimedia.cz</a:t>
            </a:r>
            <a:r>
              <a:rPr lang="cs-CZ" sz="1600" dirty="0"/>
              <a:t>, 2007. </a:t>
            </a:r>
            <a:r>
              <a:rPr lang="en-US" sz="1600" dirty="0"/>
              <a:t>[</a:t>
            </a:r>
            <a:r>
              <a:rPr lang="cs-CZ" sz="1600" dirty="0"/>
              <a:t>cit. </a:t>
            </a:r>
            <a:r>
              <a:rPr lang="en-US" sz="1600" dirty="0"/>
              <a:t>20</a:t>
            </a:r>
            <a:r>
              <a:rPr lang="cs-CZ" sz="1600" dirty="0"/>
              <a:t>11-09-08</a:t>
            </a:r>
            <a:r>
              <a:rPr lang="en-US" sz="1600" dirty="0"/>
              <a:t>].</a:t>
            </a:r>
            <a:r>
              <a:rPr lang="cs-CZ" sz="1600" dirty="0"/>
              <a:t> Dostupné na WWW: </a:t>
            </a:r>
            <a:r>
              <a:rPr lang="en-US" sz="1600" dirty="0"/>
              <a:t>&lt; </a:t>
            </a:r>
            <a:r>
              <a:rPr lang="cs-CZ" sz="1600" dirty="0" smtClean="0">
                <a:hlinkClick r:id="rId7"/>
              </a:rPr>
              <a:t>http</a:t>
            </a:r>
            <a:r>
              <a:rPr lang="cs-CZ" sz="1600" dirty="0">
                <a:hlinkClick r:id="rId7"/>
              </a:rPr>
              <a:t>://</a:t>
            </a:r>
            <a:r>
              <a:rPr lang="cs-CZ" sz="1600" dirty="0" smtClean="0">
                <a:hlinkClick r:id="rId7"/>
              </a:rPr>
              <a:t>www.novinky.cz/ekonomika/123360-v-australii-odkryli-zrejme-nejvetsi-zlaty-dul-na-svete.html</a:t>
            </a:r>
            <a:r>
              <a:rPr lang="en-US" sz="1600" dirty="0"/>
              <a:t>&gt;.</a:t>
            </a:r>
            <a:endParaRPr lang="cs-CZ" sz="1600" dirty="0"/>
          </a:p>
          <a:p>
            <a:endParaRPr lang="cs-CZ" sz="1600" dirty="0" smtClean="0"/>
          </a:p>
          <a:p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xmlns="" val="233256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alent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Talent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alent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489</TotalTime>
  <Words>533</Words>
  <Application>Microsoft Office PowerPoint</Application>
  <PresentationFormat>Předvádění na obrazovce (4:3)</PresentationFormat>
  <Paragraphs>59</Paragraphs>
  <Slides>8</Slides>
  <Notes>7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Talent</vt:lpstr>
      <vt:lpstr>Australský svaz   hospodářství</vt:lpstr>
      <vt:lpstr>Australský svaz</vt:lpstr>
      <vt:lpstr>Britské společenství Commonwealth</vt:lpstr>
      <vt:lpstr> Hospodářství</vt:lpstr>
      <vt:lpstr>Zemědělství</vt:lpstr>
      <vt:lpstr>Průmysl</vt:lpstr>
      <vt:lpstr>Doprava</vt:lpstr>
      <vt:lpstr>Zdroje informací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Evropa</dc:title>
  <dc:creator>Z</dc:creator>
  <cp:lastModifiedBy>Pavel Vlček</cp:lastModifiedBy>
  <cp:revision>39</cp:revision>
  <dcterms:created xsi:type="dcterms:W3CDTF">2011-08-25T08:33:35Z</dcterms:created>
  <dcterms:modified xsi:type="dcterms:W3CDTF">2012-09-30T19:21:16Z</dcterms:modified>
</cp:coreProperties>
</file>