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67" r:id="rId4"/>
    <p:sldId id="265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4BF4B-F901-4501-84F5-9CDA43C0F335}" type="datetimeFigureOut">
              <a:rPr lang="cs-CZ" smtClean="0"/>
              <a:pPr/>
              <a:t>30.9.2012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F5AA1-200A-4FB5-83A9-BFCDB163AEA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64895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var.astro.cz/astro_cz/slunce_polarni_zare.jp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atlas.com/webimage/countrys/polar/arctic.htm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Ursa_Minor_constellation_map.pn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1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416E18-1B0C-45C1-98FE-DC647AE64D93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  <p:sp>
        <p:nvSpPr>
          <p:cNvPr id="4101" name="Zástupný symbol pro záhlaví 4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/>
              <a:t>Vzdělání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 smtClean="0">
                <a:solidFill>
                  <a:srgbClr val="000000"/>
                </a:solidFill>
                <a:hlinkClick r:id="rId3"/>
              </a:rPr>
              <a:t>http://var.astro.cz/astro_cz/slunce_polarni_zare.jpg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F5AA1-200A-4FB5-83A9-BFCDB163AEAC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39318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http://www.novinky.cz/veda-skoly/246242-nad-arktidou-je-ozonova-dira-ubytek-je-rekordni.html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F5AA1-200A-4FB5-83A9-BFCDB163AEAC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39318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u="sng" dirty="0" smtClean="0">
                <a:hlinkClick r:id="rId3"/>
              </a:rPr>
              <a:t>http://www.worldatlas.com/webimage/countrys/polar/arctic.htm</a:t>
            </a:r>
            <a:r>
              <a:rPr lang="cs-CZ" sz="1200" dirty="0" smtClean="0">
                <a:solidFill>
                  <a:srgbClr val="000000"/>
                </a:solidFill>
              </a:rPr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F5AA1-200A-4FB5-83A9-BFCDB163AEAC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25592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http://cs.wikipedia.org/wiki/Severn%C3%AD_pol%C3%A1rn%C3%AD_kruh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F5AA1-200A-4FB5-83A9-BFCDB163AEAC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41659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 smtClean="0">
                <a:solidFill>
                  <a:srgbClr val="000000"/>
                </a:solidFill>
                <a:hlinkClick r:id="rId3"/>
              </a:rPr>
              <a:t>http://cs.wikipedia.org/wiki/Soubor:Ursa_Minor_constellation_map.png</a:t>
            </a:r>
            <a:r>
              <a:rPr lang="cs-CZ" sz="1200" dirty="0" smtClean="0">
                <a:solidFill>
                  <a:srgbClr val="000000"/>
                </a:solidFill>
              </a:rPr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F5AA1-200A-4FB5-83A9-BFCDB163AEAC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49222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http://commons.wikimedia.org/wiki/File:Robert_Edwin_Peary.jpg?uselang=cs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F5AA1-200A-4FB5-83A9-BFCDB163AEAC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98455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http://zboziznalstvi.wz.cz/ledovce.htm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F5AA1-200A-4FB5-83A9-BFCDB163AEAC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87826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F5AA1-200A-4FB5-83A9-BFCDB163AEAC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75671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 smtClean="0">
                <a:solidFill>
                  <a:srgbClr val="000000"/>
                </a:solidFill>
              </a:rPr>
              <a:t>http://cs.wikipedia.org/wiki/Soubor:Feeding_the_fire.jpg</a:t>
            </a:r>
          </a:p>
          <a:p>
            <a:r>
              <a:rPr lang="cs-CZ" dirty="0" smtClean="0"/>
              <a:t>http://cs.wikipedia.org/wiki/Eskym%C3%A1ci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F5AA1-200A-4FB5-83A9-BFCDB163AEAC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40686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000000"/>
                </a:solidFill>
              </a:rPr>
              <a:t>&lt;</a:t>
            </a:r>
            <a:r>
              <a:rPr lang="cs-CZ" sz="1200" dirty="0" smtClean="0">
                <a:solidFill>
                  <a:srgbClr val="000000"/>
                </a:solidFill>
              </a:rPr>
              <a:t> http://www.lideazeme.cz/clanek/turista-na-severnim-polu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F5AA1-200A-4FB5-83A9-BFCDB163AEAC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31696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7106267-C2CA-4F68-9364-025A64B5ACAE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EA32E5-CB8F-41CD-A8F5-03E3A92F626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275B-6AD7-4F81-A275-9E86937960CC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32E5-CB8F-41CD-A8F5-03E3A92F62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E9A-AADD-4248-85FE-23DC02E45419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7EA32E5-CB8F-41CD-A8F5-03E3A92F62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DE01-54E5-4F19-83AD-7917E11C1608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32E5-CB8F-41CD-A8F5-03E3A92F626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74BC90-39D7-4830-AF11-C4A01714158D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7EA32E5-CB8F-41CD-A8F5-03E3A92F626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0AA0-01A5-47AD-9F16-6B24D144F757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32E5-CB8F-41CD-A8F5-03E3A92F626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9C44-5AF8-48DC-A323-5141ACBCDBAB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32E5-CB8F-41CD-A8F5-03E3A92F626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EF29-6E16-4F17-B410-DEF83C2D4FBB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32E5-CB8F-41CD-A8F5-03E3A92F626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C8D0-4ECD-4488-82F9-21AAF7A91706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32E5-CB8F-41CD-A8F5-03E3A92F62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4DD0B-5393-4059-A05A-3BA594F411BE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EA32E5-CB8F-41CD-A8F5-03E3A92F626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DAC5-1AB0-4D08-85C8-667E2FB43B47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32E5-CB8F-41CD-A8F5-03E3A92F626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FF52BE9B-4266-47D8-A763-39D191AD79C2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37EA32E5-CB8F-41CD-A8F5-03E3A92F626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Ursa_Minor_constellation_map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Michal\Local Settings\Temporary Internet Files\Content.IE5\45YV8XYB\MP90040672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97152"/>
            <a:ext cx="1080120" cy="161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Nadpis 1"/>
          <p:cNvSpPr>
            <a:spLocks noGrp="1"/>
          </p:cNvSpPr>
          <p:nvPr>
            <p:ph type="title"/>
          </p:nvPr>
        </p:nvSpPr>
        <p:spPr>
          <a:xfrm>
            <a:off x="539552" y="1494008"/>
            <a:ext cx="6264696" cy="3600400"/>
          </a:xfrm>
        </p:spPr>
        <p:txBody>
          <a:bodyPr/>
          <a:lstStyle/>
          <a:p>
            <a:pPr algn="l">
              <a:defRPr/>
            </a:pPr>
            <a:r>
              <a:rPr lang="cs-CZ" sz="7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ARKTIDA</a:t>
            </a: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cs-CZ" b="1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 Severním ledovém oceánu</a:t>
            </a:r>
            <a:endParaRPr lang="cs-CZ" sz="1500" u="sng" dirty="0" smtClean="0">
              <a:latin typeface="Comic Sans MS" pitchFamily="66" charset="0"/>
            </a:endParaRPr>
          </a:p>
        </p:txBody>
      </p:sp>
      <p:pic>
        <p:nvPicPr>
          <p:cNvPr id="7" name="Picture 2" descr="C:\Users\paty\AppData\Local\Microsoft\Windows\Temporary Internet Files\Low\Content.IE5\1YJAM0B5\opvk_hor_zakladni_logolink_bar_cz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8424" y="332656"/>
            <a:ext cx="5407152" cy="96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Michal\Local Settings\Temporary Internet Files\Content.IE5\8XIZGXUR\MC90001702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5576" y="3933056"/>
            <a:ext cx="1493837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57158" y="5572140"/>
            <a:ext cx="4500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>
                <a:solidFill>
                  <a:schemeClr val="bg1"/>
                </a:solidFill>
              </a:rPr>
              <a:t>Romana Zabořilová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</a:rPr>
              <a:t>ZŠ Jenišovice</a:t>
            </a:r>
          </a:p>
          <a:p>
            <a:pPr algn="ctr"/>
            <a:r>
              <a:rPr lang="cs-CZ" smtClean="0">
                <a:solidFill>
                  <a:schemeClr val="bg1"/>
                </a:solidFill>
              </a:rPr>
              <a:t>VY_32_INOVACE_052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545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31378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zopakuj, co je to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polární den a polární noc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….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0825" y="6356350"/>
            <a:ext cx="8497888" cy="365125"/>
          </a:xfrm>
        </p:spPr>
        <p:txBody>
          <a:bodyPr/>
          <a:lstStyle/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Polární záře</a:t>
            </a:r>
            <a:endParaRPr lang="cs-CZ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7832" y="2564904"/>
            <a:ext cx="20955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2088" y="2562183"/>
            <a:ext cx="20955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7832" y="4143375"/>
            <a:ext cx="20955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99"/>
          <a:stretch/>
        </p:blipFill>
        <p:spPr bwMode="auto">
          <a:xfrm>
            <a:off x="6493785" y="4143375"/>
            <a:ext cx="2083804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3528" y="2132856"/>
            <a:ext cx="3600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Polární záře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je souhrnný název pro světelné úkazy nastávající ve vysoké atmosféře ve výškách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nejčastěji 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kolem 100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km. Běžně 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se vyskytují v polárních oblastech (jižní záře – „aurora </a:t>
            </a: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australis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“, severní záře – „aurora </a:t>
            </a: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borealis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“)</a:t>
            </a:r>
          </a:p>
        </p:txBody>
      </p:sp>
    </p:spTree>
    <p:extLst>
      <p:ext uri="{BB962C8B-B14F-4D97-AF65-F5344CB8AC3E}">
        <p14:creationId xmlns:p14="http://schemas.microsoft.com/office/powerpoint/2010/main" xmlns="" val="187285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0825" y="6356350"/>
            <a:ext cx="8497888" cy="365125"/>
          </a:xfrm>
        </p:spPr>
        <p:txBody>
          <a:bodyPr/>
          <a:lstStyle/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Ozónová díra</a:t>
            </a:r>
            <a:endParaRPr lang="cs-CZ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44622" y="1844824"/>
            <a:ext cx="444340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Ozón nás chrání před škodlivými UV paprsky. Ozónovou vrstvu poškozují  škodlivé </a:t>
            </a:r>
            <a:r>
              <a:rPr lang="cs-CZ" sz="200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látky  - freony</a:t>
            </a: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endParaRPr lang="cs-CZ" sz="2400" i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Zatímco 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ozónová díra nad </a:t>
            </a:r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Arktidou 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se prohlubuje, nad </a:t>
            </a:r>
            <a:r>
              <a:rPr lang="cs-CZ" sz="36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Antarktidou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se víceméně nemění.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86" r="26857"/>
          <a:stretch/>
        </p:blipFill>
        <p:spPr bwMode="auto">
          <a:xfrm>
            <a:off x="4932040" y="1844824"/>
            <a:ext cx="357051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810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380999" y="1719071"/>
            <a:ext cx="4695057" cy="4407408"/>
          </a:xfrm>
        </p:spPr>
        <p:txBody>
          <a:bodyPr>
            <a:normAutofit fontScale="92500"/>
          </a:bodyPr>
          <a:lstStyle/>
          <a:p>
            <a:pPr marL="342900" indent="-342900" eaLnBrk="1" hangingPunct="1">
              <a:buBlip>
                <a:blip r:embed="rId3"/>
              </a:buBlip>
              <a:defRPr/>
            </a:pPr>
            <a:r>
              <a:rPr lang="cs-CZ" sz="2400" dirty="0" smtClean="0">
                <a:latin typeface="Comic Sans MS" pitchFamily="66" charset="0"/>
              </a:rPr>
              <a:t>ostrovy a pobřežní oblasti pevniny od severního pólu k severnímu polárnímu kruhu</a:t>
            </a:r>
          </a:p>
          <a:p>
            <a:pPr marL="342900" indent="-342900" eaLnBrk="1" hangingPunct="1">
              <a:buBlip>
                <a:blip r:embed="rId3"/>
              </a:buBlip>
              <a:defRPr/>
            </a:pPr>
            <a:r>
              <a:rPr lang="cs-CZ" sz="2400" dirty="0" smtClean="0">
                <a:latin typeface="Comic Sans MS" pitchFamily="66" charset="0"/>
              </a:rPr>
              <a:t>Na rozdíl od Antarktidy není kontinentem</a:t>
            </a:r>
          </a:p>
          <a:p>
            <a:pPr marL="342900" indent="-342900" eaLnBrk="1" hangingPunct="1">
              <a:buBlip>
                <a:blip r:embed="rId3"/>
              </a:buBlip>
              <a:defRPr/>
            </a:pPr>
            <a:r>
              <a:rPr lang="cs-CZ" sz="2400" dirty="0" smtClean="0">
                <a:latin typeface="Comic Sans MS" pitchFamily="66" charset="0"/>
              </a:rPr>
              <a:t>většinu plochy zaujímá </a:t>
            </a:r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Severní ledový oceán</a:t>
            </a: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342900" indent="-342900" eaLnBrk="1" hangingPunct="1">
              <a:buBlip>
                <a:blip r:embed="rId3"/>
              </a:buBlip>
              <a:defRPr/>
            </a:pPr>
            <a:r>
              <a:rPr lang="cs-CZ" sz="2400" dirty="0" smtClean="0">
                <a:latin typeface="Comic Sans MS" pitchFamily="66" charset="0"/>
              </a:rPr>
              <a:t>nejmenší a nejchladnější oceán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07950" y="6356350"/>
            <a:ext cx="8640763" cy="365125"/>
          </a:xfrm>
        </p:spPr>
        <p:txBody>
          <a:bodyPr/>
          <a:lstStyle/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Arktida</a:t>
            </a:r>
            <a:endParaRPr lang="cs-CZ" dirty="0" smtClean="0"/>
          </a:p>
        </p:txBody>
      </p:sp>
      <p:pic>
        <p:nvPicPr>
          <p:cNvPr id="6" name="Obrázek 7" descr="http://www.worldatlas.com/webimage/countrys/polar/arcti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91477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2941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274320"/>
          </a:xfrm>
        </p:spPr>
        <p:txBody>
          <a:bodyPr/>
          <a:lstStyle/>
          <a:p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-57135" y="260648"/>
            <a:ext cx="9217024" cy="1054394"/>
          </a:xfrm>
        </p:spPr>
        <p:txBody>
          <a:bodyPr/>
          <a:lstStyle/>
          <a:p>
            <a:r>
              <a:rPr lang="cs-CZ" sz="4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severním polární kruh</a:t>
            </a:r>
            <a:endParaRPr lang="cs-CZ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1703445"/>
            <a:ext cx="3816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Comic Sans MS" pitchFamily="66" charset="0"/>
              </a:rPr>
              <a:t>Severní polární kruh</a:t>
            </a:r>
          </a:p>
          <a:p>
            <a:r>
              <a:rPr lang="cs-CZ" dirty="0" smtClean="0">
                <a:latin typeface="Comic Sans MS" pitchFamily="66" charset="0"/>
              </a:rPr>
              <a:t>Severní </a:t>
            </a:r>
            <a:r>
              <a:rPr lang="cs-CZ" dirty="0">
                <a:latin typeface="Comic Sans MS" pitchFamily="66" charset="0"/>
              </a:rPr>
              <a:t>polární kruh je myšlený kruh, který protíná všechna nejjižnější místa na severní polokouli, z nichž lze vidět po 24 hodin Slunce za letního slunovratu - tedy, kde Slunce za letního slunovratu nezapadne za obzor, a na nichž Slunce za zimního slunovratu nevyjde nad obzor. Nynější geografická poloha severního polárního kruhu je přibližně 66° a 33? severní šířky.</a:t>
            </a:r>
          </a:p>
          <a:p>
            <a:endParaRPr lang="cs-CZ" dirty="0">
              <a:latin typeface="Comic Sans MS" pitchFamily="66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13574"/>
            <a:ext cx="3480048" cy="435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346444" y="5889206"/>
            <a:ext cx="44680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i="1" dirty="0"/>
              <a:t>Severní polární kruh</a:t>
            </a:r>
            <a:r>
              <a:rPr lang="cs-CZ" sz="1100" dirty="0"/>
              <a:t>, vyznačený modrou přerušovanou čarou. Červenou čarou je vyznačena hranice vzpřímeného stromového porostu.</a:t>
            </a:r>
          </a:p>
        </p:txBody>
      </p:sp>
    </p:spTree>
    <p:extLst>
      <p:ext uri="{BB962C8B-B14F-4D97-AF65-F5344CB8AC3E}">
        <p14:creationId xmlns:p14="http://schemas.microsoft.com/office/powerpoint/2010/main" xmlns="" val="281564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 descr="Ursa Minor constellation map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559" y="1844824"/>
            <a:ext cx="4111077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380999" y="1719071"/>
            <a:ext cx="4551041" cy="4407408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cs-CZ" sz="2400" dirty="0" smtClean="0">
                <a:latin typeface="Comic Sans MS" pitchFamily="66" charset="0"/>
              </a:rPr>
              <a:t>Název vznik od řeckého slova </a:t>
            </a:r>
            <a:r>
              <a:rPr lang="cs-CZ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„</a:t>
            </a:r>
            <a:r>
              <a:rPr lang="cs-CZ" sz="3200" b="1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arctos</a:t>
            </a:r>
            <a:r>
              <a:rPr lang="cs-CZ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“ = medvěd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2400" dirty="0" smtClean="0">
                <a:latin typeface="Comic Sans MS" pitchFamily="66" charset="0"/>
              </a:rPr>
              <a:t>Tedy od pojmenování souhvězdí Velká medvědice, souhvězdí pod nímž leží severní polární oblast. (odtud i pojmenování Antarktida – anti znamená opak)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07950" y="6356350"/>
            <a:ext cx="8640763" cy="365125"/>
          </a:xfrm>
        </p:spPr>
        <p:txBody>
          <a:bodyPr/>
          <a:lstStyle/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5144" y="332656"/>
            <a:ext cx="8381260" cy="1054394"/>
          </a:xfrm>
        </p:spPr>
        <p:txBody>
          <a:bodyPr/>
          <a:lstStyle/>
          <a:p>
            <a:pPr eaLnBrk="1" hangingPunct="1">
              <a:defRPr/>
            </a:pPr>
            <a:r>
              <a:rPr lang="cs-CZ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Arktida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179206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380999" y="1719071"/>
            <a:ext cx="4551041" cy="44074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dirty="0" smtClean="0">
                <a:latin typeface="Comic Sans MS" pitchFamily="66" charset="0"/>
              </a:rPr>
              <a:t>americký polárník a badatel </a:t>
            </a:r>
          </a:p>
          <a:p>
            <a:pPr marL="0" indent="0">
              <a:buNone/>
            </a:pPr>
            <a:r>
              <a:rPr lang="cs-CZ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Robert </a:t>
            </a:r>
            <a:r>
              <a:rPr lang="cs-CZ" sz="3600" b="1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Peary</a:t>
            </a:r>
            <a:endParaRPr lang="cs-CZ" sz="36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cs-CZ" sz="2800" dirty="0" smtClean="0">
                <a:latin typeface="Comic Sans MS" pitchFamily="66" charset="0"/>
              </a:rPr>
              <a:t>dobyl severní pól </a:t>
            </a:r>
            <a:r>
              <a:rPr lang="cs-CZ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6.4.1909</a:t>
            </a:r>
            <a:endParaRPr lang="cs-CZ" sz="36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cs-CZ" sz="1800" smtClean="0">
              <a:latin typeface="Comic Sans MS" pitchFamily="66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800" dirty="0" smtClean="0">
                <a:latin typeface="Comic Sans MS" pitchFamily="66" charset="0"/>
              </a:rPr>
              <a:t>Nebo to bylo podle Cimrmanovy povídky Dobytí severního pólu </a:t>
            </a:r>
            <a:r>
              <a:rPr lang="cs-CZ" sz="1800" dirty="0">
                <a:latin typeface="Comic Sans MS" pitchFamily="66" charset="0"/>
              </a:rPr>
              <a:t>Č</a:t>
            </a:r>
            <a:r>
              <a:rPr lang="cs-CZ" sz="1800" dirty="0" smtClean="0">
                <a:latin typeface="Comic Sans MS" pitchFamily="66" charset="0"/>
              </a:rPr>
              <a:t>echem Karlem Němcem</a:t>
            </a:r>
            <a:r>
              <a:rPr lang="cs-CZ" sz="1800" b="1" dirty="0"/>
              <a:t> </a:t>
            </a:r>
            <a:r>
              <a:rPr lang="cs-CZ" sz="1800" dirty="0" smtClean="0">
                <a:latin typeface="Comic Sans MS" pitchFamily="66" charset="0"/>
              </a:rPr>
              <a:t>5</a:t>
            </a:r>
            <a:r>
              <a:rPr lang="cs-CZ" sz="1800" dirty="0">
                <a:latin typeface="Comic Sans MS" pitchFamily="66" charset="0"/>
              </a:rPr>
              <a:t>. dubna 1909 - severské drama</a:t>
            </a:r>
            <a:r>
              <a:rPr lang="cs-CZ" sz="1800" dirty="0" smtClean="0">
                <a:latin typeface="Comic Sans MS" pitchFamily="66" charset="0"/>
              </a:rPr>
              <a:t>??? </a:t>
            </a:r>
          </a:p>
          <a:p>
            <a:pPr marL="0" indent="0" eaLnBrk="1" hangingPunct="1">
              <a:buFont typeface="Arial" charset="0"/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cs-CZ" dirty="0" smtClean="0"/>
              <a:t>	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0825" y="6356350"/>
            <a:ext cx="8713788" cy="365125"/>
          </a:xfrm>
        </p:spPr>
        <p:txBody>
          <a:bodyPr/>
          <a:lstStyle/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Robert Edwin </a:t>
            </a:r>
            <a:r>
              <a:rPr lang="cs-CZ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peary</a:t>
            </a:r>
            <a:endParaRPr lang="en-US" sz="4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4824"/>
            <a:ext cx="2979216" cy="415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92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5040560" cy="4248472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Ledová hmota </a:t>
            </a:r>
          </a:p>
          <a:p>
            <a:pPr marL="457200" indent="-457200" eaLnBrk="1" hangingPunct="1">
              <a:buBlip>
                <a:blip r:embed="rId3"/>
              </a:buBlip>
              <a:defRPr/>
            </a:pPr>
            <a:r>
              <a:rPr lang="cs-CZ" sz="2800" dirty="0" smtClean="0">
                <a:latin typeface="Comic Sans MS" pitchFamily="66" charset="0"/>
              </a:rPr>
              <a:t>pokrývá většinu oceánu</a:t>
            </a:r>
          </a:p>
          <a:p>
            <a:pPr marL="457200" indent="-457200" eaLnBrk="1" hangingPunct="1">
              <a:buBlip>
                <a:blip r:embed="rId3"/>
              </a:buBlip>
              <a:defRPr/>
            </a:pPr>
            <a:r>
              <a:rPr lang="cs-CZ" sz="2800" dirty="0" smtClean="0">
                <a:latin typeface="Comic Sans MS" pitchFamily="66" charset="0"/>
              </a:rPr>
              <a:t>taje v okrajových mořích během léta</a:t>
            </a:r>
          </a:p>
          <a:p>
            <a:pPr marL="457200" indent="-457200" eaLnBrk="1" hangingPunct="1">
              <a:buBlip>
                <a:blip r:embed="rId3"/>
              </a:buBlip>
              <a:defRPr/>
            </a:pPr>
            <a:r>
              <a:rPr lang="cs-CZ" sz="2800" dirty="0" smtClean="0">
                <a:latin typeface="Comic Sans MS" pitchFamily="66" charset="0"/>
              </a:rPr>
              <a:t>neustálý pohyb – drift – trhliny, kry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sz="2800" dirty="0" smtClean="0">
              <a:latin typeface="Comic Sans MS" pitchFamily="66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2800" dirty="0" smtClean="0">
                <a:latin typeface="Comic Sans MS" pitchFamily="66" charset="0"/>
              </a:rPr>
              <a:t>  …globální oteplování a Arktida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2800" dirty="0">
                <a:latin typeface="Comic Sans MS" pitchFamily="66" charset="0"/>
              </a:rPr>
              <a:t>	</a:t>
            </a:r>
            <a:r>
              <a:rPr lang="cs-CZ" sz="2800" dirty="0" smtClean="0">
                <a:latin typeface="Comic Sans MS" pitchFamily="66" charset="0"/>
              </a:rPr>
              <a:t>				</a:t>
            </a:r>
            <a:r>
              <a:rPr lang="cs-CZ" sz="1500" dirty="0" smtClean="0"/>
              <a:t>    </a:t>
            </a:r>
            <a:r>
              <a:rPr lang="cs-CZ" dirty="0"/>
              <a:t>	</a:t>
            </a:r>
            <a:r>
              <a:rPr lang="cs-CZ" dirty="0" smtClean="0"/>
              <a:t>		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dirty="0"/>
          </a:p>
          <a:p>
            <a:pPr marL="0" indent="0" eaLnBrk="1" hangingPunct="1">
              <a:buFont typeface="Arial" charset="0"/>
              <a:buNone/>
              <a:defRPr/>
            </a:pP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23850" y="6356350"/>
            <a:ext cx="8569325" cy="365125"/>
          </a:xfrm>
        </p:spPr>
        <p:txBody>
          <a:bodyPr/>
          <a:lstStyle/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515144" y="332656"/>
            <a:ext cx="8381260" cy="1054394"/>
          </a:xfrm>
        </p:spPr>
        <p:txBody>
          <a:bodyPr/>
          <a:lstStyle/>
          <a:p>
            <a:pPr eaLnBrk="1" hangingPunct="1">
              <a:defRPr/>
            </a:pPr>
            <a:r>
              <a:rPr lang="cs-CZ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Ledová hmota</a:t>
            </a:r>
            <a:endParaRPr lang="cs-CZ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3100189" cy="4574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7544" y="5163473"/>
            <a:ext cx="4847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tx2"/>
                </a:solidFill>
                <a:latin typeface="Comic Sans MS" pitchFamily="66" charset="0"/>
              </a:rPr>
              <a:t>Toto je snímek zalednění k 30.9. 1979 a k 30.9.2005. Patrný je zvláště úbytek ledu kolem Sibiře.</a:t>
            </a:r>
          </a:p>
        </p:txBody>
      </p:sp>
    </p:spTree>
    <p:extLst>
      <p:ext uri="{BB962C8B-B14F-4D97-AF65-F5344CB8AC3E}">
        <p14:creationId xmlns:p14="http://schemas.microsoft.com/office/powerpoint/2010/main" xmlns="" val="10275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ýbuch 1 1"/>
          <p:cNvSpPr/>
          <p:nvPr/>
        </p:nvSpPr>
        <p:spPr>
          <a:xfrm>
            <a:off x="4283968" y="476672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23528" y="1628800"/>
            <a:ext cx="4263009" cy="4407408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lnSpc>
                <a:spcPct val="120000"/>
              </a:lnSpc>
              <a:buFont typeface="Arial" charset="0"/>
              <a:buNone/>
              <a:defRPr/>
            </a:pPr>
            <a:r>
              <a:rPr lang="cs-CZ" sz="1400" b="1" dirty="0" smtClean="0">
                <a:latin typeface="Comic Sans MS" pitchFamily="66" charset="0"/>
              </a:rPr>
              <a:t>Severní části</a:t>
            </a:r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cs-CZ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–arktické </a:t>
            </a:r>
            <a:r>
              <a:rPr lang="cs-CZ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mrazové</a:t>
            </a:r>
            <a:r>
              <a:rPr lang="cs-CZ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pouště</a:t>
            </a:r>
          </a:p>
          <a:p>
            <a:pPr marL="0" indent="0" eaLnBrk="1" hangingPunct="1">
              <a:lnSpc>
                <a:spcPct val="120000"/>
              </a:lnSpc>
              <a:buFont typeface="Arial" charset="0"/>
              <a:buNone/>
              <a:defRPr/>
            </a:pPr>
            <a:r>
              <a:rPr lang="cs-CZ" sz="1400" b="1" dirty="0" smtClean="0">
                <a:latin typeface="Comic Sans MS" pitchFamily="66" charset="0"/>
              </a:rPr>
              <a:t>Jižní okraje</a:t>
            </a:r>
            <a:r>
              <a:rPr lang="cs-CZ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-Tundra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s-CZ" sz="1400" dirty="0" smtClean="0">
                <a:latin typeface="Comic Sans MS" pitchFamily="66" charset="0"/>
              </a:rPr>
              <a:t>– pobřežní oblasti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Permafrost</a:t>
            </a:r>
            <a:endParaRPr lang="cs-CZ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marL="45720" indent="0">
              <a:lnSpc>
                <a:spcPct val="120000"/>
              </a:lnSpc>
              <a:buNone/>
            </a:pPr>
            <a:r>
              <a:rPr lang="cs-CZ" dirty="0">
                <a:latin typeface="Comic Sans MS" pitchFamily="66" charset="0"/>
              </a:rPr>
              <a:t>Věčně zmrzlá půda, </a:t>
            </a:r>
            <a:r>
              <a:rPr lang="cs-CZ" dirty="0" smtClean="0">
                <a:latin typeface="Comic Sans MS" pitchFamily="66" charset="0"/>
              </a:rPr>
              <a:t>(</a:t>
            </a:r>
            <a:r>
              <a:rPr lang="cs-CZ" dirty="0">
                <a:latin typeface="Comic Sans MS" pitchFamily="66" charset="0"/>
              </a:rPr>
              <a:t>slovo vzniklé sloučením „permanent“ a „</a:t>
            </a:r>
            <a:r>
              <a:rPr lang="cs-CZ" dirty="0" err="1">
                <a:latin typeface="Comic Sans MS" pitchFamily="66" charset="0"/>
              </a:rPr>
              <a:t>frost</a:t>
            </a:r>
            <a:r>
              <a:rPr lang="cs-CZ" dirty="0">
                <a:latin typeface="Comic Sans MS" pitchFamily="66" charset="0"/>
              </a:rPr>
              <a:t>(y)“, neboli stále zmrzlý) </a:t>
            </a:r>
            <a:r>
              <a:rPr lang="cs-CZ" dirty="0" smtClean="0">
                <a:latin typeface="Comic Sans MS" pitchFamily="66" charset="0"/>
              </a:rPr>
              <a:t>která </a:t>
            </a:r>
            <a:r>
              <a:rPr lang="cs-CZ" dirty="0">
                <a:latin typeface="Comic Sans MS" pitchFamily="66" charset="0"/>
              </a:rPr>
              <a:t>ani v létě nerozmrzá. Je to nejsvrchnější část litosféry, která má po dobu dvou let teplotu 0 °C a nižší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dirty="0" smtClean="0">
                <a:latin typeface="Comic Sans MS" pitchFamily="66" charset="0"/>
              </a:rPr>
              <a:t>     			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Fauna</a:t>
            </a:r>
            <a:r>
              <a:rPr lang="cs-CZ" b="1" dirty="0" smtClean="0">
                <a:latin typeface="Comic Sans MS" pitchFamily="66" charset="0"/>
              </a:rPr>
              <a:t>:</a:t>
            </a:r>
            <a:r>
              <a:rPr lang="cs-CZ" dirty="0" smtClean="0">
                <a:latin typeface="Comic Sans MS" pitchFamily="66" charset="0"/>
              </a:rPr>
              <a:t> Sovice sněžná, liška polární, medvěd lední tuleni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0825" y="6356350"/>
            <a:ext cx="8497888" cy="365125"/>
          </a:xfrm>
        </p:spPr>
        <p:txBody>
          <a:bodyPr/>
          <a:lstStyle/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Fauna a flora</a:t>
            </a:r>
            <a:endParaRPr lang="cs-CZ" sz="54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4" name="Picture 2" descr="C:\Documents and Settings\Michal\Local Settings\Temporary Internet Files\Content.IE5\CXM30HYF\MP90042515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8368" y="1556792"/>
            <a:ext cx="3388501" cy="225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Michal\Local Settings\Temporary Internet Files\Content.IE5\CXM30HYF\MP90040339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8368" y="3933055"/>
            <a:ext cx="3388501" cy="225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51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>
          <a:xfrm>
            <a:off x="467544" y="1908583"/>
            <a:ext cx="3960440" cy="2088232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cs-CZ" b="1" dirty="0" err="1" smtClean="0">
                <a:latin typeface="Comic Sans MS" pitchFamily="66" charset="0"/>
              </a:rPr>
              <a:t>Inuité,Eskymáci</a:t>
            </a:r>
            <a:r>
              <a:rPr lang="cs-CZ" dirty="0" smtClean="0">
                <a:latin typeface="Comic Sans MS" pitchFamily="66" charset="0"/>
              </a:rPr>
              <a:t> – Grónsko</a:t>
            </a:r>
          </a:p>
          <a:p>
            <a:pPr marL="0" indent="0">
              <a:buNone/>
            </a:pPr>
            <a:r>
              <a:rPr lang="cs-CZ" b="1" dirty="0" smtClean="0">
                <a:latin typeface="Comic Sans MS" pitchFamily="66" charset="0"/>
              </a:rPr>
              <a:t>Laponci, Sámové</a:t>
            </a:r>
            <a:r>
              <a:rPr lang="cs-CZ" dirty="0" smtClean="0">
                <a:latin typeface="Comic Sans MS" pitchFamily="66" charset="0"/>
              </a:rPr>
              <a:t> – Skandinávie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b="1" dirty="0" err="1" smtClean="0">
                <a:latin typeface="Comic Sans MS" pitchFamily="66" charset="0"/>
              </a:rPr>
              <a:t>Jakuti</a:t>
            </a:r>
            <a:r>
              <a:rPr lang="cs-CZ" b="1" dirty="0" smtClean="0">
                <a:latin typeface="Comic Sans MS" pitchFamily="66" charset="0"/>
              </a:rPr>
              <a:t>, Čukčové </a:t>
            </a:r>
            <a:r>
              <a:rPr lang="cs-CZ" dirty="0" smtClean="0">
                <a:latin typeface="Comic Sans MS" pitchFamily="66" charset="0"/>
              </a:rPr>
              <a:t>– Rusko</a:t>
            </a:r>
          </a:p>
          <a:p>
            <a:pPr marL="0" indent="0">
              <a:buNone/>
            </a:pP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Jupikové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-</a:t>
            </a:r>
            <a:r>
              <a:rPr lang="cs-CZ" dirty="0" smtClean="0">
                <a:latin typeface="Comic Sans MS" pitchFamily="66" charset="0"/>
              </a:rPr>
              <a:t>Na </a:t>
            </a:r>
            <a:r>
              <a:rPr lang="cs-CZ" dirty="0">
                <a:latin typeface="Comic Sans MS" pitchFamily="66" charset="0"/>
              </a:rPr>
              <a:t>Sibiři </a:t>
            </a:r>
            <a:endParaRPr lang="cs-CZ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dirty="0">
                <a:latin typeface="Comic Sans MS" pitchFamily="66" charset="0"/>
              </a:rPr>
              <a:t>	</a:t>
            </a:r>
            <a:r>
              <a:rPr lang="cs-CZ" dirty="0" smtClean="0">
                <a:latin typeface="Comic Sans MS" pitchFamily="66" charset="0"/>
              </a:rPr>
              <a:t>na </a:t>
            </a:r>
            <a:r>
              <a:rPr lang="cs-CZ" dirty="0">
                <a:latin typeface="Comic Sans MS" pitchFamily="66" charset="0"/>
              </a:rPr>
              <a:t>jižní </a:t>
            </a:r>
            <a:r>
              <a:rPr lang="cs-CZ" dirty="0" smtClean="0">
                <a:latin typeface="Comic Sans MS" pitchFamily="66" charset="0"/>
              </a:rPr>
              <a:t>Aljašce</a:t>
            </a:r>
            <a:endParaRPr lang="cs-CZ" sz="1500" dirty="0" smtClean="0">
              <a:latin typeface="Comic Sans MS" pitchFamily="66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07950" y="6356350"/>
            <a:ext cx="8785225" cy="365125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777875"/>
          </a:xfrm>
        </p:spPr>
        <p:txBody>
          <a:bodyPr/>
          <a:lstStyle/>
          <a:p>
            <a:pPr>
              <a:defRPr/>
            </a:pPr>
            <a:r>
              <a:rPr lang="cs-CZ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obyvatelstvo</a:t>
            </a:r>
            <a:endParaRPr lang="cs-CZ" sz="5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05064"/>
            <a:ext cx="183930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3893" y="2204864"/>
            <a:ext cx="3811513" cy="25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725704" y="5121188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Jakutský </a:t>
            </a:r>
            <a:r>
              <a:rPr lang="cs-CZ" sz="1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šaman při obřadu krmení ohně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013266" y="5517231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Eskymačka 1907</a:t>
            </a:r>
            <a:endParaRPr lang="cs-CZ" sz="14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732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6" descr="http://www.lideazeme.cz/files/imagecache/dust_filerenderer_normal/files/upload/story_press/2090/079_000_jpg_492abfb79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97200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435280" cy="864095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cs-CZ" dirty="0" smtClean="0">
                <a:latin typeface="Comic Sans MS" pitchFamily="66" charset="0"/>
              </a:rPr>
              <a:t>Nerostné bohatství – </a:t>
            </a:r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ropa, železná ruda, uhlí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0825" y="6356350"/>
            <a:ext cx="8497888" cy="365125"/>
          </a:xfrm>
        </p:spPr>
        <p:txBody>
          <a:bodyPr/>
          <a:lstStyle/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>
              <a:defRPr/>
            </a:pPr>
            <a:r>
              <a:rPr lang="cs-CZ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hospodářství</a:t>
            </a:r>
            <a:endParaRPr lang="cs-CZ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499992" y="566124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omic Sans MS" pitchFamily="66" charset="0"/>
              </a:rPr>
              <a:t>Ledoborec </a:t>
            </a:r>
            <a:r>
              <a:rPr lang="cs-CZ" dirty="0" err="1">
                <a:latin typeface="Comic Sans MS" pitchFamily="66" charset="0"/>
              </a:rPr>
              <a:t>Yamal</a:t>
            </a:r>
            <a:r>
              <a:rPr lang="cs-CZ" dirty="0">
                <a:latin typeface="Comic Sans MS" pitchFamily="66" charset="0"/>
              </a:rPr>
              <a:t> s </a:t>
            </a:r>
            <a:r>
              <a:rPr lang="cs-CZ" dirty="0" smtClean="0">
                <a:latin typeface="Comic Sans MS" pitchFamily="66" charset="0"/>
              </a:rPr>
              <a:t>turisty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2274788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cs-CZ" sz="2400" b="1" dirty="0">
                <a:solidFill>
                  <a:srgbClr val="002060"/>
                </a:solidFill>
                <a:latin typeface="Comic Sans MS" pitchFamily="66" charset="0"/>
              </a:rPr>
              <a:t>námořní doprava 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– podél pobřeží spojuje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evropská města 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Dálným východem</a:t>
            </a:r>
            <a:endParaRPr lang="cs-CZ" sz="24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marL="285750" indent="-285750">
              <a:buBlip>
                <a:blip r:embed="rId4"/>
              </a:buBlip>
            </a:pPr>
            <a:r>
              <a:rPr lang="cs-CZ" sz="2400" b="1" dirty="0" smtClean="0">
                <a:solidFill>
                  <a:srgbClr val="002060"/>
                </a:solidFill>
                <a:latin typeface="Comic Sans MS" pitchFamily="66" charset="0"/>
              </a:rPr>
              <a:t>letecká doprava</a:t>
            </a:r>
            <a:r>
              <a:rPr lang="cs-CZ" dirty="0">
                <a:latin typeface="Comic Sans MS" pitchFamily="66" charset="0"/>
              </a:rPr>
              <a:t>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153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řížka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Mřížk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Mříž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147</TotalTime>
  <Words>861</Words>
  <Application>Microsoft Office PowerPoint</Application>
  <PresentationFormat>Předvádění na obrazovce (4:3)</PresentationFormat>
  <Paragraphs>93</Paragraphs>
  <Slides>11</Slides>
  <Notes>11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Mřížka</vt:lpstr>
      <vt:lpstr>ARKTIDA  v Severním ledovém oceánu</vt:lpstr>
      <vt:lpstr>Arktida</vt:lpstr>
      <vt:lpstr>severním polární kruh</vt:lpstr>
      <vt:lpstr>Arktida</vt:lpstr>
      <vt:lpstr>Robert Edwin peary</vt:lpstr>
      <vt:lpstr>Ledová hmota</vt:lpstr>
      <vt:lpstr>Fauna a flora</vt:lpstr>
      <vt:lpstr>obyvatelstvo</vt:lpstr>
      <vt:lpstr>hospodářství</vt:lpstr>
      <vt:lpstr>Polární záře</vt:lpstr>
      <vt:lpstr>Ozónová díra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ARKTIDA  v Severním     ledovém oceánu           obr. 1</dc:title>
  <dc:creator>Z</dc:creator>
  <cp:lastModifiedBy>Pavel Vlček</cp:lastModifiedBy>
  <cp:revision>18</cp:revision>
  <dcterms:created xsi:type="dcterms:W3CDTF">2011-10-02T13:19:29Z</dcterms:created>
  <dcterms:modified xsi:type="dcterms:W3CDTF">2012-09-30T20:33:53Z</dcterms:modified>
</cp:coreProperties>
</file>