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7" r:id="rId4"/>
    <p:sldId id="265" r:id="rId5"/>
    <p:sldId id="259" r:id="rId6"/>
    <p:sldId id="260" r:id="rId7"/>
    <p:sldId id="268" r:id="rId8"/>
    <p:sldId id="261" r:id="rId9"/>
    <p:sldId id="262" r:id="rId10"/>
    <p:sldId id="264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BF4B-F901-4501-84F5-9CDA43C0F335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F5AA1-200A-4FB5-83A9-BFCDB163AE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489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http://office.microsoft.com</a:t>
            </a: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16E18-1B0C-45C1-98FE-DC647AE64D9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dirty="0" smtClean="0"/>
          </a:p>
        </p:txBody>
      </p:sp>
      <p:sp>
        <p:nvSpPr>
          <p:cNvPr id="4101" name="Zástupný symbol pro záhlaví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Vzdělání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http://www.astronauti.cz/news/ozonova-dira-v-prubehu-let/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931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http://cs.wikipedia.org/wiki/Soubor:Mt_erebus.jpg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931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u="sng" dirty="0" smtClean="0"/>
              <a:t>http://www.worldatlas.com/webimage/countrys/polar/arctic.htm</a:t>
            </a:r>
            <a:endParaRPr lang="cs-CZ" sz="1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5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u="sng" dirty="0" smtClean="0"/>
              <a:t>http://www.worldatlas.com/webimage/countrys/polar/arctic.htm</a:t>
            </a:r>
            <a:endParaRPr lang="cs-CZ" sz="12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559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http://office.microsoft.com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922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http://cs.wikipedia.org/wiki/Robert_Falcon_Scott</a:t>
            </a:r>
          </a:p>
          <a:p>
            <a:r>
              <a:rPr lang="cs-CZ" dirty="0" smtClean="0"/>
              <a:t>http://cs.wikipedia.org/wiki/Roald_Amundsen</a:t>
            </a:r>
          </a:p>
          <a:p>
            <a:r>
              <a:rPr lang="cs-CZ" dirty="0" smtClean="0"/>
              <a:t>http://commons.wikimedia.org/wiki/Category:Amundsen_Expedition?uselang=cs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845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http://zboziznalstvi.wz.cz/ledovce.htm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82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http://commons.wikimedia.org/wiki/File:Antarctica_temps2_1957-2006.jpg?uselang=cs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82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567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http://commons.wikimedia.org/wiki/File:National_Geographic_Explorer_in_fast_ice,_Antarctica.jpg?uselang=cs</a:t>
            </a:r>
          </a:p>
          <a:p>
            <a:r>
              <a:rPr lang="cs-CZ" dirty="0" smtClean="0"/>
              <a:t>http://commons.wikimedia.org/wiki/File:Taturowa_Chata_Arctowski_Station_Refugium.JPG?uselang=cs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AA1-200A-4FB5-83A9-BFCDB163AEA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068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106267-C2CA-4F68-9364-025A64B5AC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275B-6AD7-4F81-A275-9E86937960C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E9A-AADD-4248-85FE-23DC02E4541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E01-54E5-4F19-83AD-7917E11C160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74BC90-39D7-4830-AF11-C4A01714158D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AA0-01A5-47AD-9F16-6B24D144F75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C44-5AF8-48DC-A323-5141ACBCDBA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F29-6E16-4F17-B410-DEF83C2D4FB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C8D0-4ECD-4488-82F9-21AAF7A9170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DD0B-5393-4059-A05A-3BA594F411B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DAC5-1AB0-4D08-85C8-667E2FB43B4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F52BE9B-4266-47D8-A763-39D191AD79C2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7EA32E5-CB8F-41CD-A8F5-03E3A92F6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auti.cz/news/ozonova-dira-v-prubehu-let/?utm_source=copy&amp;utm_medium=paste&amp;utm_campaign=copypaste&amp;utm_content=http://www.astronauti.cz/news/ozonova-dira-v-prubehu-l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179512" y="4071942"/>
            <a:ext cx="7485110" cy="1101870"/>
          </a:xfrm>
        </p:spPr>
        <p:txBody>
          <a:bodyPr/>
          <a:lstStyle/>
          <a:p>
            <a:pPr algn="l">
              <a:defRPr/>
            </a:pPr>
            <a:r>
              <a:rPr lang="cs-CZ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Antarktida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cs-CZ" sz="1500" u="sng" dirty="0" smtClean="0">
              <a:latin typeface="Comic Sans MS" pitchFamily="66" charset="0"/>
            </a:endParaRPr>
          </a:p>
        </p:txBody>
      </p:sp>
      <p:pic>
        <p:nvPicPr>
          <p:cNvPr id="7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9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Michal\Local Settings\Temporary Internet Files\Content.IE5\45YV8XYB\MC9003323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91" y="4946186"/>
            <a:ext cx="1826971" cy="14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Michal\Local Settings\Temporary Internet Files\Content.IE5\45YV8XYB\MC9003323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91" y="3653238"/>
            <a:ext cx="1825142" cy="11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chal\Local Settings\Temporary Internet Files\Content.IE5\45YV8XYB\MP90043179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00174"/>
            <a:ext cx="3197224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5"/>
          <p:cNvSpPr txBox="1"/>
          <p:nvPr/>
        </p:nvSpPr>
        <p:spPr>
          <a:xfrm>
            <a:off x="1285852" y="5286388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chemeClr val="bg1"/>
                </a:solidFill>
              </a:rPr>
              <a:t>Romana Zabořilová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ZŠ Jenišovice</a:t>
            </a:r>
          </a:p>
          <a:p>
            <a:pPr algn="ctr"/>
            <a:r>
              <a:rPr lang="cs-CZ" smtClean="0">
                <a:solidFill>
                  <a:schemeClr val="bg1"/>
                </a:solidFill>
              </a:rPr>
              <a:t>VY_32_INOVACE_053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Ozonová díra</a:t>
            </a:r>
            <a:endParaRPr lang="cs-CZ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556792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Tato série snímků ukazuje ozónovou díru nad Antarktidou ve čtyřech různých letech. Měření byla prováděna pomocí NASA </a:t>
            </a:r>
            <a:r>
              <a:rPr lang="cs-CZ" dirty="0" err="1">
                <a:solidFill>
                  <a:schemeClr val="tx2"/>
                </a:solidFill>
                <a:latin typeface="Comic Sans MS" pitchFamily="66" charset="0"/>
              </a:rPr>
              <a:t>Total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 Ozone </a:t>
            </a:r>
            <a:r>
              <a:rPr lang="cs-CZ" dirty="0" err="1">
                <a:solidFill>
                  <a:schemeClr val="tx2"/>
                </a:solidFill>
                <a:latin typeface="Comic Sans MS" pitchFamily="66" charset="0"/>
              </a:rPr>
              <a:t>Mapping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Comic Sans MS" pitchFamily="66" charset="0"/>
              </a:rPr>
              <a:t>Spectrometer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 ( TOMS ) v letech 1979 - 2003 a pomocí </a:t>
            </a:r>
            <a:r>
              <a:rPr lang="cs-CZ" dirty="0" err="1">
                <a:solidFill>
                  <a:schemeClr val="tx2"/>
                </a:solidFill>
                <a:latin typeface="Comic Sans MS" pitchFamily="66" charset="0"/>
              </a:rPr>
              <a:t>Royal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Comic Sans MS" pitchFamily="66" charset="0"/>
              </a:rPr>
              <a:t>Netherlands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Comic Sans MS" pitchFamily="66" charset="0"/>
              </a:rPr>
              <a:t>Meteorological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 Institute Ozone Monitoring Instrument od roku 2004 do současnosti. Fialová a tmavě modrá místa jsou součástí ozónové díry. </a:t>
            </a:r>
            <a:br>
              <a:rPr lang="cs-CZ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Více zde: </a:t>
            </a:r>
            <a:r>
              <a:rPr lang="cs-CZ" dirty="0">
                <a:solidFill>
                  <a:srgbClr val="0070C0"/>
                </a:solidFill>
                <a:latin typeface="Comic Sans MS" pitchFamily="66" charset="0"/>
                <a:hlinkClick r:id="rId3"/>
              </a:rPr>
              <a:t>http://www.astronauti.cz/news/ozonova-dira-v-prubehu-let/</a:t>
            </a:r>
            <a:endParaRPr lang="cs-CZ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664968" cy="46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655496" cy="1054394"/>
          </a:xfrm>
        </p:spPr>
        <p:txBody>
          <a:bodyPr/>
          <a:lstStyle/>
          <a:p>
            <a:pPr>
              <a:defRPr/>
            </a:pPr>
            <a:r>
              <a:rPr lang="cs-CZ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</a:t>
            </a: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na Antarktidě</a:t>
            </a:r>
            <a:endParaRPr lang="cs-CZ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21328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6387" y="1609635"/>
            <a:ext cx="824491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Nejvyšší vrchol: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Vinson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Massif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, 4897 m n. 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Nejvyšší činná sopka: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Mount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Erebus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,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Rossův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 ostrov, 3794 m n. 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4320480" cy="286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40152" y="5589240"/>
            <a:ext cx="2285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Mount Erebus (3795 m n. m.)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7005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4695057" cy="4407408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  <a:defRPr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světadíl</a:t>
            </a:r>
            <a:endParaRPr lang="cs-CZ" sz="36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jižní </a:t>
            </a:r>
            <a:r>
              <a:rPr lang="cs-CZ" sz="2400" dirty="0">
                <a:latin typeface="Comic Sans MS" pitchFamily="66" charset="0"/>
              </a:rPr>
              <a:t>polární oblast rozprostírající se kolem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jižního pólu Země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obklopuje ji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Jižní oceán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640763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Antarktida</a:t>
            </a:r>
            <a:endParaRPr lang="cs-CZ" dirty="0" smtClean="0"/>
          </a:p>
        </p:txBody>
      </p:sp>
      <p:pic>
        <p:nvPicPr>
          <p:cNvPr id="2052" name="Picture 4" descr="Map of Antarc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2104"/>
            <a:ext cx="36766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4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4407025" cy="4407408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  <a:defRPr/>
            </a:pPr>
            <a:r>
              <a:rPr lang="cs-CZ" sz="3600" dirty="0" smtClean="0">
                <a:latin typeface="Comic Sans MS" pitchFamily="66" charset="0"/>
              </a:rPr>
              <a:t>je </a:t>
            </a:r>
            <a:r>
              <a:rPr lang="cs-CZ" sz="3600" dirty="0">
                <a:latin typeface="Comic Sans MS" pitchFamily="66" charset="0"/>
              </a:rPr>
              <a:t>pátý největší 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světadíl</a:t>
            </a:r>
            <a:endParaRPr lang="cs-CZ" sz="36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3600" dirty="0">
                <a:latin typeface="Comic Sans MS" pitchFamily="66" charset="0"/>
              </a:rPr>
              <a:t>m</a:t>
            </a:r>
            <a:r>
              <a:rPr lang="cs-CZ" sz="3600" dirty="0" smtClean="0">
                <a:latin typeface="Comic Sans MS" pitchFamily="66" charset="0"/>
              </a:rPr>
              <a:t>á větší rozlohu než Evropa 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3600" dirty="0" smtClean="0">
                <a:latin typeface="Comic Sans MS" pitchFamily="66" charset="0"/>
              </a:rPr>
              <a:t>14 mil. km² (i s ostrovy)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640763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rozloha</a:t>
            </a:r>
            <a:endParaRPr lang="cs-CZ" dirty="0" smtClean="0"/>
          </a:p>
        </p:txBody>
      </p:sp>
      <p:pic>
        <p:nvPicPr>
          <p:cNvPr id="2052" name="Picture 4" descr="Map of Antarc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2104"/>
            <a:ext cx="36766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78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4551041" cy="44074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Blip>
                <a:blip r:embed="rId3"/>
              </a:buBlip>
              <a:defRPr/>
            </a:pPr>
            <a:r>
              <a:rPr lang="cs-CZ" sz="2400" dirty="0">
                <a:latin typeface="Comic Sans MS" pitchFamily="66" charset="0"/>
              </a:rPr>
              <a:t>název pochází z řečtiny a znamená „naproti Arktidě“, tedy v přeneseném významu „naproti </a:t>
            </a:r>
            <a:r>
              <a:rPr lang="cs-CZ" sz="2400" dirty="0" smtClean="0">
                <a:latin typeface="Comic Sans MS" pitchFamily="66" charset="0"/>
              </a:rPr>
              <a:t>severu“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název vznik od řeckého slova </a:t>
            </a: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„</a:t>
            </a:r>
            <a:r>
              <a:rPr lang="cs-CZ" sz="2600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arctos</a:t>
            </a:r>
            <a:r>
              <a:rPr lang="cs-CZ" sz="26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“ = medvěd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tedy od pojmenování souhvězdí Velká medvědice, souhvězdí pod nímž leží severní polární oblast</a:t>
            </a:r>
          </a:p>
          <a:p>
            <a:pPr marL="342900" indent="-342900">
              <a:buBlip>
                <a:blip r:embed="rId3"/>
              </a:buBlip>
              <a:defRPr/>
            </a:pPr>
            <a:r>
              <a:rPr lang="cs-CZ" sz="2400" dirty="0" smtClean="0">
                <a:latin typeface="Comic Sans MS" pitchFamily="66" charset="0"/>
              </a:rPr>
              <a:t>pojmenování Antarktida – anti znamená opak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640763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144" y="332656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Antarktida</a:t>
            </a:r>
            <a:endParaRPr lang="cs-CZ" dirty="0" smtClean="0"/>
          </a:p>
        </p:txBody>
      </p:sp>
      <p:pic>
        <p:nvPicPr>
          <p:cNvPr id="3" name="Picture 2" descr="C:\Documents and Settings\Michal\Local Settings\Temporary Internet Files\Content.IE5\8XIZGXUR\MP9004306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3388"/>
            <a:ext cx="2808312" cy="18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861048"/>
            <a:ext cx="2808311" cy="18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62210" y="5810780"/>
            <a:ext cx="104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Jižní pól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792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80999" y="1719071"/>
            <a:ext cx="3830961" cy="4407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1911 </a:t>
            </a:r>
            <a:r>
              <a:rPr lang="cs-CZ" sz="2400" dirty="0" smtClean="0">
                <a:latin typeface="Comic Sans MS" pitchFamily="66" charset="0"/>
              </a:rPr>
              <a:t>dosáhl </a:t>
            </a:r>
            <a:r>
              <a:rPr lang="cs-CZ" sz="2400" dirty="0">
                <a:latin typeface="Comic Sans MS" pitchFamily="66" charset="0"/>
              </a:rPr>
              <a:t>pólu Nor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Roald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Amundsen</a:t>
            </a:r>
          </a:p>
          <a:p>
            <a:pPr marL="0" indent="0">
              <a:buNone/>
            </a:pPr>
            <a:r>
              <a:rPr lang="cs-CZ" sz="2400" dirty="0" smtClean="0">
                <a:latin typeface="Comic Sans MS" pitchFamily="66" charset="0"/>
              </a:rPr>
              <a:t>O </a:t>
            </a:r>
            <a:r>
              <a:rPr lang="cs-CZ" sz="2400" dirty="0">
                <a:latin typeface="Comic Sans MS" pitchFamily="66" charset="0"/>
              </a:rPr>
              <a:t>měsíc později sem dorazila další </a:t>
            </a:r>
            <a:r>
              <a:rPr lang="cs-CZ" sz="2400" dirty="0" smtClean="0">
                <a:latin typeface="Comic Sans MS" pitchFamily="66" charset="0"/>
              </a:rPr>
              <a:t>expedice britská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2400" dirty="0">
                <a:latin typeface="Comic Sans MS" pitchFamily="66" charset="0"/>
              </a:rPr>
              <a:t>vedená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Robert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Falcon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Scottem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2400" dirty="0">
                <a:latin typeface="Comic Sans MS" pitchFamily="66" charset="0"/>
              </a:rPr>
              <a:t>všichni její členové však na zpáteční cestě zahynuli.</a:t>
            </a:r>
            <a:endParaRPr lang="cs-CZ" sz="2400" dirty="0" smtClean="0"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dirty="0" smtClean="0"/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7137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Boj o dobytí pólu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1849865" cy="19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76852" y="384595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Robert </a:t>
            </a:r>
            <a:r>
              <a:rPr lang="cs-CZ" sz="1200" dirty="0" err="1"/>
              <a:t>Falcon</a:t>
            </a:r>
            <a:r>
              <a:rPr lang="cs-CZ" sz="1200" dirty="0"/>
              <a:t> </a:t>
            </a:r>
            <a:r>
              <a:rPr lang="cs-CZ" sz="1200" dirty="0" err="1"/>
              <a:t>Scott</a:t>
            </a:r>
            <a:endParaRPr lang="cs-CZ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0" b="14740"/>
          <a:stretch/>
        </p:blipFill>
        <p:spPr bwMode="auto">
          <a:xfrm>
            <a:off x="6876256" y="1844825"/>
            <a:ext cx="1784178" cy="200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48265" y="384595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/>
              <a:t>Roald</a:t>
            </a:r>
            <a:r>
              <a:rPr lang="cs-CZ" sz="1200" dirty="0"/>
              <a:t> Amundsen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363" y="4370554"/>
            <a:ext cx="2151872" cy="15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102" y="4473099"/>
            <a:ext cx="2095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4266" y="5806599"/>
            <a:ext cx="308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Roald</a:t>
            </a:r>
            <a:r>
              <a:rPr lang="cs-CZ" sz="1200" dirty="0"/>
              <a:t> Amundsen na jižním pólu roku 1911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93873" y="5945098"/>
            <a:ext cx="1994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Expedice  Amundsen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079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4067967" cy="2664296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ledovec</a:t>
            </a:r>
          </a:p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cs-CZ" sz="2800" dirty="0" smtClean="0">
                <a:latin typeface="Comic Sans MS" pitchFamily="66" charset="0"/>
              </a:rPr>
              <a:t>pokrývá téměř celý povrch</a:t>
            </a:r>
          </a:p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cs-CZ" sz="2800" dirty="0">
                <a:latin typeface="Comic Sans MS" pitchFamily="66" charset="0"/>
              </a:rPr>
              <a:t>j</a:t>
            </a:r>
            <a:r>
              <a:rPr lang="cs-CZ" sz="2800" dirty="0" smtClean="0">
                <a:latin typeface="Comic Sans MS" pitchFamily="66" charset="0"/>
              </a:rPr>
              <a:t>e to největší pevninský ledovec na Zemi</a:t>
            </a:r>
          </a:p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cs-CZ" sz="2800" dirty="0" smtClean="0">
                <a:latin typeface="Comic Sans MS" pitchFamily="66" charset="0"/>
              </a:rPr>
              <a:t> …globální oteplování a Antarktida	</a:t>
            </a:r>
            <a:r>
              <a:rPr lang="cs-CZ" sz="1500" dirty="0" smtClean="0"/>
              <a:t>    </a:t>
            </a:r>
            <a:r>
              <a:rPr lang="cs-CZ" dirty="0"/>
              <a:t>	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3850" y="6356350"/>
            <a:ext cx="8569325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5144" y="332656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Ledovec</a:t>
            </a: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503" y="1759146"/>
            <a:ext cx="4190133" cy="419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Documents and Settings\Michal\Local Settings\Temporary Internet Files\Content.IE5\4LEFS9YN\MP9004372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103" y="4529350"/>
            <a:ext cx="2300785" cy="17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79513" y="1628800"/>
            <a:ext cx="4357464" cy="4896544"/>
          </a:xfrm>
        </p:spPr>
        <p:txBody>
          <a:bodyPr>
            <a:noAutofit/>
          </a:bodyPr>
          <a:lstStyle/>
          <a:p>
            <a:pPr marL="457200" indent="-457200">
              <a:buBlip>
                <a:blip r:embed="rId3"/>
              </a:buBlip>
              <a:defRPr/>
            </a:pPr>
            <a:r>
              <a:rPr lang="cs-CZ" sz="1800" dirty="0">
                <a:latin typeface="Comic Sans MS" pitchFamily="66" charset="0"/>
              </a:rPr>
              <a:t>Antarktida je nejchladnější kontinent na </a:t>
            </a:r>
            <a:r>
              <a:rPr lang="cs-CZ" sz="1800" dirty="0" smtClean="0">
                <a:latin typeface="Comic Sans MS" pitchFamily="66" charset="0"/>
              </a:rPr>
              <a:t>Zemi.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cs-CZ" sz="1800" dirty="0" smtClean="0">
                <a:latin typeface="Comic Sans MS" pitchFamily="66" charset="0"/>
              </a:rPr>
              <a:t>Podnebí </a:t>
            </a:r>
            <a:r>
              <a:rPr lang="cs-CZ" sz="1800" dirty="0">
                <a:latin typeface="Comic Sans MS" pitchFamily="66" charset="0"/>
              </a:rPr>
              <a:t>je extrémně studené, v centrálních oblastech navíc extrémně suché, kde spadne pod 50 mm </a:t>
            </a:r>
            <a:r>
              <a:rPr lang="cs-CZ" sz="1800" dirty="0" smtClean="0">
                <a:latin typeface="Comic Sans MS" pitchFamily="66" charset="0"/>
              </a:rPr>
              <a:t>srážek ročně 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cs-CZ" sz="1800" dirty="0">
                <a:latin typeface="Comic Sans MS" pitchFamily="66" charset="0"/>
              </a:rPr>
              <a:t>Teploty ve vnitrozemí se v zimě (červenec) pohybují průměrně od –40 °C do –70 °</a:t>
            </a:r>
            <a:r>
              <a:rPr lang="cs-CZ" sz="1800" dirty="0" smtClean="0">
                <a:latin typeface="Comic Sans MS" pitchFamily="66" charset="0"/>
              </a:rPr>
              <a:t>C, extrémy </a:t>
            </a:r>
            <a:r>
              <a:rPr lang="cs-CZ" sz="1800" dirty="0">
                <a:latin typeface="Comic Sans MS" pitchFamily="66" charset="0"/>
              </a:rPr>
              <a:t>dosahují i –90 °C, </a:t>
            </a:r>
            <a:endParaRPr lang="cs-CZ" sz="1800" dirty="0" smtClean="0"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  <a:defRPr/>
            </a:pPr>
            <a:r>
              <a:rPr lang="cs-CZ" sz="1800" dirty="0" smtClean="0">
                <a:latin typeface="Comic Sans MS" pitchFamily="66" charset="0"/>
              </a:rPr>
              <a:t>v </a:t>
            </a:r>
            <a:r>
              <a:rPr lang="cs-CZ" sz="1800" dirty="0">
                <a:latin typeface="Comic Sans MS" pitchFamily="66" charset="0"/>
              </a:rPr>
              <a:t>létě (leden) kolísají mezi –10 °C a –40 °</a:t>
            </a:r>
            <a:r>
              <a:rPr lang="cs-CZ" sz="1800" dirty="0" smtClean="0">
                <a:latin typeface="Comic Sans MS" pitchFamily="66" charset="0"/>
              </a:rPr>
              <a:t>C</a:t>
            </a:r>
          </a:p>
          <a:p>
            <a:pPr marL="457200" indent="-457200">
              <a:buBlip>
                <a:blip r:embed="rId3"/>
              </a:buBlip>
              <a:defRPr/>
            </a:pPr>
            <a:r>
              <a:rPr lang="cs-CZ" sz="1800" dirty="0" smtClean="0">
                <a:latin typeface="Comic Sans MS" pitchFamily="66" charset="0"/>
              </a:rPr>
              <a:t>nejnižší </a:t>
            </a:r>
            <a:r>
              <a:rPr lang="cs-CZ" sz="1800" dirty="0">
                <a:latin typeface="Comic Sans MS" pitchFamily="66" charset="0"/>
              </a:rPr>
              <a:t>zaznamenaná teplota na světě, –89,2 °C, byla naměřena v roce 1983</a:t>
            </a:r>
            <a:endParaRPr lang="cs-CZ" sz="1800" dirty="0" smtClean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3850" y="6356350"/>
            <a:ext cx="8569325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5144" y="332656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podnebí</a:t>
            </a:r>
            <a:endParaRPr lang="cs-CZ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7760"/>
            <a:ext cx="3967152" cy="36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87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buch 1 1"/>
          <p:cNvSpPr/>
          <p:nvPr/>
        </p:nvSpPr>
        <p:spPr>
          <a:xfrm>
            <a:off x="4283968" y="47667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5040560" cy="4407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cs-CZ" sz="2600" b="1" dirty="0" smtClean="0">
                <a:ln w="127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Flora</a:t>
            </a:r>
            <a:r>
              <a:rPr lang="cs-CZ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cs-CZ" dirty="0" smtClean="0">
                <a:latin typeface="Comic Sans MS" pitchFamily="66" charset="0"/>
              </a:rPr>
              <a:t>mechy </a:t>
            </a:r>
            <a:r>
              <a:rPr lang="cs-CZ" dirty="0">
                <a:latin typeface="Comic Sans MS" pitchFamily="66" charset="0"/>
              </a:rPr>
              <a:t>a </a:t>
            </a:r>
            <a:r>
              <a:rPr lang="cs-CZ" dirty="0" smtClean="0">
                <a:latin typeface="Comic Sans MS" pitchFamily="66" charset="0"/>
              </a:rPr>
              <a:t>lišejníky </a:t>
            </a:r>
            <a:r>
              <a:rPr lang="cs-CZ" dirty="0">
                <a:latin typeface="Comic Sans MS" pitchFamily="66" charset="0"/>
              </a:rPr>
              <a:t>Zaznamenány byly také některé řasy, houby a </a:t>
            </a:r>
            <a:r>
              <a:rPr lang="cs-CZ" dirty="0" smtClean="0">
                <a:latin typeface="Comic Sans MS" pitchFamily="66" charset="0"/>
              </a:rPr>
              <a:t>bakterie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2600" b="1" dirty="0" smtClean="0">
                <a:ln w="12700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Fauna</a:t>
            </a:r>
            <a:r>
              <a:rPr lang="cs-CZ" sz="2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cs-CZ" dirty="0">
                <a:latin typeface="Comic Sans MS" pitchFamily="66" charset="0"/>
              </a:rPr>
              <a:t>V okolních mořích žije spousta drobných korýšů, obratlovců (kytovci, tuleni, </a:t>
            </a:r>
            <a:r>
              <a:rPr lang="cs-CZ" dirty="0" smtClean="0">
                <a:latin typeface="Comic Sans MS" pitchFamily="66" charset="0"/>
              </a:rPr>
              <a:t>plejtvák, rypouši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smtClean="0">
                <a:latin typeface="Comic Sans MS" pitchFamily="66" charset="0"/>
              </a:rPr>
              <a:t>ryby),bezobratlých </a:t>
            </a:r>
            <a:r>
              <a:rPr lang="cs-CZ" dirty="0">
                <a:latin typeface="Comic Sans MS" pitchFamily="66" charset="0"/>
              </a:rPr>
              <a:t>živočichů (plankton, hlavonožci, </a:t>
            </a:r>
            <a:r>
              <a:rPr lang="cs-CZ" dirty="0" smtClean="0">
                <a:latin typeface="Comic Sans MS" pitchFamily="66" charset="0"/>
              </a:rPr>
              <a:t>ostnokožci</a:t>
            </a:r>
            <a:r>
              <a:rPr lang="cs-CZ" dirty="0">
                <a:latin typeface="Comic Sans MS" pitchFamily="66" charset="0"/>
              </a:rPr>
              <a:t>) </a:t>
            </a:r>
            <a:r>
              <a:rPr lang="cs-CZ" dirty="0" smtClean="0">
                <a:latin typeface="Comic Sans MS" pitchFamily="66" charset="0"/>
              </a:rPr>
              <a:t>mořští ptáci, </a:t>
            </a:r>
            <a:r>
              <a:rPr lang="cs-CZ" dirty="0">
                <a:latin typeface="Comic Sans MS" pitchFamily="66" charset="0"/>
              </a:rPr>
              <a:t>jako jsou např. chaluhy a albatrosi</a:t>
            </a:r>
            <a:r>
              <a:rPr lang="cs-CZ" dirty="0" smtClean="0">
                <a:latin typeface="Comic Sans MS" pitchFamily="66" charset="0"/>
              </a:rPr>
              <a:t> a samozřejmě typičtí tučňáci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0825" y="6356350"/>
            <a:ext cx="84978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Fauna a flora</a:t>
            </a:r>
            <a:endParaRPr lang="cs-CZ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Documents and Settings\Michal\Local Settings\Temporary Internet Files\Content.IE5\8XIZGXUR\MP9004317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94985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9746"/>
            <a:ext cx="4608512" cy="4602049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cs-CZ" dirty="0">
                <a:latin typeface="Comic Sans MS" pitchFamily="66" charset="0"/>
              </a:rPr>
              <a:t>Antarktida nepatří žádnému státu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>
                <a:latin typeface="Comic Sans MS" pitchFamily="66" charset="0"/>
              </a:rPr>
              <a:t>Má však bohaté zásoby nerostů a ryb, takže si na ni různé země dělaly </a:t>
            </a:r>
            <a:r>
              <a:rPr lang="cs-CZ" dirty="0" smtClean="0">
                <a:latin typeface="Comic Sans MS" pitchFamily="66" charset="0"/>
              </a:rPr>
              <a:t>nárok.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>
                <a:latin typeface="Comic Sans MS" pitchFamily="66" charset="0"/>
              </a:rPr>
              <a:t>Dvanáct států podepsalo v roce 1959 smlouvu na podporu vědeckého výzkumu a míru na Antarktidě. Tuto smlouvu dosud podepsalo osmatřicet </a:t>
            </a:r>
            <a:r>
              <a:rPr lang="cs-CZ" dirty="0" smtClean="0">
                <a:latin typeface="Comic Sans MS" pitchFamily="66" charset="0"/>
              </a:rPr>
              <a:t>zemí.</a:t>
            </a:r>
          </a:p>
          <a:p>
            <a:pPr marL="342900" indent="-342900">
              <a:buBlip>
                <a:blip r:embed="rId3"/>
              </a:buBlip>
            </a:pPr>
            <a:r>
              <a:rPr lang="pl-PL" dirty="0" smtClean="0">
                <a:latin typeface="Comic Sans MS" pitchFamily="66" charset="0"/>
              </a:rPr>
              <a:t>Vroce 1991 byla na </a:t>
            </a:r>
            <a:r>
              <a:rPr lang="pl-PL" dirty="0">
                <a:latin typeface="Comic Sans MS" pitchFamily="66" charset="0"/>
              </a:rPr>
              <a:t>dobu 50 let zakázána těžba</a:t>
            </a:r>
            <a:endParaRPr lang="cs-CZ" dirty="0" smtClean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785225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777875"/>
          </a:xfrm>
        </p:spPr>
        <p:txBody>
          <a:bodyPr/>
          <a:lstStyle/>
          <a:p>
            <a:pPr>
              <a:defRPr/>
            </a:pPr>
            <a:r>
              <a:rPr lang="cs-CZ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hospodářství</a:t>
            </a:r>
            <a:endParaRPr lang="cs-CZ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25704" y="366184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National </a:t>
            </a:r>
            <a:r>
              <a:rPr lang="de-DE" sz="1200" dirty="0" err="1"/>
              <a:t>Geographic</a:t>
            </a:r>
            <a:r>
              <a:rPr lang="de-DE" sz="1200" dirty="0"/>
              <a:t> Explorer in fast </a:t>
            </a:r>
            <a:r>
              <a:rPr lang="de-DE" sz="1200" dirty="0" err="1" smtClean="0"/>
              <a:t>ice</a:t>
            </a:r>
            <a:endParaRPr lang="de-DE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4048" y="609329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/>
              <a:t>Taturowa</a:t>
            </a:r>
            <a:r>
              <a:rPr lang="cs-CZ" sz="1200" dirty="0"/>
              <a:t> </a:t>
            </a:r>
            <a:r>
              <a:rPr lang="cs-CZ" sz="1200" dirty="0" smtClean="0"/>
              <a:t>Chata</a:t>
            </a:r>
            <a:endParaRPr lang="cs-CZ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011436" cy="200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6"/>
          <a:stretch/>
        </p:blipFill>
        <p:spPr bwMode="auto">
          <a:xfrm>
            <a:off x="5039492" y="4015190"/>
            <a:ext cx="2975992" cy="19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3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855</Words>
  <Application>Microsoft Office PowerPoint</Application>
  <PresentationFormat>Předvádění na obrazovce (4:3)</PresentationFormat>
  <Paragraphs>88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Mřížka</vt:lpstr>
      <vt:lpstr>Antarktida  </vt:lpstr>
      <vt:lpstr>Antarktida</vt:lpstr>
      <vt:lpstr>rozloha</vt:lpstr>
      <vt:lpstr>Antarktida</vt:lpstr>
      <vt:lpstr>Boj o dobytí pólu</vt:lpstr>
      <vt:lpstr>Ledovec</vt:lpstr>
      <vt:lpstr>podnebí</vt:lpstr>
      <vt:lpstr>Fauna a flora</vt:lpstr>
      <vt:lpstr>hospodářství</vt:lpstr>
      <vt:lpstr>Ozonová díra</vt:lpstr>
      <vt:lpstr>Nej na Antarktidě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ARKTIDA  v Severním     ledovém oceánu           obr. 1</dc:title>
  <dc:creator>Z</dc:creator>
  <cp:lastModifiedBy>Pavel Vlček</cp:lastModifiedBy>
  <cp:revision>29</cp:revision>
  <dcterms:created xsi:type="dcterms:W3CDTF">2011-10-02T13:19:29Z</dcterms:created>
  <dcterms:modified xsi:type="dcterms:W3CDTF">2012-09-30T20:42:09Z</dcterms:modified>
</cp:coreProperties>
</file>