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60" r:id="rId2"/>
    <p:sldId id="273" r:id="rId3"/>
    <p:sldId id="259" r:id="rId4"/>
    <p:sldId id="265" r:id="rId5"/>
    <p:sldId id="270" r:id="rId6"/>
    <p:sldId id="261" r:id="rId7"/>
    <p:sldId id="269" r:id="rId8"/>
    <p:sldId id="272" r:id="rId9"/>
    <p:sldId id="271" r:id="rId10"/>
    <p:sldId id="27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5" d="100"/>
          <a:sy n="95" d="100"/>
        </p:scale>
        <p:origin x="-450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style val="35"/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Zeměkoule</a:t>
            </a:r>
            <a:endParaRPr lang="en-US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Oceán</c:v>
                </c:pt>
              </c:strCache>
            </c:strRef>
          </c:tx>
          <c:cat>
            <c:strRef>
              <c:f>List1!$A$2:$A$3</c:f>
              <c:strCache>
                <c:ptCount val="2"/>
                <c:pt idx="0">
                  <c:v>pevnina</c:v>
                </c:pt>
                <c:pt idx="1">
                  <c:v>oceán</c:v>
                </c:pt>
              </c:strCache>
            </c:strRef>
          </c:cat>
          <c:val>
            <c:numRef>
              <c:f>List1!$B$2:$B$3</c:f>
              <c:numCache>
                <c:formatCode>0%</c:formatCode>
                <c:ptCount val="2"/>
                <c:pt idx="0">
                  <c:v>0.29000000000000004</c:v>
                </c:pt>
                <c:pt idx="1">
                  <c:v>0.71000000000000008</c:v>
                </c:pt>
              </c:numCache>
            </c:numRef>
          </c:val>
        </c:ser>
        <c:dLbls>
          <c:showVal val="1"/>
        </c:dLbls>
        <c:firstSliceAng val="0"/>
      </c:pieChart>
    </c:plotArea>
    <c:legend>
      <c:legendPos val="b"/>
      <c:layout/>
    </c:legend>
    <c:plotVisOnly val="1"/>
    <c:dispBlanksAs val="zero"/>
  </c:chart>
  <c:txPr>
    <a:bodyPr/>
    <a:lstStyle/>
    <a:p>
      <a:pPr>
        <a:defRPr sz="1800"/>
      </a:pPr>
      <a:endParaRPr lang="cs-CZ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/>
            </a:pPr>
            <a:r>
              <a:rPr lang="en-US" sz="2400" dirty="0" err="1" smtClean="0"/>
              <a:t>Rozloha</a:t>
            </a:r>
            <a:endParaRPr lang="en-US" sz="2400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Rozloha (mil. km²)</c:v>
                </c:pt>
              </c:strCache>
            </c:strRef>
          </c:tx>
          <c:dLbls>
            <c:dLbl>
              <c:idx val="3"/>
              <c:layout>
                <c:manualLayout>
                  <c:x val="-4.0657223486796047E-2"/>
                  <c:y val="6.1061638576105914E-2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0.37371542050883233"/>
                  <c:y val="6.9917628200041299E-2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2000"/>
                </a:pPr>
                <a:endParaRPr lang="cs-CZ"/>
              </a:p>
            </c:txPr>
            <c:showCatName val="1"/>
            <c:showPercent val="1"/>
            <c:showLeaderLines val="1"/>
          </c:dLbls>
          <c:cat>
            <c:strRef>
              <c:f>List1!$A$2:$A$6</c:f>
              <c:strCache>
                <c:ptCount val="5"/>
                <c:pt idx="0">
                  <c:v>Tichý oceán</c:v>
                </c:pt>
                <c:pt idx="1">
                  <c:v>Atlantský oceán</c:v>
                </c:pt>
                <c:pt idx="2">
                  <c:v>Indický oceán</c:v>
                </c:pt>
                <c:pt idx="3">
                  <c:v>Jižní oceán</c:v>
                </c:pt>
                <c:pt idx="4">
                  <c:v>Severní ledový oceán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155.55700000000002</c:v>
                </c:pt>
                <c:pt idx="1">
                  <c:v>76.762</c:v>
                </c:pt>
                <c:pt idx="2">
                  <c:v>68.555999999999983</c:v>
                </c:pt>
                <c:pt idx="3">
                  <c:v>20.327000000000005</c:v>
                </c:pt>
                <c:pt idx="4">
                  <c:v>14.056000000000003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cs-CZ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93D1F6-D457-44FA-A4B4-AA02CC08D0E3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2729F-2A33-4E19-87E3-C04F1207949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44015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http://cs.wikipedia.org/wiki/Soubor:Atlantik-mapa.png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2729F-2A33-4E19-87E3-C04F12079491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75549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http://www.stockphotos.cz/image.php?img_id=14744010&amp;img_type=1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2729F-2A33-4E19-87E3-C04F12079491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05780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http://www.stockphotos.cz/image.php?img_id=14744022&amp;img_type=1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2729F-2A33-4E19-87E3-C04F12079491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81580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Tabulka viz: http://cs.wikipedia.org/wiki/Sv%C4%9Btov%C3%BD_oce%C3%A1n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2729F-2A33-4E19-87E3-C04F12079491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09818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Zdroj: http://commons.wikimedia.org/wiki/File:Mariana_trench_location.jpg?uselang=cs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2729F-2A33-4E19-87E3-C04F12079491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03429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Obrázek z klipartů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2729F-2A33-4E19-87E3-C04F12079491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04404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59C6-9B9D-4F7D-9C61-60B65018257F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A33F2-462A-4662-8213-E589DB76C1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59C6-9B9D-4F7D-9C61-60B65018257F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A33F2-462A-4662-8213-E589DB76C1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59C6-9B9D-4F7D-9C61-60B65018257F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A33F2-462A-4662-8213-E589DB76C1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59C6-9B9D-4F7D-9C61-60B65018257F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A33F2-462A-4662-8213-E589DB76C1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59C6-9B9D-4F7D-9C61-60B65018257F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A33F2-462A-4662-8213-E589DB76C1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59C6-9B9D-4F7D-9C61-60B65018257F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A33F2-462A-4662-8213-E589DB76C1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59C6-9B9D-4F7D-9C61-60B65018257F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A33F2-462A-4662-8213-E589DB76C1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59C6-9B9D-4F7D-9C61-60B65018257F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A33F2-462A-4662-8213-E589DB76C1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59C6-9B9D-4F7D-9C61-60B65018257F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A33F2-462A-4662-8213-E589DB76C1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59C6-9B9D-4F7D-9C61-60B65018257F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A33F2-462A-4662-8213-E589DB76C1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59C6-9B9D-4F7D-9C61-60B65018257F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5A33F2-462A-4662-8213-E589DB76C16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13059C6-9B9D-4F7D-9C61-60B65018257F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5A33F2-462A-4662-8213-E589DB76C16C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creativecommons.org/licenses/by/2.5/deed.cs" TargetMode="External"/><Relationship Id="rId3" Type="http://schemas.openxmlformats.org/officeDocument/2006/relationships/hyperlink" Target="http://cs.wikipedia.org/" TargetMode="External"/><Relationship Id="rId7" Type="http://schemas.openxmlformats.org/officeDocument/2006/relationships/hyperlink" Target="http://en.wikipedia.org/wiki/cs:Creative_Commons" TargetMode="External"/><Relationship Id="rId2" Type="http://schemas.openxmlformats.org/officeDocument/2006/relationships/hyperlink" Target="http://cs.wikipedia.org/wiki/User:Alva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www.stockphotos.cz/image.php?img_id=14744010&amp;img_type=1" TargetMode="External"/><Relationship Id="rId5" Type="http://schemas.openxmlformats.org/officeDocument/2006/relationships/hyperlink" Target="http://www.stockphotos.cz/search.php?srh_field=&amp;contributor_name=Ciuciumama&amp;img_type=1" TargetMode="External"/><Relationship Id="rId4" Type="http://schemas.openxmlformats.org/officeDocument/2006/relationships/hyperlink" Target="http://cs.wikipedia.org/wiki/Soubor:Atlantik-mapa.png" TargetMode="External"/><Relationship Id="rId9" Type="http://schemas.openxmlformats.org/officeDocument/2006/relationships/hyperlink" Target="http://commons.wikimedia.org/wiki/File:Mariana_trench_location.jpg?uselang=c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hyperlink" Target="http://cs.wikipedia.org/wiki/Tich%C3%BD_oce%C3%A1n" TargetMode="External"/><Relationship Id="rId7" Type="http://schemas.openxmlformats.org/officeDocument/2006/relationships/hyperlink" Target="http://cs.wikipedia.org/wiki/Severn%C3%AD_ledov%C3%BD_oce%C3%A1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Ji%C5%BEn%C3%AD_oce%C3%A1n" TargetMode="External"/><Relationship Id="rId5" Type="http://schemas.openxmlformats.org/officeDocument/2006/relationships/hyperlink" Target="http://cs.wikipedia.org/wiki/Indick%C3%BD_oce%C3%A1n" TargetMode="External"/><Relationship Id="rId4" Type="http://schemas.openxmlformats.org/officeDocument/2006/relationships/hyperlink" Target="http://cs.wikipedia.org/wiki/Atlantsk%C3%BD_oce%C3%A1n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Mari%C3%A1nsk%C3%A9_ostrovy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jpeg"/><Relationship Id="rId4" Type="http://schemas.openxmlformats.org/officeDocument/2006/relationships/hyperlink" Target="http://cs.wikipedia.org/wiki/Guam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1988840"/>
            <a:ext cx="7851648" cy="1584176"/>
          </a:xfrm>
        </p:spPr>
        <p:txBody>
          <a:bodyPr>
            <a:normAutofit/>
          </a:bodyPr>
          <a:lstStyle/>
          <a:p>
            <a:pPr algn="ctr"/>
            <a:r>
              <a:rPr lang="cs-CZ" sz="8000" dirty="0" smtClean="0"/>
              <a:t>Světové oceány</a:t>
            </a:r>
            <a:endParaRPr lang="cs-CZ" sz="8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4714884"/>
            <a:ext cx="7854696" cy="1306404"/>
          </a:xfrm>
        </p:spPr>
        <p:txBody>
          <a:bodyPr>
            <a:normAutofit/>
          </a:bodyPr>
          <a:lstStyle/>
          <a:p>
            <a:pPr algn="ctr"/>
            <a:r>
              <a:rPr lang="cs-CZ" sz="2000" dirty="0" smtClean="0"/>
              <a:t>Romana Zabořilová</a:t>
            </a:r>
          </a:p>
          <a:p>
            <a:pPr algn="ctr"/>
            <a:r>
              <a:rPr lang="cs-CZ" sz="2000" dirty="0" smtClean="0"/>
              <a:t>ZŠ Jenišovice</a:t>
            </a:r>
          </a:p>
          <a:p>
            <a:pPr algn="ctr"/>
            <a:r>
              <a:rPr lang="cs-CZ" sz="2000" dirty="0" smtClean="0"/>
              <a:t> </a:t>
            </a:r>
            <a:r>
              <a:rPr lang="cs-CZ" sz="2000" dirty="0" smtClean="0"/>
              <a:t>VY_32_INOVACE_054</a:t>
            </a:r>
            <a:endParaRPr lang="cs-CZ" sz="2000" dirty="0"/>
          </a:p>
        </p:txBody>
      </p:sp>
      <p:pic>
        <p:nvPicPr>
          <p:cNvPr id="1026" name="Picture 2" descr="C:\Users\paty\AppData\Local\Microsoft\Windows\Temporary Internet Files\Low\Content.IE5\1YJAM0B5\opvk_hor_zakladni_logolink_bar_cz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5718" y="783380"/>
            <a:ext cx="5407152" cy="1045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31552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2592288" cy="936104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/>
              <a:t>Zdroje informací</a:t>
            </a:r>
            <a:endParaRPr lang="cs-CZ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899592" y="1484784"/>
            <a:ext cx="734481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Obr.1: </a:t>
            </a:r>
            <a:r>
              <a:rPr lang="cs-CZ" sz="1600" dirty="0" err="1">
                <a:latin typeface="Arial" pitchFamily="34" charset="0"/>
                <a:cs typeface="Arial" pitchFamily="34" charset="0"/>
              </a:rPr>
              <a:t>Original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dirty="0" err="1">
                <a:latin typeface="Arial" pitchFamily="34" charset="0"/>
                <a:cs typeface="Arial" pitchFamily="34" charset="0"/>
              </a:rPr>
              <a:t>uploader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dirty="0" err="1">
                <a:latin typeface="Arial" pitchFamily="34" charset="0"/>
                <a:cs typeface="Arial" pitchFamily="34" charset="0"/>
              </a:rPr>
              <a:t>was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dirty="0">
                <a:latin typeface="Arial" pitchFamily="34" charset="0"/>
                <a:cs typeface="Arial" pitchFamily="34" charset="0"/>
                <a:hlinkClick r:id="rId2" tooltip="cs:User:Alva"/>
              </a:rPr>
              <a:t>Alva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dirty="0" err="1">
                <a:latin typeface="Arial" pitchFamily="34" charset="0"/>
                <a:cs typeface="Arial" pitchFamily="34" charset="0"/>
              </a:rPr>
              <a:t>at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dirty="0" err="1" smtClean="0">
                <a:latin typeface="Arial" pitchFamily="34" charset="0"/>
                <a:cs typeface="Arial" pitchFamily="34" charset="0"/>
                <a:hlinkClick r:id="rId3"/>
              </a:rPr>
              <a:t>cs.wikipedia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, 2003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[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cit.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20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11-08-31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].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 Dostupné na WWW: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&lt; </a:t>
            </a:r>
            <a:r>
              <a:rPr lang="cs-CZ" sz="1600" dirty="0" smtClean="0">
                <a:latin typeface="Arial" pitchFamily="34" charset="0"/>
                <a:cs typeface="Arial" pitchFamily="34" charset="0"/>
                <a:hlinkClick r:id="rId4"/>
              </a:rPr>
              <a:t>http</a:t>
            </a:r>
            <a:r>
              <a:rPr lang="cs-CZ" sz="1600" dirty="0">
                <a:latin typeface="Arial" pitchFamily="34" charset="0"/>
                <a:cs typeface="Arial" pitchFamily="34" charset="0"/>
                <a:hlinkClick r:id="rId4"/>
              </a:rPr>
              <a:t>://</a:t>
            </a:r>
            <a:r>
              <a:rPr lang="cs-CZ" sz="1600" dirty="0" smtClean="0">
                <a:latin typeface="Arial" pitchFamily="34" charset="0"/>
                <a:cs typeface="Arial" pitchFamily="34" charset="0"/>
                <a:hlinkClick r:id="rId4"/>
              </a:rPr>
              <a:t>cs.wikipedia.org/wiki/Soubor:Atlantik-mapa.png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&gt;.</a:t>
            </a:r>
            <a:endParaRPr lang="cs-CZ" sz="1600" dirty="0">
              <a:latin typeface="Arial" pitchFamily="34" charset="0"/>
              <a:cs typeface="Arial" pitchFamily="34" charset="0"/>
            </a:endParaRP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Obr.2: </a:t>
            </a:r>
            <a:r>
              <a:rPr lang="cs-CZ" sz="1600" i="1" dirty="0" err="1">
                <a:hlinkClick r:id="rId5"/>
              </a:rPr>
              <a:t>Ciuciumama</a:t>
            </a:r>
            <a:r>
              <a:rPr lang="cs-CZ" sz="1600" i="1" dirty="0">
                <a:hlinkClick r:id="rId5"/>
              </a:rPr>
              <a:t>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cit.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20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11-08-31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].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 Dostupné na WWW: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&lt; </a:t>
            </a:r>
            <a:r>
              <a:rPr lang="en-US" sz="1600" dirty="0">
                <a:latin typeface="Arial" pitchFamily="34" charset="0"/>
                <a:cs typeface="Arial" pitchFamily="34" charset="0"/>
                <a:hlinkClick r:id="rId6"/>
              </a:rPr>
              <a:t>http://</a:t>
            </a:r>
            <a:r>
              <a:rPr lang="en-US" sz="1600" dirty="0" smtClean="0">
                <a:latin typeface="Arial" pitchFamily="34" charset="0"/>
                <a:cs typeface="Arial" pitchFamily="34" charset="0"/>
                <a:hlinkClick r:id="rId6"/>
              </a:rPr>
              <a:t>www.stockphotos.cz/image.php?img_id=14744010&amp;img_type=1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&gt;.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Obr.3: </a:t>
            </a:r>
            <a:r>
              <a:rPr lang="cs-CZ" sz="1600" i="1" dirty="0" err="1">
                <a:hlinkClick r:id="rId5"/>
              </a:rPr>
              <a:t>Ciuciumama</a:t>
            </a:r>
            <a:r>
              <a:rPr lang="cs-CZ" sz="1600" i="1" dirty="0">
                <a:hlinkClick r:id="rId5"/>
              </a:rPr>
              <a:t>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[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cit.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20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11-08-31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].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 Dostupné na WWW: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&lt; </a:t>
            </a:r>
            <a:r>
              <a:rPr lang="en-US" sz="1600" dirty="0">
                <a:latin typeface="Arial" pitchFamily="34" charset="0"/>
                <a:cs typeface="Arial" pitchFamily="34" charset="0"/>
                <a:hlinkClick r:id="rId6"/>
              </a:rPr>
              <a:t>http://www.stockphotos.cz/image.php?img_id=14744010&amp;img_type=1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&gt;.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Obr.4: </a:t>
            </a:r>
            <a:r>
              <a:rPr lang="cs-CZ" sz="1600" dirty="0"/>
              <a:t>soubor podléhá licenci </a:t>
            </a:r>
            <a:r>
              <a:rPr lang="cs-CZ" sz="1600" dirty="0" err="1">
                <a:hlinkClick r:id="rId7" tooltip="w:cs:Creative Commons"/>
              </a:rPr>
              <a:t>Creative</a:t>
            </a:r>
            <a:r>
              <a:rPr lang="cs-CZ" sz="1600" dirty="0">
                <a:hlinkClick r:id="rId7" tooltip="w:cs:Creative Commons"/>
              </a:rPr>
              <a:t> </a:t>
            </a:r>
            <a:r>
              <a:rPr lang="cs-CZ" sz="1600" dirty="0" err="1">
                <a:hlinkClick r:id="rId7" tooltip="w:cs:Creative Commons"/>
              </a:rPr>
              <a:t>Commons</a:t>
            </a:r>
            <a:r>
              <a:rPr lang="cs-CZ" sz="1600" dirty="0"/>
              <a:t> </a:t>
            </a:r>
            <a:r>
              <a:rPr lang="cs-CZ" sz="1600" dirty="0">
                <a:hlinkClick r:id="rId8"/>
              </a:rPr>
              <a:t>Uveďte autora 2.5 </a:t>
            </a:r>
            <a:r>
              <a:rPr lang="cs-CZ" sz="1600" dirty="0" err="1" smtClean="0">
                <a:hlinkClick r:id="rId8"/>
              </a:rPr>
              <a:t>Generic</a:t>
            </a:r>
            <a:r>
              <a:rPr lang="cs-CZ" sz="1600" dirty="0" smtClean="0"/>
              <a:t>,</a:t>
            </a:r>
            <a:endParaRPr lang="cs-CZ" sz="1600" dirty="0">
              <a:latin typeface="Arial" pitchFamily="34" charset="0"/>
              <a:cs typeface="Arial" pitchFamily="34" charset="0"/>
            </a:endParaRPr>
          </a:p>
          <a:p>
            <a:r>
              <a:rPr lang="cs-CZ" sz="1600" smtClean="0">
                <a:latin typeface="Arial" pitchFamily="34" charset="0"/>
                <a:cs typeface="Arial" pitchFamily="34" charset="0"/>
              </a:rPr>
              <a:t>2006, </a:t>
            </a:r>
            <a:r>
              <a:rPr lang="en-US" sz="1600" smtClean="0">
                <a:latin typeface="Arial" pitchFamily="34" charset="0"/>
                <a:cs typeface="Arial" pitchFamily="34" charset="0"/>
              </a:rPr>
              <a:t>[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cit.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20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11-08-31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].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 Dostupné na WWW: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&lt; </a:t>
            </a:r>
            <a:r>
              <a:rPr lang="en-US" sz="1600" dirty="0">
                <a:latin typeface="Arial" pitchFamily="34" charset="0"/>
                <a:cs typeface="Arial" pitchFamily="34" charset="0"/>
                <a:hlinkClick r:id="rId9"/>
              </a:rPr>
              <a:t>http://</a:t>
            </a:r>
            <a:r>
              <a:rPr lang="en-US" sz="1600" dirty="0" smtClean="0">
                <a:latin typeface="Arial" pitchFamily="34" charset="0"/>
                <a:cs typeface="Arial" pitchFamily="34" charset="0"/>
                <a:hlinkClick r:id="rId9"/>
              </a:rPr>
              <a:t>commons.wikimedia.org/wiki/File:Mariana_trench_location.jpg?uselang=cs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&gt;.</a:t>
            </a:r>
            <a:endParaRPr lang="cs-CZ" sz="1600" dirty="0">
              <a:latin typeface="Arial" pitchFamily="34" charset="0"/>
              <a:cs typeface="Arial" pitchFamily="34" charset="0"/>
            </a:endParaRPr>
          </a:p>
          <a:p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21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Nadpis 1"/>
              <p:cNvSpPr>
                <a:spLocks noGrp="1"/>
              </p:cNvSpPr>
              <p:nvPr>
                <p:ph type="ctrTitle"/>
              </p:nvPr>
            </p:nvSpPr>
            <p:spPr>
              <a:xfrm>
                <a:off x="467544" y="764704"/>
                <a:ext cx="3888432" cy="5426125"/>
              </a:xfrm>
            </p:spPr>
            <p:txBody>
              <a:bodyPr>
                <a:normAutofit fontScale="90000"/>
              </a:bodyPr>
              <a:lstStyle/>
              <a:p>
                <a:pPr algn="ctr"/>
                <a:r>
                  <a:rPr lang="cs-CZ" sz="4400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Světový oceán tvoří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4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44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cs-CZ" sz="4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cs-CZ" sz="4400" dirty="0"/>
                  <a:t/>
                </a:r>
                <a:r>
                  <a:rPr lang="cs-CZ" sz="4400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zemského povrchu.</a:t>
                </a:r>
                <a:br>
                  <a:rPr lang="cs-CZ" sz="4400" dirty="0" smtClean="0">
                    <a:solidFill>
                      <a:schemeClr val="accent1">
                        <a:lumMod val="50000"/>
                      </a:schemeClr>
                    </a:solidFill>
                  </a:rPr>
                </a:br>
                <a:r>
                  <a:rPr lang="cs-CZ" sz="4000" dirty="0" smtClean="0">
                    <a:solidFill>
                      <a:schemeClr val="accent1">
                        <a:lumMod val="50000"/>
                      </a:schemeClr>
                    </a:solidFill>
                  </a:rPr>
                  <a:t/>
                </a:r>
                <a:br>
                  <a:rPr lang="cs-CZ" sz="4000" dirty="0" smtClean="0">
                    <a:solidFill>
                      <a:schemeClr val="accent1">
                        <a:lumMod val="50000"/>
                      </a:schemeClr>
                    </a:solidFill>
                  </a:rPr>
                </a:br>
                <a:r>
                  <a:rPr lang="cs-CZ" sz="4400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 Na </a:t>
                </a:r>
                <a:r>
                  <a:rPr lang="cs-CZ" sz="4400" dirty="0">
                    <a:solidFill>
                      <a:schemeClr val="accent1">
                        <a:lumMod val="50000"/>
                      </a:schemeClr>
                    </a:solidFill>
                  </a:rPr>
                  <a:t>souš –pevninu zbývá tedy pouhá</a:t>
                </a:r>
                <a14:m>
                  <m:oMath xmlns:m="http://schemas.openxmlformats.org/officeDocument/2006/math">
                    <m:r>
                      <a:rPr lang="cs-CZ" sz="4400" b="1" i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/>
                      </a:rPr>
                      <m:t> </m:t>
                    </m:r>
                    <m:r>
                      <a:rPr lang="cs-CZ" sz="4400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cs-CZ" sz="440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44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sz="44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cs-CZ" sz="4400" dirty="0" smtClean="0"/>
                  <a:t/>
                </a:r>
                <a:r>
                  <a:rPr lang="cs-CZ" sz="4400" dirty="0">
                    <a:solidFill>
                      <a:schemeClr val="accent1">
                        <a:lumMod val="50000"/>
                      </a:schemeClr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2" name="Nadpis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467544" y="764704"/>
                <a:ext cx="3888432" cy="5426125"/>
              </a:xfrm>
              <a:blipFill rotWithShape="1">
                <a:blip r:embed="rId2"/>
                <a:stretch>
                  <a:fillRect l="-6270" r="-10815" b="-44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Graf 2"/>
          <p:cNvGraphicFramePr/>
          <p:nvPr>
            <p:extLst>
              <p:ext uri="{D42A27DB-BD31-4B8C-83A1-F6EECF244321}">
                <p14:modId xmlns:p14="http://schemas.microsoft.com/office/powerpoint/2010/main" xmlns="" val="300090854"/>
              </p:ext>
            </p:extLst>
          </p:nvPr>
        </p:nvGraphicFramePr>
        <p:xfrm>
          <a:off x="4788024" y="1340768"/>
          <a:ext cx="376808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25627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u="sng" dirty="0" smtClean="0">
                <a:solidFill>
                  <a:schemeClr val="accent1">
                    <a:lumMod val="50000"/>
                  </a:schemeClr>
                </a:solidFill>
              </a:rPr>
              <a:t>Jak se jmenují světové oceány a kolik jich je</a:t>
            </a:r>
            <a:r>
              <a:rPr lang="cs-CZ" sz="3200" b="1" u="sng" dirty="0">
                <a:solidFill>
                  <a:schemeClr val="accent1">
                    <a:lumMod val="50000"/>
                  </a:schemeClr>
                </a:solidFill>
              </a:rPr>
              <a:t>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cs-CZ" sz="3200" b="1" u="sng" dirty="0">
                <a:solidFill>
                  <a:schemeClr val="accent1">
                    <a:lumMod val="75000"/>
                  </a:schemeClr>
                </a:solidFill>
              </a:rPr>
              <a:t>Atlantický </a:t>
            </a:r>
            <a:r>
              <a:rPr lang="cs-CZ" sz="3200" b="1" u="sng" dirty="0" smtClean="0">
                <a:solidFill>
                  <a:schemeClr val="accent1">
                    <a:lumMod val="75000"/>
                  </a:schemeClr>
                </a:solidFill>
              </a:rPr>
              <a:t>oceán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cs-CZ" sz="3200" b="1" u="sng" dirty="0" smtClean="0">
                <a:solidFill>
                  <a:schemeClr val="accent1">
                    <a:lumMod val="75000"/>
                  </a:schemeClr>
                </a:solidFill>
              </a:rPr>
              <a:t>Severní </a:t>
            </a:r>
            <a:r>
              <a:rPr lang="cs-CZ" sz="3200" b="1" u="sng" dirty="0">
                <a:solidFill>
                  <a:schemeClr val="accent1">
                    <a:lumMod val="75000"/>
                  </a:schemeClr>
                </a:solidFill>
              </a:rPr>
              <a:t>ledový </a:t>
            </a:r>
            <a:r>
              <a:rPr lang="cs-CZ" sz="3200" b="1" u="sng" dirty="0" smtClean="0">
                <a:solidFill>
                  <a:schemeClr val="accent1">
                    <a:lumMod val="75000"/>
                  </a:schemeClr>
                </a:solidFill>
              </a:rPr>
              <a:t>oceán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cs-CZ" sz="3200" b="1" u="sng" dirty="0" smtClean="0">
                <a:solidFill>
                  <a:schemeClr val="accent1">
                    <a:lumMod val="75000"/>
                  </a:schemeClr>
                </a:solidFill>
              </a:rPr>
              <a:t>Tichý oceán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cs-CZ" sz="3200" b="1" u="sng" dirty="0" smtClean="0">
                <a:solidFill>
                  <a:schemeClr val="accent1">
                    <a:lumMod val="75000"/>
                  </a:schemeClr>
                </a:solidFill>
              </a:rPr>
              <a:t>Indický oceán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cs-CZ" sz="3200" b="1" u="sng" dirty="0" smtClean="0">
                <a:solidFill>
                  <a:schemeClr val="accent1">
                    <a:lumMod val="75000"/>
                  </a:schemeClr>
                </a:solidFill>
              </a:rPr>
              <a:t>Jižní oceán </a:t>
            </a:r>
            <a:r>
              <a:rPr lang="cs-CZ" sz="1900" b="1" u="sng" dirty="0" smtClean="0">
                <a:solidFill>
                  <a:schemeClr val="accent1">
                    <a:lumMod val="75000"/>
                  </a:schemeClr>
                </a:solidFill>
              </a:rPr>
              <a:t>(od r. 2000)</a:t>
            </a:r>
            <a:endParaRPr lang="cs-CZ" sz="1900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32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sz="3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Světový oceán dělíme na 5 oceánů.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348880"/>
            <a:ext cx="2592288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7452320" y="494116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Obr.1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9231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5816" y="2629253"/>
            <a:ext cx="3096344" cy="311016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 smtClean="0">
                <a:solidFill>
                  <a:schemeClr val="accent1">
                    <a:lumMod val="75000"/>
                  </a:schemeClr>
                </a:solidFill>
              </a:rPr>
              <a:t>Oceány na západní polokouli</a:t>
            </a:r>
            <a:endParaRPr lang="cs-CZ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15516" y="2098414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Severní ledový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5623458" y="5366538"/>
            <a:ext cx="316835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Jižní oceán </a:t>
            </a:r>
            <a:r>
              <a:rPr lang="cs-CZ" sz="2000" dirty="0" smtClean="0"/>
              <a:t>(resp. Jižní ledový oceán nebo Antarktický oceán)</a:t>
            </a:r>
            <a:endParaRPr lang="cs-CZ" sz="2000" i="1" dirty="0"/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3041830" y="2480030"/>
            <a:ext cx="1314146" cy="2923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H="1" flipV="1">
            <a:off x="4355976" y="5685745"/>
            <a:ext cx="1267482" cy="536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215516" y="5100970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Tichý Oceán</a:t>
            </a:r>
            <a:endParaRPr lang="cs-CZ" sz="3200" dirty="0"/>
          </a:p>
        </p:txBody>
      </p:sp>
      <p:cxnSp>
        <p:nvCxnSpPr>
          <p:cNvPr id="13" name="Přímá spojnice se šipkou 12"/>
          <p:cNvCxnSpPr/>
          <p:nvPr/>
        </p:nvCxnSpPr>
        <p:spPr>
          <a:xfrm flipV="1">
            <a:off x="2370841" y="4184336"/>
            <a:ext cx="1049031" cy="7568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5724128" y="2187643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Atlantický oceán</a:t>
            </a:r>
            <a:endParaRPr lang="cs-CZ" sz="3200" dirty="0"/>
          </a:p>
        </p:txBody>
      </p:sp>
      <p:cxnSp>
        <p:nvCxnSpPr>
          <p:cNvPr id="16" name="Přímá spojnice se šipkou 15"/>
          <p:cNvCxnSpPr/>
          <p:nvPr/>
        </p:nvCxnSpPr>
        <p:spPr>
          <a:xfrm flipH="1">
            <a:off x="5364088" y="2772418"/>
            <a:ext cx="1368152" cy="8005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7452320" y="494116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Obr.2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205945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97108" y="2348880"/>
            <a:ext cx="3024336" cy="3024336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solidFill>
                  <a:schemeClr val="accent1">
                    <a:lumMod val="75000"/>
                  </a:schemeClr>
                </a:solidFill>
              </a:rPr>
              <a:t>Oceány na východní polokouli</a:t>
            </a:r>
            <a:endParaRPr lang="cs-CZ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2344" y="1818828"/>
            <a:ext cx="4319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Severní ledový oceán</a:t>
            </a:r>
            <a:endParaRPr lang="cs-CZ" sz="3200" dirty="0"/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2043435" y="2420888"/>
            <a:ext cx="2520280" cy="72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1763688" y="5373216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Indický oceán</a:t>
            </a:r>
            <a:endParaRPr lang="cs-CZ" sz="3200" dirty="0"/>
          </a:p>
        </p:txBody>
      </p:sp>
      <p:cxnSp>
        <p:nvCxnSpPr>
          <p:cNvPr id="10" name="Přímá spojnice se šipkou 9"/>
          <p:cNvCxnSpPr/>
          <p:nvPr/>
        </p:nvCxnSpPr>
        <p:spPr>
          <a:xfrm flipV="1">
            <a:off x="3167844" y="4365104"/>
            <a:ext cx="1404156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6805663" y="2268161"/>
            <a:ext cx="22890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Tichý oceán</a:t>
            </a:r>
            <a:endParaRPr lang="cs-CZ" sz="3200" dirty="0"/>
          </a:p>
        </p:txBody>
      </p:sp>
      <p:cxnSp>
        <p:nvCxnSpPr>
          <p:cNvPr id="13" name="Přímá spojnice se šipkou 12"/>
          <p:cNvCxnSpPr/>
          <p:nvPr/>
        </p:nvCxnSpPr>
        <p:spPr>
          <a:xfrm flipH="1">
            <a:off x="5868144" y="2708920"/>
            <a:ext cx="720080" cy="7920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7452320" y="494116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Obr.3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264883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4798"/>
          </a:xfrm>
        </p:spPr>
        <p:txBody>
          <a:bodyPr/>
          <a:lstStyle/>
          <a:p>
            <a:r>
              <a:rPr lang="cs-CZ" b="1" u="sng" dirty="0" smtClean="0">
                <a:solidFill>
                  <a:schemeClr val="accent1">
                    <a:lumMod val="75000"/>
                  </a:schemeClr>
                </a:solidFill>
              </a:rPr>
              <a:t>Rozloha oceánů</a:t>
            </a:r>
            <a:endParaRPr lang="cs-CZ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4693728"/>
              </p:ext>
            </p:extLst>
          </p:nvPr>
        </p:nvGraphicFramePr>
        <p:xfrm>
          <a:off x="395536" y="2209800"/>
          <a:ext cx="8229600" cy="4175760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881919">
                <a:tc>
                  <a:txBody>
                    <a:bodyPr/>
                    <a:lstStyle/>
                    <a:p>
                      <a:r>
                        <a:rPr lang="cs-CZ" dirty="0"/>
                        <a:t>Oceán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Rozloha (mil. km²)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/>
                        <a:t>Procentuální podíl</a:t>
                      </a:r>
                      <a:br>
                        <a:rPr lang="pl-PL"/>
                      </a:br>
                      <a:r>
                        <a:rPr lang="pl-PL"/>
                        <a:t>na rozloze oceánů (%)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Procentuální podíl</a:t>
                      </a:r>
                      <a:br>
                        <a:rPr lang="pl-PL" dirty="0"/>
                      </a:br>
                      <a:r>
                        <a:rPr lang="pl-PL" dirty="0"/>
                        <a:t>na rozloze Země (%)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2768">
                <a:tc>
                  <a:txBody>
                    <a:bodyPr/>
                    <a:lstStyle/>
                    <a:p>
                      <a:pPr algn="l"/>
                      <a:r>
                        <a:rPr lang="cs-CZ">
                          <a:hlinkClick r:id="rId3" tooltip="Tichý oceán"/>
                        </a:rPr>
                        <a:t>Tichý oceán</a:t>
                      </a:r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155,557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43,04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30,51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2768">
                <a:tc>
                  <a:txBody>
                    <a:bodyPr/>
                    <a:lstStyle/>
                    <a:p>
                      <a:pPr algn="l"/>
                      <a:r>
                        <a:rPr lang="cs-CZ">
                          <a:hlinkClick r:id="rId4" tooltip="Atlantský oceán"/>
                        </a:rPr>
                        <a:t>Atlantský oceán</a:t>
                      </a:r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76,762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21,24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15,06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2768">
                <a:tc>
                  <a:txBody>
                    <a:bodyPr/>
                    <a:lstStyle/>
                    <a:p>
                      <a:pPr algn="l"/>
                      <a:r>
                        <a:rPr lang="cs-CZ">
                          <a:hlinkClick r:id="rId5" tooltip="Indický oceán"/>
                        </a:rPr>
                        <a:t>Indický oceán</a:t>
                      </a:r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68,556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18,97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13,45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2768"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hlinkClick r:id="rId6" tooltip="Jižní oceán"/>
                        </a:rPr>
                        <a:t>Jižní oceán</a:t>
                      </a:r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20,327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5,62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3,99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7343">
                <a:tc>
                  <a:txBody>
                    <a:bodyPr/>
                    <a:lstStyle/>
                    <a:p>
                      <a:pPr algn="l"/>
                      <a:r>
                        <a:rPr lang="cs-CZ">
                          <a:hlinkClick r:id="rId7" tooltip="Severní ledový oceán"/>
                        </a:rPr>
                        <a:t>Severní ledový oceán</a:t>
                      </a:r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14,056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3,90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2,76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0873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Vnitřní a okrajová moře všech oceánů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26,161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7,23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5,13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7817">
                <a:tc>
                  <a:txBody>
                    <a:bodyPr/>
                    <a:lstStyle/>
                    <a:p>
                      <a:pPr algn="l"/>
                      <a:r>
                        <a:rPr lang="cs-CZ" sz="1600"/>
                        <a:t>Celkem veškeré vodstvo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/>
                        <a:t>361,419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100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70,9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95536" y="1678886"/>
            <a:ext cx="6315299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V současnosti se světový oceán rozděluje na 5 dílčích částí</a:t>
            </a:r>
            <a:r>
              <a:rPr kumimoji="0" lang="cs-CZ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cs-CZ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cs-CZ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</a:t>
            </a: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rgbClr val="666699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sz="900" b="1" i="0" u="none" strike="noStrike" cap="none" normalizeH="0" baseline="0" dirty="0" smtClean="0">
              <a:ln>
                <a:noFill/>
              </a:ln>
              <a:solidFill>
                <a:srgbClr val="666699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rgbClr val="666699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2050" name="Picture 2" descr="↓">
            <a:hlinkClick r:id="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51975" y="1441450"/>
            <a:ext cx="114300" cy="13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↓">
            <a:hlinkClick r:id="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515475" y="1441450"/>
            <a:ext cx="114300" cy="13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↓">
            <a:hlinkClick r:id="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572625" y="1441450"/>
            <a:ext cx="114300" cy="13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↓">
            <a:hlinkClick r:id="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64700" y="1441450"/>
            <a:ext cx="114300" cy="13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52114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>
                <a:solidFill>
                  <a:schemeClr val="accent1">
                    <a:lumMod val="75000"/>
                  </a:schemeClr>
                </a:solidFill>
              </a:rPr>
              <a:t>Graf</a:t>
            </a:r>
            <a:endParaRPr lang="cs-CZ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xmlns="" val="2685283282"/>
              </p:ext>
            </p:extLst>
          </p:nvPr>
        </p:nvGraphicFramePr>
        <p:xfrm>
          <a:off x="1691680" y="1628800"/>
          <a:ext cx="619268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288387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980728"/>
            <a:ext cx="7772400" cy="1080120"/>
          </a:xfrm>
        </p:spPr>
        <p:txBody>
          <a:bodyPr/>
          <a:lstStyle/>
          <a:p>
            <a:r>
              <a:rPr lang="cs-CZ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Nejhlubší místo na světě</a:t>
            </a:r>
            <a:endParaRPr lang="cs-CZ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23528" y="2060848"/>
            <a:ext cx="4824536" cy="3672408"/>
          </a:xfrm>
        </p:spPr>
        <p:txBody>
          <a:bodyPr>
            <a:normAutofit/>
          </a:bodyPr>
          <a:lstStyle/>
          <a:p>
            <a:r>
              <a:rPr lang="cs-CZ" dirty="0" smtClean="0"/>
              <a:t>Nalezneme v Tichém oceánu, jižně od Japonska v příkopové propadlině nazvané </a:t>
            </a:r>
          </a:p>
          <a:p>
            <a:r>
              <a:rPr lang="cs-CZ" sz="2800" dirty="0" smtClean="0">
                <a:solidFill>
                  <a:srgbClr val="C00000"/>
                </a:solidFill>
              </a:rPr>
              <a:t>Mariánský  příkop  </a:t>
            </a:r>
            <a:r>
              <a:rPr lang="cs-CZ" sz="2800" b="1" dirty="0" smtClean="0">
                <a:solidFill>
                  <a:srgbClr val="C00000"/>
                </a:solidFill>
                <a:latin typeface="AmerType Md BT" pitchFamily="18" charset="0"/>
              </a:rPr>
              <a:t>10 924 </a:t>
            </a:r>
            <a:r>
              <a:rPr lang="cs-CZ" sz="2800" dirty="0" smtClean="0">
                <a:solidFill>
                  <a:srgbClr val="C00000"/>
                </a:solidFill>
              </a:rPr>
              <a:t>m</a:t>
            </a:r>
          </a:p>
          <a:p>
            <a:r>
              <a:rPr lang="cs-CZ" sz="1800" dirty="0" smtClean="0"/>
              <a:t>prohlubeň </a:t>
            </a:r>
            <a:r>
              <a:rPr lang="cs-CZ" sz="1800" dirty="0" err="1" smtClean="0"/>
              <a:t>Challenger</a:t>
            </a:r>
            <a:r>
              <a:rPr lang="cs-CZ" sz="1800" dirty="0" smtClean="0"/>
              <a:t>, někdy se uvádí </a:t>
            </a:r>
          </a:p>
          <a:p>
            <a:r>
              <a:rPr lang="cs-CZ" sz="1800" dirty="0" smtClean="0"/>
              <a:t>hloubka 10 911 m (někdy uváděno 10 916 m, nepotvrzeno 11 034 m). Leží u </a:t>
            </a:r>
            <a:r>
              <a:rPr lang="cs-CZ" sz="1800" dirty="0" smtClean="0">
                <a:hlinkClick r:id="rId3" tooltip="Mariánské ostrovy"/>
              </a:rPr>
              <a:t>Mariánských ostrovů</a:t>
            </a:r>
            <a:r>
              <a:rPr lang="cs-CZ" sz="1800" dirty="0" smtClean="0"/>
              <a:t>, poblíž ostrova </a:t>
            </a:r>
            <a:r>
              <a:rPr lang="cs-CZ" sz="1800" dirty="0" smtClean="0">
                <a:hlinkClick r:id="rId4" tooltip="Guam"/>
              </a:rPr>
              <a:t>Guam</a:t>
            </a:r>
            <a:r>
              <a:rPr lang="cs-CZ" sz="1800" dirty="0" smtClean="0"/>
              <a:t>. </a:t>
            </a:r>
            <a:endParaRPr lang="cs-CZ" sz="18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20072" y="2204864"/>
            <a:ext cx="3456384" cy="3456384"/>
          </a:xfrm>
          <a:prstGeom prst="rect">
            <a:avLst/>
          </a:prstGeom>
        </p:spPr>
      </p:pic>
      <p:cxnSp>
        <p:nvCxnSpPr>
          <p:cNvPr id="7" name="Přímá spojnice se šipkou 6"/>
          <p:cNvCxnSpPr/>
          <p:nvPr/>
        </p:nvCxnSpPr>
        <p:spPr>
          <a:xfrm>
            <a:off x="5076056" y="3501008"/>
            <a:ext cx="1728192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7425265" y="587727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Obr.4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6615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Příjemnou plavbu.</a:t>
            </a:r>
            <a:br>
              <a:rPr lang="cs-CZ" dirty="0" smtClean="0"/>
            </a:br>
            <a:r>
              <a:rPr lang="cs-CZ" dirty="0" smtClean="0"/>
              <a:t>Po všech mořích světa.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1874168" cy="2179320"/>
          </a:xfrm>
        </p:spPr>
        <p:txBody>
          <a:bodyPr/>
          <a:lstStyle/>
          <a:p>
            <a:r>
              <a:rPr lang="cs-CZ" dirty="0" smtClean="0"/>
              <a:t>Děkuji za příznivé ohlasy po shlédnutí této prezentace.</a:t>
            </a:r>
          </a:p>
          <a:p>
            <a:r>
              <a:rPr lang="cs-CZ" dirty="0" smtClean="0"/>
              <a:t>A těším se s Vámi na další poznávání planety Země.</a:t>
            </a:r>
            <a:endParaRPr lang="cs-CZ" dirty="0"/>
          </a:p>
        </p:txBody>
      </p:sp>
      <p:sp>
        <p:nvSpPr>
          <p:cNvPr id="4" name="Zástupný symbol pro obrázek 3"/>
          <p:cNvSpPr>
            <a:spLocks noGrp="1"/>
          </p:cNvSpPr>
          <p:nvPr>
            <p:ph type="pic" idx="1"/>
          </p:nvPr>
        </p:nvSpPr>
        <p:spPr/>
      </p:sp>
      <p:pic>
        <p:nvPicPr>
          <p:cNvPr id="1029" name="Picture 5" descr="C:\Documents and Settings\Michal\Local Settings\Temporary Internet Files\Content.IE5\KL63O1Q3\MP900399267[2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452485">
            <a:off x="2643377" y="1008838"/>
            <a:ext cx="6198681" cy="430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38146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485</TotalTime>
  <Words>317</Words>
  <Application>Microsoft Office PowerPoint</Application>
  <PresentationFormat>Předvádění na obrazovce (4:3)</PresentationFormat>
  <Paragraphs>91</Paragraphs>
  <Slides>10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Tok</vt:lpstr>
      <vt:lpstr>Světové oceány</vt:lpstr>
      <vt:lpstr> </vt:lpstr>
      <vt:lpstr>Jak se jmenují světové oceány a kolik jich je? </vt:lpstr>
      <vt:lpstr>Oceány na západní polokouli</vt:lpstr>
      <vt:lpstr>Oceány na východní polokouli</vt:lpstr>
      <vt:lpstr>Rozloha oceánů</vt:lpstr>
      <vt:lpstr>Graf</vt:lpstr>
      <vt:lpstr>Nejhlubší místo na světě</vt:lpstr>
      <vt:lpstr>Příjemnou plavbu. Po všech mořích světa.</vt:lpstr>
      <vt:lpstr>Zdroje informací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paty</dc:creator>
  <cp:lastModifiedBy>Pavel Vlček</cp:lastModifiedBy>
  <cp:revision>38</cp:revision>
  <dcterms:created xsi:type="dcterms:W3CDTF">2011-05-26T06:40:13Z</dcterms:created>
  <dcterms:modified xsi:type="dcterms:W3CDTF">2012-09-30T20:52:53Z</dcterms:modified>
</cp:coreProperties>
</file>