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64" autoAdjust="0"/>
    <p:restoredTop sz="94660"/>
  </p:normalViewPr>
  <p:slideViewPr>
    <p:cSldViewPr>
      <p:cViewPr varScale="1">
        <p:scale>
          <a:sx n="102" d="100"/>
          <a:sy n="102" d="100"/>
        </p:scale>
        <p:origin x="-2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Vzdělání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70EF2C-BC1C-4840-9B77-D914B065A20F}" type="datetimeFigureOut">
              <a:rPr lang="cs-CZ"/>
              <a:pPr>
                <a:defRPr/>
              </a:pPr>
              <a:t>30.9.2012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69D52FF-34E4-4F34-A33B-C2E96BFFD5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6595053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Vzdělání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4CBF15-1CA4-4E17-84D2-F6B144032E6D}" type="datetimeFigureOut">
              <a:rPr lang="cs-CZ"/>
              <a:pPr>
                <a:defRPr/>
              </a:pPr>
              <a:t>30.9.2012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527D99B-DFF5-4B4E-AF52-D2E5397BDC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1057223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kurz.geologie.sci.muni.cz/kapitola4.htm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osoria.com/essai_nucleaire.htm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afax.cz/zahranici/3164478-Severovychod-Australie-zasahl-cyklon-dalsi-uderi-ve-ctvrtek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41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835987-735F-4683-BC2C-CC1127005864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  <p:sp>
        <p:nvSpPr>
          <p:cNvPr id="4101" name="Zástupný symbol pro záhlaví 4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/>
              <a:t>Vzdělání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 smtClean="0">
                <a:solidFill>
                  <a:srgbClr val="000000"/>
                </a:solidFill>
                <a:hlinkClick r:id="rId3"/>
              </a:rPr>
              <a:t>http://kurz.geologie.sci.muni.cz/kapitola4.htm</a:t>
            </a:r>
            <a:r>
              <a:rPr lang="cs-CZ" sz="1200" dirty="0" smtClean="0">
                <a:solidFill>
                  <a:srgbClr val="000000"/>
                </a:solidFill>
              </a:rPr>
              <a:t> </a:t>
            </a:r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Vzdělání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27D99B-DFF5-4B4E-AF52-D2E5397BDC6C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16359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 smtClean="0">
                <a:solidFill>
                  <a:srgbClr val="000000"/>
                </a:solidFill>
                <a:hlinkClick r:id="rId3"/>
              </a:rPr>
              <a:t>http://www.dinosoria.com/essai_nucleaire.htm</a:t>
            </a:r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Vzdělání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27D99B-DFF5-4B4E-AF52-D2E5397BDC6C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54343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rgbClr val="000000"/>
                </a:solidFill>
                <a:hlinkClick r:id="rId3"/>
              </a:rPr>
              <a:t>http://www.mediafax.cz/zahranici/3164478-Severovychod-Australie-zasahl-cyklon-dalsi-uderi-ve-ctvrtek</a:t>
            </a:r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Vzdělání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27D99B-DFF5-4B4E-AF52-D2E5397BDC6C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52692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http://webvyukacontent.olportal.cz/w-zemeteleso-051219/3hVesmir.htm</a:t>
            </a:r>
          </a:p>
          <a:p>
            <a:r>
              <a:rPr lang="cs-CZ" dirty="0" smtClean="0"/>
              <a:t>http://cs.wikipedia.org/wiki/Soubor:International_Date_Line.png</a:t>
            </a:r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Vzdělání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27D99B-DFF5-4B4E-AF52-D2E5397BDC6C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28472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http://cs.wikipedia.org/wiki/Soubor:Boraboraluft_edited3.jpg</a:t>
            </a:r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Vzdělání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27D99B-DFF5-4B4E-AF52-D2E5397BDC6C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37785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BF8875-7B56-470B-806A-F08D237528A4}" type="datetime1">
              <a:rPr lang="cs-CZ" smtClean="0"/>
              <a:pPr>
                <a:defRPr/>
              </a:pPr>
              <a:t>30.9.2012</a:t>
            </a:fld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652EA9-BD4F-403E-9DF0-DA67E58285B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D865FD-9F60-455A-9D97-38058ABEBA33}" type="datetime1">
              <a:rPr lang="cs-CZ" smtClean="0"/>
              <a:pPr>
                <a:defRPr/>
              </a:pPr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E66A0-44C9-4C08-9879-FF8D52CC32B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0AF25C-8E31-43E3-8EF3-456580B1821E}" type="datetime1">
              <a:rPr lang="cs-CZ" smtClean="0"/>
              <a:pPr>
                <a:defRPr/>
              </a:pPr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6F162A-C536-4C61-9F56-F9DD610DC59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700808"/>
            <a:ext cx="6096000" cy="365759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99592" y="188640"/>
            <a:ext cx="7543800" cy="914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C08AE0-43F6-4130-BC0C-D020133C162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>
          <a:xfrm>
            <a:off x="0" y="6093296"/>
            <a:ext cx="9036496" cy="426567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8B425B-434D-46CA-A60B-E76ACF3078DA}" type="datetime1">
              <a:rPr lang="cs-CZ" smtClean="0"/>
              <a:pPr>
                <a:defRPr/>
              </a:pPr>
              <a:t>30.9.2012</a:t>
            </a:fld>
            <a:endParaRPr lang="cs-CZ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CAC429-4080-4E4C-904C-46B6DED1BA5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1AD648-BB5E-4AF8-A122-E03D4E9E41C7}" type="datetime1">
              <a:rPr lang="cs-CZ" smtClean="0"/>
              <a:pPr>
                <a:defRPr/>
              </a:pPr>
              <a:t>30.9.2012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8998CA-3A78-48D6-BDB4-0030DB71785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A9E7F8-39A2-4B82-972C-8C83D1D4CA52}" type="datetime1">
              <a:rPr lang="cs-CZ" smtClean="0"/>
              <a:pPr>
                <a:defRPr/>
              </a:pPr>
              <a:t>30.9.2012</a:t>
            </a:fld>
            <a:endParaRPr lang="cs-CZ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16F006-7B74-456D-91CF-9884306CD85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BE1B27-1D2E-41E1-87F1-3809511FA29B}" type="datetime1">
              <a:rPr lang="cs-CZ" smtClean="0"/>
              <a:pPr>
                <a:defRPr/>
              </a:pPr>
              <a:t>30.9.2012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F27C96-B0EE-4C40-81F3-9BD2DF97E3C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050FE2-DC30-4BC7-A28C-93AE89C0E8FA}" type="datetime1">
              <a:rPr lang="cs-CZ" smtClean="0"/>
              <a:pPr>
                <a:defRPr/>
              </a:pPr>
              <a:t>30.9.2012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F861DD-14BA-4474-A2D6-C244FC49311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DC67CB-1D36-4B2C-A4CA-477B6CFA00A9}" type="datetime1">
              <a:rPr lang="cs-CZ" smtClean="0"/>
              <a:pPr>
                <a:defRPr/>
              </a:pPr>
              <a:t>30.9.2012</a:t>
            </a:fld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D6A74C-92E8-4740-AD0C-84D751AC535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087CE0-C466-4D8D-948D-D5006363EB46}" type="datetime1">
              <a:rPr lang="cs-CZ" smtClean="0"/>
              <a:pPr>
                <a:defRPr/>
              </a:pPr>
              <a:t>30.9.2012</a:t>
            </a:fld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16CF1C-D558-4AAB-AA2E-A509A03D879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4B026257-A9D8-4CE6-B443-444092D98A61}" type="datetime1">
              <a:rPr lang="cs-CZ" smtClean="0"/>
              <a:pPr>
                <a:defRPr/>
              </a:pPr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4FD3D31A-0690-41E6-A3E6-B725547F902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Boraboraluft_edited3.jpg" TargetMode="External"/><Relationship Id="rId3" Type="http://schemas.openxmlformats.org/officeDocument/2006/relationships/hyperlink" Target="http://kurz.geologie.sci.muni.cz/kapitola4.htm" TargetMode="External"/><Relationship Id="rId7" Type="http://schemas.openxmlformats.org/officeDocument/2006/relationships/hyperlink" Target="http://cs.wikipedia.org/wiki/Soubor:International_Date_Line.png" TargetMode="External"/><Relationship Id="rId2" Type="http://schemas.openxmlformats.org/officeDocument/2006/relationships/hyperlink" Target="http://tichy-ocean.navajo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bvyukacontent.olportal.cz/w-zemeteleso-051219/3hVesmir.htm" TargetMode="External"/><Relationship Id="rId5" Type="http://schemas.openxmlformats.org/officeDocument/2006/relationships/hyperlink" Target="http://www.mediafax.cz/zahranici/3164478-Severovychod-Australie-zasahl-cyklon-dalsi-uderi-ve-ctvrtek" TargetMode="External"/><Relationship Id="rId4" Type="http://schemas.openxmlformats.org/officeDocument/2006/relationships/hyperlink" Target="http://www.dinosoria.com/essai_nucleaire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288" y="2852936"/>
            <a:ext cx="403225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2" name="Podnadpis 2"/>
          <p:cNvSpPr>
            <a:spLocks noGrp="1"/>
          </p:cNvSpPr>
          <p:nvPr>
            <p:ph type="subTitle" idx="1"/>
          </p:nvPr>
        </p:nvSpPr>
        <p:spPr>
          <a:xfrm>
            <a:off x="4572000" y="2970212"/>
            <a:ext cx="4752528" cy="3887788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179,7 km</a:t>
            </a:r>
            <a:r>
              <a:rPr lang="cs-CZ" b="1" baseline="30000" dirty="0" smtClean="0">
                <a:solidFill>
                  <a:schemeClr val="tx1"/>
                </a:solidFill>
              </a:rPr>
              <a:t>2</a:t>
            </a:r>
          </a:p>
          <a:p>
            <a:pPr algn="ctr"/>
            <a:r>
              <a:rPr lang="cs-CZ" sz="4800" b="1" dirty="0" smtClean="0">
                <a:solidFill>
                  <a:schemeClr val="tx1"/>
                </a:solidFill>
              </a:rPr>
              <a:t>1/3 </a:t>
            </a:r>
          </a:p>
          <a:p>
            <a:pPr algn="ctr">
              <a:spcBef>
                <a:spcPct val="0"/>
              </a:spcBef>
            </a:pPr>
            <a:r>
              <a:rPr lang="cs-CZ" sz="4800" b="1" dirty="0" smtClean="0">
                <a:solidFill>
                  <a:schemeClr val="tx1"/>
                </a:solidFill>
              </a:rPr>
              <a:t>zemského </a:t>
            </a:r>
          </a:p>
          <a:p>
            <a:pPr algn="ctr">
              <a:spcBef>
                <a:spcPct val="0"/>
              </a:spcBef>
            </a:pPr>
            <a:r>
              <a:rPr lang="cs-CZ" sz="4800" b="1" dirty="0" smtClean="0">
                <a:solidFill>
                  <a:schemeClr val="tx1"/>
                </a:solidFill>
              </a:rPr>
              <a:t>povrchu    </a:t>
            </a:r>
          </a:p>
          <a:p>
            <a:pPr>
              <a:spcBef>
                <a:spcPct val="0"/>
              </a:spcBef>
            </a:pPr>
            <a:r>
              <a:rPr lang="cs-CZ" sz="4800" b="1" dirty="0" smtClean="0">
                <a:solidFill>
                  <a:schemeClr val="tx1"/>
                </a:solidFill>
              </a:rPr>
              <a:t>                             </a:t>
            </a:r>
            <a:r>
              <a:rPr lang="cs-CZ" sz="1500" dirty="0" smtClean="0">
                <a:solidFill>
                  <a:schemeClr val="tx1"/>
                </a:solidFill>
              </a:rPr>
              <a:t>obr. 1</a:t>
            </a:r>
          </a:p>
        </p:txBody>
      </p:sp>
      <p:pic>
        <p:nvPicPr>
          <p:cNvPr id="10" name="Picture 2" descr="C:\Users\paty\AppData\Local\Microsoft\Windows\Temporary Internet Files\Low\Content.IE5\1YJAM0B5\opvk_hor_zakladni_logolink_bar_cz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2656"/>
            <a:ext cx="5407152" cy="104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34816" y="1700808"/>
            <a:ext cx="8496944" cy="2541885"/>
          </a:xfrm>
        </p:spPr>
        <p:txBody>
          <a:bodyPr/>
          <a:lstStyle/>
          <a:p>
            <a:pPr>
              <a:defRPr/>
            </a:pPr>
            <a:r>
              <a:rPr lang="cs-CZ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TICHÝ OCEÁN = PACIFIK</a:t>
            </a:r>
            <a:endParaRPr lang="cs-CZ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539552" y="4714884"/>
            <a:ext cx="4103886" cy="1306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Wingdings" pitchFamily="2" charset="2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Romana Zabořilová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Wingdings" pitchFamily="2" charset="2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ZŠ Jenišovice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Wingdings" pitchFamily="2" charset="2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VY_32_INOVACE_055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713" y="1336675"/>
            <a:ext cx="7848600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>
          <a:xfrm>
            <a:off x="557213" y="908720"/>
            <a:ext cx="8229600" cy="65246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cs-CZ" sz="3600" b="1" dirty="0" smtClean="0">
                <a:solidFill>
                  <a:srgbClr val="C00000"/>
                </a:solidFill>
              </a:rPr>
              <a:t>  </a:t>
            </a:r>
            <a:r>
              <a:rPr lang="cs-CZ" sz="3600" b="1" dirty="0" smtClean="0"/>
              <a:t>zemětřesení / sopečná činnost / tsunami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3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Ohnivý kruh – atlas str.14-15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706938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cs-CZ" sz="2800" b="1" dirty="0" smtClean="0"/>
              <a:t>pevninské</a:t>
            </a:r>
            <a:r>
              <a:rPr lang="cs-CZ" sz="2800" dirty="0" smtClean="0"/>
              <a:t> – Nová Guinea, Nový Zéland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sz="2800" b="1" dirty="0" smtClean="0"/>
              <a:t>sopečné</a:t>
            </a:r>
            <a:r>
              <a:rPr lang="cs-CZ" sz="2800" dirty="0" smtClean="0"/>
              <a:t> – Havajské ostrovy, Aleuty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sz="2800" b="1" dirty="0" smtClean="0"/>
              <a:t>korálové</a:t>
            </a:r>
            <a:r>
              <a:rPr lang="cs-CZ" sz="2800" dirty="0" smtClean="0"/>
              <a:t> – </a:t>
            </a:r>
            <a:r>
              <a:rPr lang="cs-CZ" sz="2800" dirty="0" err="1" smtClean="0"/>
              <a:t>Cookovy</a:t>
            </a:r>
            <a:r>
              <a:rPr lang="cs-CZ" sz="2800" dirty="0" smtClean="0"/>
              <a:t> ostrovy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sz="2800" dirty="0" smtClean="0"/>
              <a:t>	</a:t>
            </a:r>
            <a:r>
              <a:rPr lang="cs-CZ" sz="2800" dirty="0" err="1" smtClean="0"/>
              <a:t>Tuamotu</a:t>
            </a:r>
            <a:r>
              <a:rPr lang="cs-CZ" sz="2800" dirty="0" smtClean="0"/>
              <a:t> - Atol </a:t>
            </a:r>
            <a:r>
              <a:rPr lang="cs-CZ" sz="2800" dirty="0" err="1" smtClean="0"/>
              <a:t>Mururoa</a:t>
            </a:r>
            <a:r>
              <a:rPr lang="cs-CZ" sz="2800" dirty="0" smtClean="0"/>
              <a:t> 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sz="2800" dirty="0" smtClean="0"/>
              <a:t>		    pokusné výbuchy 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sz="2800" dirty="0" smtClean="0"/>
              <a:t>		    atomových zbraní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sz="2800" dirty="0" smtClean="0"/>
              <a:t>		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sz="2800" dirty="0" smtClean="0"/>
              <a:t>			</a:t>
            </a:r>
            <a:r>
              <a:rPr lang="cs-CZ" sz="1800" dirty="0" smtClean="0"/>
              <a:t>obr. 3 a 4 Atol </a:t>
            </a:r>
            <a:r>
              <a:rPr lang="cs-CZ" sz="1800" dirty="0" err="1" smtClean="0"/>
              <a:t>Mururoa</a:t>
            </a:r>
            <a:endParaRPr lang="cs-CZ" sz="2800" dirty="0" smtClean="0"/>
          </a:p>
        </p:txBody>
      </p:sp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60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Ostrovy</a:t>
            </a:r>
            <a:r>
              <a:rPr lang="cs-CZ" dirty="0" smtClean="0"/>
              <a:t> </a:t>
            </a:r>
            <a:r>
              <a:rPr lang="cs-CZ" sz="4400" dirty="0" smtClean="0"/>
              <a:t>– atlas str. 140 - 141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>
          <a:xfrm>
            <a:off x="250825" y="6356350"/>
            <a:ext cx="8713788" cy="365125"/>
          </a:xfrm>
        </p:spPr>
        <p:txBody>
          <a:bodyPr/>
          <a:lstStyle/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4149725"/>
            <a:ext cx="21971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786063"/>
            <a:ext cx="256222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289181" y="1052736"/>
            <a:ext cx="7739203" cy="1944216"/>
          </a:xfrm>
        </p:spPr>
        <p:txBody>
          <a:bodyPr>
            <a:normAutofit fontScale="55000" lnSpcReduction="20000"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cs-CZ" sz="5900" dirty="0" smtClean="0">
                <a:effectLst/>
              </a:rPr>
              <a:t>Filipínské moře, Korálové moře, Jihočínské moře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5900" dirty="0">
                <a:effectLst/>
              </a:rPr>
              <a:t>d</a:t>
            </a:r>
            <a:r>
              <a:rPr lang="cs-CZ" sz="5900" dirty="0" smtClean="0">
                <a:effectLst/>
              </a:rPr>
              <a:t>oplň další ………………………………………..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sz="3000" dirty="0"/>
          </a:p>
        </p:txBody>
      </p:sp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265719" y="188640"/>
            <a:ext cx="75438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60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Okrajová moře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>
          <a:xfrm>
            <a:off x="323850" y="6356350"/>
            <a:ext cx="8569325" cy="365125"/>
          </a:xfrm>
        </p:spPr>
        <p:txBody>
          <a:bodyPr/>
          <a:lstStyle/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pic>
        <p:nvPicPr>
          <p:cNvPr id="5125" name="Picture 5" descr="C:\Users\PrazEv\AppData\Local\Microsoft\Windows\Temporary Internet Files\Content.IE5\WK4GYOUG\MM900284011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340768"/>
            <a:ext cx="12954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89181" y="2834521"/>
            <a:ext cx="87129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Hlubokomořské příkopy</a:t>
            </a:r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cs-CZ" sz="3200" dirty="0">
                <a:latin typeface="+mn-lt"/>
              </a:rPr>
              <a:t>ten nejhlubší na světě </a:t>
            </a:r>
            <a:r>
              <a:rPr lang="cs-CZ" sz="3200" dirty="0" smtClean="0">
                <a:latin typeface="+mn-lt"/>
              </a:rPr>
              <a:t>……………………………</a:t>
            </a:r>
            <a:endParaRPr lang="cs-CZ" sz="3200" dirty="0">
              <a:latin typeface="+mn-lt"/>
            </a:endParaRPr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cs-CZ" sz="3200" dirty="0">
                <a:latin typeface="+mn-lt"/>
              </a:rPr>
              <a:t>a ty další</a:t>
            </a:r>
            <a:r>
              <a:rPr lang="cs-CZ" sz="3200" dirty="0" smtClean="0">
                <a:latin typeface="+mn-lt"/>
              </a:rPr>
              <a:t>…………………………………………..</a:t>
            </a:r>
            <a:endParaRPr lang="cs-CZ" sz="3200" dirty="0">
              <a:latin typeface="+mn-lt"/>
            </a:endParaRPr>
          </a:p>
          <a:p>
            <a:endParaRPr lang="cs-CZ" b="1" dirty="0" smtClean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cs-CZ" sz="3200" dirty="0" smtClean="0">
                <a:effectLst/>
              </a:rPr>
              <a:t>východní část - pasáty od obratníku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sz="3200" dirty="0" smtClean="0">
                <a:effectLst/>
              </a:rPr>
              <a:t>západní část – monzuny 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sz="3200" dirty="0" smtClean="0">
                <a:effectLst/>
              </a:rPr>
              <a:t>tropické cyklóny – tajfuny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sz="3200" dirty="0" smtClean="0">
                <a:effectLst/>
              </a:rPr>
              <a:t>mořské proudy</a:t>
            </a:r>
          </a:p>
          <a:p>
            <a:pPr marL="0" indent="0" eaLnBrk="1" hangingPunct="1">
              <a:buFont typeface="Arial" charset="0"/>
              <a:buNone/>
            </a:pPr>
            <a:endParaRPr lang="cs-CZ" dirty="0" smtClean="0"/>
          </a:p>
          <a:p>
            <a:pPr marL="0" indent="0" eaLnBrk="1" hangingPunct="1">
              <a:buFont typeface="Arial" charset="0"/>
              <a:buNone/>
            </a:pPr>
            <a:r>
              <a:rPr lang="cs-CZ" sz="1500" dirty="0" smtClean="0">
                <a:effectLst/>
              </a:rPr>
              <a:t>                                           obr. 5 tropický cyklón Anthony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sz="6000" b="1" dirty="0" smtClean="0">
                <a:ln w="19050"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</a:rPr>
              <a:t>oceánské podnebí </a:t>
            </a:r>
            <a:endParaRPr lang="cs-CZ" sz="6000" dirty="0" smtClean="0">
              <a:ln w="19050">
                <a:solidFill>
                  <a:schemeClr val="tx1"/>
                </a:solidFill>
              </a:ln>
              <a:blipFill>
                <a:blip r:embed="rId3"/>
                <a:tile tx="0" ty="0" sx="100000" sy="100000" flip="none" algn="tl"/>
              </a:blipFill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cs-CZ" dirty="0" smtClean="0">
                <a:effectLst/>
              </a:rPr>
              <a:t> oceán a stálý vítr zmírňují tropy</a:t>
            </a:r>
          </a:p>
        </p:txBody>
      </p:sp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>
              <a:defRPr/>
            </a:pPr>
            <a:r>
              <a:rPr lang="cs-CZ" sz="60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</a:rPr>
              <a:t>Podnebí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>
          <a:xfrm>
            <a:off x="250825" y="6356350"/>
            <a:ext cx="8497888" cy="365125"/>
          </a:xfrm>
        </p:spPr>
        <p:txBody>
          <a:bodyPr/>
          <a:lstStyle/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32856"/>
            <a:ext cx="3529013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cs-CZ" dirty="0" smtClean="0"/>
          </a:p>
          <a:p>
            <a:pPr marL="0" indent="0" eaLnBrk="1" hangingPunct="1">
              <a:buFont typeface="Arial" charset="0"/>
              <a:buNone/>
            </a:pPr>
            <a:endParaRPr lang="cs-CZ" dirty="0" smtClean="0"/>
          </a:p>
          <a:p>
            <a:pPr marL="0" indent="0" eaLnBrk="1" hangingPunct="1">
              <a:buFont typeface="Arial" charset="0"/>
              <a:buNone/>
            </a:pPr>
            <a:endParaRPr lang="cs-CZ" dirty="0" smtClean="0"/>
          </a:p>
          <a:p>
            <a:pPr marL="0" indent="0" eaLnBrk="1" hangingPunct="1">
              <a:buFont typeface="Arial" charset="0"/>
              <a:buNone/>
            </a:pPr>
            <a:endParaRPr lang="cs-CZ" dirty="0" smtClean="0"/>
          </a:p>
          <a:p>
            <a:pPr marL="0" indent="0" eaLnBrk="1" hangingPunct="1">
              <a:buFont typeface="Arial" charset="0"/>
              <a:buNone/>
            </a:pPr>
            <a:endParaRPr lang="cs-CZ" dirty="0" smtClean="0"/>
          </a:p>
          <a:p>
            <a:pPr marL="0" indent="0" eaLnBrk="1" hangingPunct="1">
              <a:buFont typeface="Arial" charset="0"/>
              <a:buNone/>
            </a:pPr>
            <a:endParaRPr lang="cs-CZ" dirty="0" smtClean="0"/>
          </a:p>
          <a:p>
            <a:pPr marL="0" indent="0" eaLnBrk="1" hangingPunct="1">
              <a:buFont typeface="Arial" charset="0"/>
              <a:buNone/>
            </a:pPr>
            <a:endParaRPr lang="cs-CZ" sz="1500" dirty="0" smtClean="0"/>
          </a:p>
          <a:p>
            <a:pPr marL="0" indent="0" eaLnBrk="1" hangingPunct="1">
              <a:buFont typeface="Arial" charset="0"/>
              <a:buNone/>
            </a:pPr>
            <a:r>
              <a:rPr lang="cs-CZ" sz="1500" dirty="0" smtClean="0"/>
              <a:t>	  obr. 6</a:t>
            </a:r>
          </a:p>
          <a:p>
            <a:pPr marL="0" indent="0" eaLnBrk="1" hangingPunct="1">
              <a:buFont typeface="Arial" charset="0"/>
              <a:buNone/>
            </a:pPr>
            <a:endParaRPr lang="cs-CZ" sz="1500" dirty="0" smtClean="0"/>
          </a:p>
          <a:p>
            <a:pPr marL="0" indent="0" eaLnBrk="1" hangingPunct="1">
              <a:buFont typeface="Arial" charset="0"/>
              <a:buNone/>
            </a:pPr>
            <a:r>
              <a:rPr lang="cs-CZ" sz="1500" dirty="0" smtClean="0"/>
              <a:t>					       obr. 7</a:t>
            </a:r>
          </a:p>
          <a:p>
            <a:pPr marL="0" indent="0" eaLnBrk="1" hangingPunct="1">
              <a:buFont typeface="Arial" charset="0"/>
              <a:buNone/>
            </a:pPr>
            <a:endParaRPr lang="cs-CZ" dirty="0" smtClean="0"/>
          </a:p>
          <a:p>
            <a:pPr marL="0" indent="0" eaLnBrk="1" hangingPunct="1">
              <a:buFont typeface="Arial" charset="0"/>
              <a:buNone/>
            </a:pPr>
            <a:endParaRPr lang="cs-CZ" dirty="0" smtClean="0"/>
          </a:p>
          <a:p>
            <a:pPr marL="0" indent="0" eaLnBrk="1" hangingPunct="1">
              <a:buFont typeface="Arial" charset="0"/>
              <a:buNone/>
            </a:pPr>
            <a:endParaRPr lang="cs-CZ" dirty="0" smtClean="0"/>
          </a:p>
          <a:p>
            <a:pPr marL="0" indent="0" eaLnBrk="1" hangingPunct="1">
              <a:buFont typeface="Arial" charset="0"/>
              <a:buNone/>
            </a:pPr>
            <a:endParaRPr lang="cs-CZ" dirty="0" smtClean="0"/>
          </a:p>
          <a:p>
            <a:pPr marL="0" indent="0" eaLnBrk="1" hangingPunct="1">
              <a:buFont typeface="Arial" charset="0"/>
              <a:buNone/>
            </a:pPr>
            <a:endParaRPr lang="cs-CZ" dirty="0" smtClean="0"/>
          </a:p>
          <a:p>
            <a:pPr marL="0" indent="0" eaLnBrk="1" hangingPunct="1">
              <a:buFont typeface="Arial" charset="0"/>
              <a:buNone/>
            </a:pPr>
            <a:endParaRPr lang="cs-CZ" dirty="0" smtClean="0"/>
          </a:p>
          <a:p>
            <a:pPr marL="0" indent="0" eaLnBrk="1" hangingPunct="1">
              <a:buFont typeface="Arial" charset="0"/>
              <a:buNone/>
            </a:pPr>
            <a:endParaRPr lang="cs-CZ" dirty="0" smtClean="0"/>
          </a:p>
        </p:txBody>
      </p:sp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251520" y="171450"/>
            <a:ext cx="6624736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6000" b="1" dirty="0" smtClean="0">
                <a:ln w="19050"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Datová hranice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>
          <a:xfrm>
            <a:off x="107950" y="6356350"/>
            <a:ext cx="8785225" cy="365125"/>
          </a:xfrm>
        </p:spPr>
        <p:txBody>
          <a:bodyPr/>
          <a:lstStyle/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6988" y="1611312"/>
            <a:ext cx="2808287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71450"/>
            <a:ext cx="2232025" cy="611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323528" y="992187"/>
            <a:ext cx="8229600" cy="48736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cs-CZ" sz="3200" b="1" dirty="0" smtClean="0">
                <a:effectLst/>
              </a:rPr>
              <a:t>Nová Guinea, Nový Zéland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sz="3200" b="1" dirty="0" smtClean="0">
                <a:effectLst/>
              </a:rPr>
              <a:t>Polynésie</a:t>
            </a:r>
            <a:r>
              <a:rPr lang="cs-CZ" sz="3200" dirty="0" smtClean="0">
                <a:effectLst/>
              </a:rPr>
              <a:t> (např. Havajské ostrovy)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sz="3200" b="1" dirty="0" smtClean="0">
                <a:effectLst/>
              </a:rPr>
              <a:t>Mikronésie</a:t>
            </a:r>
            <a:r>
              <a:rPr lang="cs-CZ" sz="3200" dirty="0" smtClean="0">
                <a:effectLst/>
              </a:rPr>
              <a:t> (např. Karolíny)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sz="3200" b="1" dirty="0" smtClean="0">
                <a:effectLst/>
              </a:rPr>
              <a:t>Melanésie</a:t>
            </a:r>
            <a:r>
              <a:rPr lang="cs-CZ" sz="3200" dirty="0" smtClean="0">
                <a:effectLst/>
              </a:rPr>
              <a:t> (např. Vanuatu)</a:t>
            </a:r>
          </a:p>
          <a:p>
            <a:pPr marL="0" indent="0" eaLnBrk="1" hangingPunct="1">
              <a:buFont typeface="Arial" charset="0"/>
              <a:buNone/>
            </a:pPr>
            <a:endParaRPr lang="cs-CZ" dirty="0" smtClean="0"/>
          </a:p>
          <a:p>
            <a:pPr marL="0" indent="0" eaLnBrk="1" hangingPunct="1">
              <a:buFont typeface="Arial" charset="0"/>
              <a:buNone/>
            </a:pPr>
            <a:endParaRPr lang="cs-CZ" dirty="0" smtClean="0"/>
          </a:p>
          <a:p>
            <a:pPr marL="0" indent="0" eaLnBrk="1" hangingPunct="1">
              <a:buFont typeface="Arial" charset="0"/>
              <a:buNone/>
            </a:pPr>
            <a:endParaRPr lang="cs-CZ" sz="1500" dirty="0" smtClean="0"/>
          </a:p>
          <a:p>
            <a:pPr marL="0" indent="0" eaLnBrk="1" hangingPunct="1">
              <a:buFont typeface="Arial" charset="0"/>
              <a:buNone/>
            </a:pPr>
            <a:r>
              <a:rPr lang="cs-CZ" sz="1500" dirty="0" smtClean="0"/>
              <a:t>	     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sz="1500" dirty="0" smtClean="0"/>
              <a:t>	          Obr. 8  ostrov Bora Bora - Polynésie</a:t>
            </a:r>
          </a:p>
          <a:p>
            <a:pPr marL="0" indent="0" eaLnBrk="1" hangingPunct="1">
              <a:buFont typeface="Arial" charset="0"/>
              <a:buNone/>
            </a:pPr>
            <a:endParaRPr lang="cs-CZ" dirty="0" smtClean="0"/>
          </a:p>
          <a:p>
            <a:pPr marL="0" indent="0" eaLnBrk="1" hangingPunct="1">
              <a:buFont typeface="Arial" charset="0"/>
              <a:buNone/>
            </a:pPr>
            <a:endParaRPr lang="cs-CZ" dirty="0" smtClean="0"/>
          </a:p>
        </p:txBody>
      </p:sp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5438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6000" b="1" dirty="0" smtClean="0">
                <a:ln w="19050"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Oceánie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>
          <a:xfrm>
            <a:off x="250825" y="6356350"/>
            <a:ext cx="8497888" cy="365125"/>
          </a:xfrm>
        </p:spPr>
        <p:txBody>
          <a:bodyPr/>
          <a:lstStyle/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56992"/>
            <a:ext cx="3593976" cy="2345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333375"/>
            <a:ext cx="9144000" cy="57927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endParaRPr lang="cs-CZ" sz="1200" b="1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1400" b="1" dirty="0" smtClean="0">
                <a:effectLst/>
              </a:rPr>
              <a:t>Zdroje obrázků: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sz="1400" dirty="0" smtClean="0">
                <a:effectLst/>
              </a:rPr>
              <a:t>obr. 1: autor neuveden, </a:t>
            </a:r>
            <a:r>
              <a:rPr lang="en-US" sz="1400" dirty="0" smtClean="0">
                <a:effectLst/>
              </a:rPr>
              <a:t>[</a:t>
            </a:r>
            <a:r>
              <a:rPr lang="cs-CZ" sz="1400" dirty="0" smtClean="0">
                <a:effectLst/>
              </a:rPr>
              <a:t>cit. </a:t>
            </a:r>
            <a:r>
              <a:rPr lang="en-US" sz="1400" dirty="0" smtClean="0">
                <a:effectLst/>
              </a:rPr>
              <a:t>20</a:t>
            </a:r>
            <a:r>
              <a:rPr lang="cs-CZ" sz="1400" dirty="0" smtClean="0">
                <a:effectLst/>
              </a:rPr>
              <a:t>11-04.09.</a:t>
            </a:r>
            <a:r>
              <a:rPr lang="en-US" sz="1400" dirty="0" smtClean="0">
                <a:effectLst/>
              </a:rPr>
              <a:t>].</a:t>
            </a:r>
            <a:r>
              <a:rPr lang="cs-CZ" sz="1400" dirty="0" smtClean="0">
                <a:effectLst/>
              </a:rPr>
              <a:t> Dostupné na www</a:t>
            </a:r>
            <a:r>
              <a:rPr lang="en-US" sz="1400" dirty="0" smtClean="0">
                <a:effectLst/>
              </a:rPr>
              <a:t> :</a:t>
            </a:r>
            <a:r>
              <a:rPr lang="en-US" sz="1400" dirty="0">
                <a:solidFill>
                  <a:srgbClr val="000000"/>
                </a:solidFill>
                <a:effectLst/>
              </a:rPr>
              <a:t> &lt;</a:t>
            </a:r>
            <a:r>
              <a:rPr lang="cs-CZ" sz="1400" dirty="0" smtClean="0">
                <a:effectLst/>
              </a:rPr>
              <a:t> </a:t>
            </a:r>
            <a:r>
              <a:rPr lang="cs-CZ" sz="1400" dirty="0">
                <a:effectLst/>
                <a:hlinkClick r:id="rId2"/>
              </a:rPr>
              <a:t>http://tichy-ocean.navajo.cz</a:t>
            </a:r>
            <a:r>
              <a:rPr lang="cs-CZ" sz="1400" dirty="0" smtClean="0">
                <a:effectLst/>
                <a:hlinkClick r:id="rId2"/>
              </a:rPr>
              <a:t>/</a:t>
            </a:r>
            <a:r>
              <a:rPr lang="en-US" sz="1400" dirty="0">
                <a:solidFill>
                  <a:srgbClr val="000000"/>
                </a:solidFill>
                <a:effectLst/>
              </a:rPr>
              <a:t>&gt;.</a:t>
            </a:r>
            <a:endParaRPr lang="cs-CZ" sz="1400" dirty="0">
              <a:effectLst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cs-CZ" sz="1400" dirty="0" smtClean="0">
                <a:effectLst/>
              </a:rPr>
              <a:t>obr. 2:</a:t>
            </a:r>
            <a:r>
              <a:rPr lang="cs-CZ" sz="1400" dirty="0">
                <a:solidFill>
                  <a:srgbClr val="000000"/>
                </a:solidFill>
                <a:effectLst/>
              </a:rPr>
              <a:t> autor neuveden,</a:t>
            </a:r>
            <a:r>
              <a:rPr lang="en-US" sz="1400" dirty="0">
                <a:effectLst/>
              </a:rPr>
              <a:t> [</a:t>
            </a:r>
            <a:r>
              <a:rPr lang="cs-CZ" sz="1400" dirty="0">
                <a:effectLst/>
              </a:rPr>
              <a:t>cit. </a:t>
            </a:r>
            <a:r>
              <a:rPr lang="en-US" sz="1400" dirty="0">
                <a:effectLst/>
              </a:rPr>
              <a:t>20</a:t>
            </a:r>
            <a:r>
              <a:rPr lang="cs-CZ" sz="1400" dirty="0" smtClean="0">
                <a:effectLst/>
              </a:rPr>
              <a:t>11-04.09</a:t>
            </a:r>
            <a:r>
              <a:rPr lang="en-US" sz="1400" dirty="0" smtClean="0">
                <a:effectLst/>
              </a:rPr>
              <a:t>].</a:t>
            </a:r>
            <a:r>
              <a:rPr lang="cs-CZ" sz="1400" dirty="0" smtClean="0">
                <a:effectLst/>
              </a:rPr>
              <a:t> </a:t>
            </a:r>
            <a:r>
              <a:rPr lang="cs-CZ" sz="1400" dirty="0">
                <a:effectLst/>
              </a:rPr>
              <a:t>Dostupné na www</a:t>
            </a:r>
            <a:r>
              <a:rPr lang="en-US" sz="1400" dirty="0">
                <a:effectLst/>
              </a:rPr>
              <a:t> : </a:t>
            </a:r>
            <a:r>
              <a:rPr lang="en-US" sz="1400" dirty="0" smtClean="0">
                <a:solidFill>
                  <a:srgbClr val="000000"/>
                </a:solidFill>
                <a:effectLst/>
              </a:rPr>
              <a:t>&lt; </a:t>
            </a:r>
            <a:r>
              <a:rPr lang="cs-CZ" sz="1400" dirty="0">
                <a:solidFill>
                  <a:srgbClr val="000000"/>
                </a:solidFill>
                <a:effectLst/>
              </a:rPr>
              <a:t> </a:t>
            </a:r>
            <a:r>
              <a:rPr lang="cs-CZ" sz="1400" dirty="0">
                <a:solidFill>
                  <a:srgbClr val="000000"/>
                </a:solidFill>
                <a:effectLst/>
                <a:hlinkClick r:id="rId3"/>
              </a:rPr>
              <a:t>http://</a:t>
            </a:r>
            <a:r>
              <a:rPr lang="cs-CZ" sz="1400" dirty="0" smtClean="0">
                <a:solidFill>
                  <a:srgbClr val="000000"/>
                </a:solidFill>
                <a:effectLst/>
                <a:hlinkClick r:id="rId3"/>
              </a:rPr>
              <a:t>kurz.geologie.sci.muni.cz/kapitola4.htm</a:t>
            </a:r>
            <a:r>
              <a:rPr lang="en-US" sz="1400" dirty="0" smtClean="0">
                <a:solidFill>
                  <a:srgbClr val="000000"/>
                </a:solidFill>
                <a:effectLst/>
              </a:rPr>
              <a:t>&gt;.</a:t>
            </a:r>
            <a:endParaRPr lang="cs-CZ" sz="1400" dirty="0" smtClean="0">
              <a:effectLst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cs-CZ" sz="1400" dirty="0" smtClean="0">
                <a:solidFill>
                  <a:srgbClr val="000000"/>
                </a:solidFill>
                <a:effectLst/>
              </a:rPr>
              <a:t>obr. 3: autor </a:t>
            </a:r>
            <a:r>
              <a:rPr lang="cs-CZ" sz="1400" dirty="0">
                <a:solidFill>
                  <a:srgbClr val="000000"/>
                </a:solidFill>
                <a:effectLst/>
              </a:rPr>
              <a:t>neuveden,</a:t>
            </a:r>
            <a:r>
              <a:rPr lang="en-US" sz="1400" dirty="0">
                <a:effectLst/>
              </a:rPr>
              <a:t> [</a:t>
            </a:r>
            <a:r>
              <a:rPr lang="cs-CZ" sz="1400" dirty="0">
                <a:effectLst/>
              </a:rPr>
              <a:t>cit. </a:t>
            </a:r>
            <a:r>
              <a:rPr lang="en-US" sz="1400" dirty="0">
                <a:effectLst/>
              </a:rPr>
              <a:t>20</a:t>
            </a:r>
            <a:r>
              <a:rPr lang="cs-CZ" sz="1400" dirty="0" smtClean="0">
                <a:effectLst/>
              </a:rPr>
              <a:t>11-04.09</a:t>
            </a:r>
            <a:r>
              <a:rPr lang="en-US" sz="1400" dirty="0" smtClean="0">
                <a:effectLst/>
              </a:rPr>
              <a:t>].</a:t>
            </a:r>
            <a:r>
              <a:rPr lang="cs-CZ" sz="1400" dirty="0" smtClean="0">
                <a:effectLst/>
              </a:rPr>
              <a:t> </a:t>
            </a:r>
            <a:r>
              <a:rPr lang="cs-CZ" sz="1400" dirty="0">
                <a:effectLst/>
              </a:rPr>
              <a:t>Dostupné na www</a:t>
            </a:r>
            <a:r>
              <a:rPr lang="en-US" sz="1400" dirty="0">
                <a:effectLst/>
              </a:rPr>
              <a:t> : </a:t>
            </a:r>
            <a:r>
              <a:rPr lang="en-US" sz="1400" dirty="0">
                <a:solidFill>
                  <a:srgbClr val="000000"/>
                </a:solidFill>
                <a:effectLst/>
              </a:rPr>
              <a:t>&lt; </a:t>
            </a:r>
            <a:r>
              <a:rPr lang="cs-CZ" sz="1400" dirty="0">
                <a:solidFill>
                  <a:srgbClr val="000000"/>
                </a:solidFill>
                <a:effectLst/>
              </a:rPr>
              <a:t>  </a:t>
            </a:r>
            <a:r>
              <a:rPr lang="cs-CZ" sz="1400" dirty="0">
                <a:solidFill>
                  <a:srgbClr val="000000"/>
                </a:solidFill>
                <a:effectLst/>
                <a:hlinkClick r:id="rId4"/>
              </a:rPr>
              <a:t>http://</a:t>
            </a:r>
            <a:r>
              <a:rPr lang="cs-CZ" sz="1400" dirty="0" smtClean="0">
                <a:solidFill>
                  <a:srgbClr val="000000"/>
                </a:solidFill>
                <a:effectLst/>
                <a:hlinkClick r:id="rId4"/>
              </a:rPr>
              <a:t>www.dinosoria.com/essai_nucleaire.htm</a:t>
            </a:r>
            <a:r>
              <a:rPr lang="en-US" sz="1400" dirty="0" smtClean="0">
                <a:solidFill>
                  <a:srgbClr val="000000"/>
                </a:solidFill>
                <a:effectLst/>
              </a:rPr>
              <a:t>&gt;.</a:t>
            </a:r>
            <a:endParaRPr lang="cs-CZ" sz="1400" dirty="0">
              <a:effectLst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cs-CZ" sz="1400" dirty="0" smtClean="0">
                <a:solidFill>
                  <a:srgbClr val="000000"/>
                </a:solidFill>
                <a:effectLst/>
              </a:rPr>
              <a:t>obr. 4: autor </a:t>
            </a:r>
            <a:r>
              <a:rPr lang="cs-CZ" sz="1400" dirty="0">
                <a:solidFill>
                  <a:srgbClr val="000000"/>
                </a:solidFill>
                <a:effectLst/>
              </a:rPr>
              <a:t>neuveden,</a:t>
            </a:r>
            <a:r>
              <a:rPr lang="en-US" sz="1400" dirty="0">
                <a:effectLst/>
              </a:rPr>
              <a:t> [</a:t>
            </a:r>
            <a:r>
              <a:rPr lang="cs-CZ" sz="1400" dirty="0">
                <a:effectLst/>
              </a:rPr>
              <a:t>cit. </a:t>
            </a:r>
            <a:r>
              <a:rPr lang="en-US" sz="1400" dirty="0">
                <a:effectLst/>
              </a:rPr>
              <a:t>20</a:t>
            </a:r>
            <a:r>
              <a:rPr lang="cs-CZ" sz="1400" dirty="0" smtClean="0">
                <a:effectLst/>
              </a:rPr>
              <a:t>11-04.09</a:t>
            </a:r>
            <a:r>
              <a:rPr lang="en-US" sz="1400" dirty="0" smtClean="0">
                <a:effectLst/>
              </a:rPr>
              <a:t>].</a:t>
            </a:r>
            <a:r>
              <a:rPr lang="cs-CZ" sz="1400" dirty="0" smtClean="0">
                <a:effectLst/>
              </a:rPr>
              <a:t> </a:t>
            </a:r>
            <a:r>
              <a:rPr lang="cs-CZ" sz="1400" dirty="0">
                <a:effectLst/>
              </a:rPr>
              <a:t>Dostupné na www</a:t>
            </a:r>
            <a:r>
              <a:rPr lang="en-US" sz="1400" dirty="0">
                <a:effectLst/>
              </a:rPr>
              <a:t> : </a:t>
            </a:r>
            <a:r>
              <a:rPr lang="en-US" sz="1400" dirty="0">
                <a:solidFill>
                  <a:srgbClr val="000000"/>
                </a:solidFill>
                <a:effectLst/>
              </a:rPr>
              <a:t>&lt; </a:t>
            </a:r>
            <a:r>
              <a:rPr lang="cs-CZ" sz="1400" dirty="0">
                <a:solidFill>
                  <a:srgbClr val="000000"/>
                </a:solidFill>
                <a:effectLst/>
              </a:rPr>
              <a:t>  </a:t>
            </a:r>
            <a:r>
              <a:rPr lang="cs-CZ" sz="1400" dirty="0">
                <a:solidFill>
                  <a:srgbClr val="000000"/>
                </a:solidFill>
                <a:effectLst/>
                <a:hlinkClick r:id="rId4"/>
              </a:rPr>
              <a:t>http://</a:t>
            </a:r>
            <a:r>
              <a:rPr lang="cs-CZ" sz="1400" dirty="0" smtClean="0">
                <a:solidFill>
                  <a:srgbClr val="000000"/>
                </a:solidFill>
                <a:effectLst/>
                <a:hlinkClick r:id="rId4"/>
              </a:rPr>
              <a:t>www.dinosoria.com/essai_nucleaire.htm</a:t>
            </a:r>
            <a:r>
              <a:rPr lang="en-US" sz="1400" dirty="0" smtClean="0">
                <a:solidFill>
                  <a:srgbClr val="000000"/>
                </a:solidFill>
                <a:effectLst/>
              </a:rPr>
              <a:t>&gt;.</a:t>
            </a:r>
            <a:endParaRPr lang="cs-CZ" sz="1400" dirty="0">
              <a:effectLst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cs-CZ" sz="1400" dirty="0" smtClean="0">
                <a:solidFill>
                  <a:srgbClr val="000000"/>
                </a:solidFill>
                <a:effectLst/>
              </a:rPr>
              <a:t>obr. 5:Mediafax, </a:t>
            </a:r>
            <a:r>
              <a:rPr lang="en-US" sz="1400" dirty="0">
                <a:effectLst/>
              </a:rPr>
              <a:t>[</a:t>
            </a:r>
            <a:r>
              <a:rPr lang="cs-CZ" sz="1400" dirty="0">
                <a:effectLst/>
              </a:rPr>
              <a:t>cit. </a:t>
            </a:r>
            <a:r>
              <a:rPr lang="en-US" sz="1400" dirty="0">
                <a:effectLst/>
              </a:rPr>
              <a:t>20</a:t>
            </a:r>
            <a:r>
              <a:rPr lang="cs-CZ" sz="1400" dirty="0">
                <a:effectLst/>
              </a:rPr>
              <a:t>11-04.09</a:t>
            </a:r>
            <a:r>
              <a:rPr lang="en-US" sz="1400" dirty="0">
                <a:effectLst/>
              </a:rPr>
              <a:t>].</a:t>
            </a:r>
            <a:r>
              <a:rPr lang="cs-CZ" sz="1400" dirty="0">
                <a:effectLst/>
              </a:rPr>
              <a:t> Dostupné na www</a:t>
            </a:r>
            <a:r>
              <a:rPr lang="en-US" sz="1400" dirty="0">
                <a:effectLst/>
              </a:rPr>
              <a:t> : </a:t>
            </a:r>
            <a:r>
              <a:rPr lang="en-US" sz="1400" dirty="0">
                <a:solidFill>
                  <a:srgbClr val="000000"/>
                </a:solidFill>
                <a:effectLst/>
              </a:rPr>
              <a:t>&lt; </a:t>
            </a:r>
            <a:r>
              <a:rPr lang="en-US" sz="1400" dirty="0">
                <a:solidFill>
                  <a:srgbClr val="000000"/>
                </a:solidFill>
                <a:effectLst/>
                <a:hlinkClick r:id="rId5"/>
              </a:rPr>
              <a:t>http://</a:t>
            </a:r>
            <a:r>
              <a:rPr lang="en-US" sz="1400" dirty="0" smtClean="0">
                <a:solidFill>
                  <a:srgbClr val="000000"/>
                </a:solidFill>
                <a:effectLst/>
                <a:hlinkClick r:id="rId5"/>
              </a:rPr>
              <a:t>www.mediafax.cz/zahranici/3164478-Severovychod-Australie-zasahl-cyklon-dalsi-uderi-ve-ctvrtek</a:t>
            </a:r>
            <a:r>
              <a:rPr lang="en-US" sz="1400" dirty="0" smtClean="0">
                <a:solidFill>
                  <a:srgbClr val="000000"/>
                </a:solidFill>
                <a:effectLst/>
              </a:rPr>
              <a:t>&gt;.</a:t>
            </a:r>
            <a:endParaRPr lang="cs-CZ" sz="1400" dirty="0" smtClean="0">
              <a:solidFill>
                <a:srgbClr val="000000"/>
              </a:solidFill>
              <a:effectLst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cs-CZ" sz="1400" dirty="0" smtClean="0">
                <a:solidFill>
                  <a:srgbClr val="000000"/>
                </a:solidFill>
                <a:effectLst/>
              </a:rPr>
              <a:t>obr. 6: Školský portál Olomouckého kraje,</a:t>
            </a:r>
            <a:r>
              <a:rPr lang="en-US" sz="1400" dirty="0" smtClean="0">
                <a:effectLst/>
              </a:rPr>
              <a:t> </a:t>
            </a:r>
            <a:r>
              <a:rPr lang="en-US" sz="1400" dirty="0">
                <a:effectLst/>
              </a:rPr>
              <a:t>[</a:t>
            </a:r>
            <a:r>
              <a:rPr lang="cs-CZ" sz="1400" dirty="0">
                <a:effectLst/>
              </a:rPr>
              <a:t>cit. </a:t>
            </a:r>
            <a:r>
              <a:rPr lang="en-US" sz="1400" dirty="0">
                <a:effectLst/>
              </a:rPr>
              <a:t>20</a:t>
            </a:r>
            <a:r>
              <a:rPr lang="cs-CZ" sz="1400" dirty="0">
                <a:effectLst/>
              </a:rPr>
              <a:t>11-04.09</a:t>
            </a:r>
            <a:r>
              <a:rPr lang="en-US" sz="1400" dirty="0">
                <a:effectLst/>
              </a:rPr>
              <a:t>].</a:t>
            </a:r>
            <a:r>
              <a:rPr lang="cs-CZ" sz="1400" dirty="0">
                <a:effectLst/>
              </a:rPr>
              <a:t> Dostupné na www</a:t>
            </a:r>
            <a:r>
              <a:rPr lang="en-US" sz="1400" dirty="0">
                <a:effectLst/>
              </a:rPr>
              <a:t> : </a:t>
            </a:r>
            <a:r>
              <a:rPr lang="en-US" sz="1400" dirty="0">
                <a:solidFill>
                  <a:srgbClr val="000000"/>
                </a:solidFill>
                <a:effectLst/>
              </a:rPr>
              <a:t>&lt; </a:t>
            </a:r>
            <a:r>
              <a:rPr lang="en-US" sz="1400" dirty="0">
                <a:solidFill>
                  <a:srgbClr val="000000"/>
                </a:solidFill>
                <a:effectLst/>
                <a:hlinkClick r:id="rId6"/>
              </a:rPr>
              <a:t>http://</a:t>
            </a:r>
            <a:r>
              <a:rPr lang="en-US" sz="1400" dirty="0" smtClean="0">
                <a:solidFill>
                  <a:srgbClr val="000000"/>
                </a:solidFill>
                <a:effectLst/>
                <a:hlinkClick r:id="rId6"/>
              </a:rPr>
              <a:t>webvyukacontent.olportal.cz/w-zemeteleso-051219/3hVesmir.htm</a:t>
            </a:r>
            <a:r>
              <a:rPr lang="en-US" sz="1400" dirty="0" smtClean="0">
                <a:solidFill>
                  <a:srgbClr val="000000"/>
                </a:solidFill>
                <a:effectLst/>
              </a:rPr>
              <a:t>&gt;.</a:t>
            </a:r>
            <a:endParaRPr lang="cs-CZ" sz="1400" dirty="0">
              <a:solidFill>
                <a:srgbClr val="000000"/>
              </a:solidFill>
              <a:effectLst/>
            </a:endParaRPr>
          </a:p>
          <a:p>
            <a:pPr>
              <a:buNone/>
              <a:defRPr/>
            </a:pPr>
            <a:r>
              <a:rPr lang="cs-CZ" sz="1400" dirty="0">
                <a:solidFill>
                  <a:srgbClr val="000000"/>
                </a:solidFill>
                <a:effectLst/>
              </a:rPr>
              <a:t>obr. </a:t>
            </a:r>
            <a:r>
              <a:rPr lang="cs-CZ" sz="1400" dirty="0" smtClean="0">
                <a:solidFill>
                  <a:srgbClr val="000000"/>
                </a:solidFill>
                <a:effectLst/>
              </a:rPr>
              <a:t>7: </a:t>
            </a:r>
            <a:r>
              <a:rPr lang="cs-CZ" sz="1400" dirty="0">
                <a:solidFill>
                  <a:srgbClr val="000000"/>
                </a:solidFill>
                <a:effectLst/>
              </a:rPr>
              <a:t>autor neuveden,</a:t>
            </a:r>
            <a:r>
              <a:rPr lang="en-US" sz="1400" dirty="0">
                <a:effectLst/>
              </a:rPr>
              <a:t> [</a:t>
            </a:r>
            <a:r>
              <a:rPr lang="cs-CZ" sz="1400" dirty="0">
                <a:effectLst/>
              </a:rPr>
              <a:t>cit. </a:t>
            </a:r>
            <a:r>
              <a:rPr lang="en-US" sz="1400" dirty="0">
                <a:effectLst/>
              </a:rPr>
              <a:t>20</a:t>
            </a:r>
            <a:r>
              <a:rPr lang="cs-CZ" sz="1400" dirty="0">
                <a:effectLst/>
              </a:rPr>
              <a:t>11-04.09</a:t>
            </a:r>
            <a:r>
              <a:rPr lang="en-US" sz="1400" dirty="0">
                <a:effectLst/>
              </a:rPr>
              <a:t>].</a:t>
            </a:r>
            <a:r>
              <a:rPr lang="cs-CZ" sz="1400" dirty="0">
                <a:effectLst/>
              </a:rPr>
              <a:t> Dostupné na www</a:t>
            </a:r>
            <a:r>
              <a:rPr lang="en-US" sz="1400" dirty="0">
                <a:effectLst/>
              </a:rPr>
              <a:t> : </a:t>
            </a:r>
            <a:r>
              <a:rPr lang="en-US" sz="1400" dirty="0">
                <a:solidFill>
                  <a:srgbClr val="000000"/>
                </a:solidFill>
                <a:effectLst/>
              </a:rPr>
              <a:t>&lt; http://</a:t>
            </a:r>
            <a:r>
              <a:rPr lang="en-US" sz="1400" dirty="0" smtClean="0">
                <a:solidFill>
                  <a:srgbClr val="000000"/>
                </a:solidFill>
                <a:effectLst/>
                <a:hlinkClick r:id="rId7"/>
              </a:rPr>
              <a:t>cs.wikipedia.org/wiki/Soubor:International_Date_Line.png</a:t>
            </a:r>
            <a:r>
              <a:rPr lang="en-US" sz="1400" dirty="0" smtClean="0">
                <a:solidFill>
                  <a:srgbClr val="000000"/>
                </a:solidFill>
                <a:effectLst/>
              </a:rPr>
              <a:t>&gt;.</a:t>
            </a:r>
            <a:endParaRPr lang="cs-CZ" sz="1400" dirty="0">
              <a:solidFill>
                <a:srgbClr val="000000"/>
              </a:solidFill>
              <a:effectLst/>
            </a:endParaRPr>
          </a:p>
          <a:p>
            <a:pPr>
              <a:buNone/>
              <a:defRPr/>
            </a:pPr>
            <a:r>
              <a:rPr lang="cs-CZ" sz="1400" dirty="0">
                <a:solidFill>
                  <a:srgbClr val="000000"/>
                </a:solidFill>
                <a:effectLst/>
              </a:rPr>
              <a:t>obr. </a:t>
            </a:r>
            <a:r>
              <a:rPr lang="cs-CZ" sz="1400" dirty="0" smtClean="0">
                <a:solidFill>
                  <a:srgbClr val="000000"/>
                </a:solidFill>
                <a:effectLst/>
              </a:rPr>
              <a:t>8: </a:t>
            </a:r>
            <a:r>
              <a:rPr lang="cs-CZ" sz="1400" dirty="0">
                <a:solidFill>
                  <a:srgbClr val="000000"/>
                </a:solidFill>
                <a:effectLst/>
              </a:rPr>
              <a:t>autor neuveden,</a:t>
            </a:r>
            <a:r>
              <a:rPr lang="en-US" sz="1400" dirty="0">
                <a:effectLst/>
              </a:rPr>
              <a:t> [</a:t>
            </a:r>
            <a:r>
              <a:rPr lang="cs-CZ" sz="1400" dirty="0">
                <a:effectLst/>
              </a:rPr>
              <a:t>cit. </a:t>
            </a:r>
            <a:r>
              <a:rPr lang="en-US" sz="1400" dirty="0">
                <a:effectLst/>
              </a:rPr>
              <a:t>20</a:t>
            </a:r>
            <a:r>
              <a:rPr lang="cs-CZ" sz="1400" dirty="0">
                <a:effectLst/>
              </a:rPr>
              <a:t>11-04.09</a:t>
            </a:r>
            <a:r>
              <a:rPr lang="en-US" sz="1400" dirty="0">
                <a:effectLst/>
              </a:rPr>
              <a:t>].</a:t>
            </a:r>
            <a:r>
              <a:rPr lang="cs-CZ" sz="1400" dirty="0">
                <a:effectLst/>
              </a:rPr>
              <a:t> Dostupné na www</a:t>
            </a:r>
            <a:r>
              <a:rPr lang="en-US" sz="1400" dirty="0">
                <a:effectLst/>
              </a:rPr>
              <a:t> : </a:t>
            </a:r>
            <a:r>
              <a:rPr lang="en-US" sz="1400" dirty="0">
                <a:solidFill>
                  <a:srgbClr val="000000"/>
                </a:solidFill>
                <a:effectLst/>
              </a:rPr>
              <a:t>&lt; http</a:t>
            </a:r>
            <a:r>
              <a:rPr lang="en-US" sz="1400">
                <a:solidFill>
                  <a:srgbClr val="000000"/>
                </a:solidFill>
                <a:effectLst/>
              </a:rPr>
              <a:t>://</a:t>
            </a:r>
            <a:r>
              <a:rPr lang="en-US" sz="1400" smtClean="0">
                <a:solidFill>
                  <a:srgbClr val="000000"/>
                </a:solidFill>
                <a:effectLst/>
                <a:hlinkClick r:id="rId8"/>
              </a:rPr>
              <a:t>cs.wikipedia.org/wiki/Soubor:Boraboraluft_edited3.jpg</a:t>
            </a:r>
            <a:r>
              <a:rPr lang="en-US" sz="1400" smtClean="0">
                <a:solidFill>
                  <a:srgbClr val="000000"/>
                </a:solidFill>
                <a:effectLst/>
              </a:rPr>
              <a:t>&gt;.</a:t>
            </a:r>
            <a:endParaRPr lang="cs-CZ" sz="1400" dirty="0">
              <a:effectLst/>
            </a:endParaRPr>
          </a:p>
          <a:p>
            <a:pPr eaLnBrk="1" hangingPunct="1">
              <a:buFont typeface="Arial" charset="0"/>
              <a:buNone/>
              <a:defRPr/>
            </a:pPr>
            <a:endParaRPr lang="cs-CZ" sz="1400" dirty="0" smtClean="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cs-CZ" sz="1400" dirty="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cs-CZ" sz="1200" dirty="0"/>
          </a:p>
          <a:p>
            <a:pPr eaLnBrk="1" hangingPunct="1">
              <a:buFont typeface="Arial" charset="0"/>
              <a:buNone/>
              <a:defRPr/>
            </a:pPr>
            <a:endParaRPr lang="cs-CZ" sz="1200" dirty="0"/>
          </a:p>
          <a:p>
            <a:pPr eaLnBrk="1" hangingPunct="1">
              <a:buFont typeface="Arial" charset="0"/>
              <a:buNone/>
              <a:defRPr/>
            </a:pPr>
            <a:endParaRPr lang="cs-CZ" sz="1200" dirty="0" smtClean="0"/>
          </a:p>
          <a:p>
            <a:pPr eaLnBrk="1" hangingPunct="1">
              <a:buFont typeface="Arial" charset="0"/>
              <a:buNone/>
              <a:defRPr/>
            </a:pPr>
            <a:endParaRPr lang="cs-CZ" sz="1200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cs-CZ" sz="12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>
          <a:xfrm>
            <a:off x="250825" y="6356350"/>
            <a:ext cx="8713788" cy="365125"/>
          </a:xfrm>
        </p:spPr>
        <p:txBody>
          <a:bodyPr/>
          <a:lstStyle/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Živly">
  <a:themeElements>
    <a:clrScheme name="Prostor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Živly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176</TotalTime>
  <Words>616</Words>
  <Application>Microsoft Office PowerPoint</Application>
  <PresentationFormat>Předvádění na obrazovce (4:3)</PresentationFormat>
  <Paragraphs>101</Paragraphs>
  <Slides>8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Živly</vt:lpstr>
      <vt:lpstr>TICHÝ OCEÁN = PACIFIK</vt:lpstr>
      <vt:lpstr>Ohnivý kruh – atlas str.14-15</vt:lpstr>
      <vt:lpstr>Ostrovy – atlas str. 140 - 141</vt:lpstr>
      <vt:lpstr>Okrajová moře</vt:lpstr>
      <vt:lpstr>Podnebí</vt:lpstr>
      <vt:lpstr>Datová hranice</vt:lpstr>
      <vt:lpstr>Oceánie</vt:lpstr>
      <vt:lpstr>Snímek 8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Uživatel</dc:creator>
  <cp:lastModifiedBy>Pavel Vlček</cp:lastModifiedBy>
  <cp:revision>25</cp:revision>
  <dcterms:created xsi:type="dcterms:W3CDTF">2010-12-07T04:56:55Z</dcterms:created>
  <dcterms:modified xsi:type="dcterms:W3CDTF">2012-09-30T20:59:11Z</dcterms:modified>
</cp:coreProperties>
</file>