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7" r:id="rId10"/>
    <p:sldId id="261" r:id="rId11"/>
    <p:sldId id="266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AFAE8-D6FC-4B63-83FC-67B810FF034F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D0C83-5920-41D3-8FBF-0DF12A96FC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087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http://cs.wikipedia.org/wiki/Soubor:Atlantik-mapa.png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0C83-5920-41D3-8FBF-0DF12A96FC9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671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http://cs.wikipedia.org/wiki/%C5%A0ablona:LocMap_Atlantsk%C3%BD_oce%C3%A1n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0C83-5920-41D3-8FBF-0DF12A96FC9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305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Zdroj: http://cs.wikipedia.org/wiki/%C5%A0ablona:LocMap_Atlantsk%C3%BD_oce%C3%A1n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0C83-5920-41D3-8FBF-0DF12A96FC9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9720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Zdroj: http://pirati-svoboda.blog.cz/0703/karibik-karibske-more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0C83-5920-41D3-8FBF-0DF12A96FC9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2849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Zdroj: http://cs.wikipedia.org/wiki/Soubor:Mid-atlantic_ridge.jpg</a:t>
            </a:r>
          </a:p>
          <a:p>
            <a:r>
              <a:rPr lang="cs-CZ" dirty="0" smtClean="0"/>
              <a:t>	http://geologie.vsb.cz/jelinek/tc-lit-desky.htm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0C83-5920-41D3-8FBF-0DF12A96FC9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827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 z klipartů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0C83-5920-41D3-8FBF-0DF12A96FC9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761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http://cs.wikipedia.org/wiki/Kategorie:N%C3%A1mo%C5%99n%C3%AD_p%C5%99%C3%ADstavy_v_Atlantsk%C3%A9m_oce%C3%A1nu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0C83-5920-41D3-8FBF-0DF12A96FC9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621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Zdroj: časopis DNEŠNÍ</a:t>
            </a:r>
            <a:r>
              <a:rPr lang="cs-CZ" baseline="0" dirty="0" smtClean="0"/>
              <a:t> SVĚT číslo 6 ročník 2007/2008</a:t>
            </a:r>
          </a:p>
          <a:p>
            <a:r>
              <a:rPr lang="cs-CZ" dirty="0" smtClean="0"/>
              <a:t>http://cs.wikipedia.org/wiki/Soubor:Europe_countries_map_cs.png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0C83-5920-41D3-8FBF-0DF12A96FC9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005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90A8-C90A-421C-82B1-C7A6B61E9F6E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90A8-C90A-421C-82B1-C7A6B61E9F6E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90A8-C90A-421C-82B1-C7A6B61E9F6E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90A8-C90A-421C-82B1-C7A6B61E9F6E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90A8-C90A-421C-82B1-C7A6B61E9F6E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90A8-C90A-421C-82B1-C7A6B61E9F6E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90A8-C90A-421C-82B1-C7A6B61E9F6E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90A8-C90A-421C-82B1-C7A6B61E9F6E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90A8-C90A-421C-82B1-C7A6B61E9F6E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90A8-C90A-421C-82B1-C7A6B61E9F6E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90A8-C90A-421C-82B1-C7A6B61E9F6E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1B90A8-C90A-421C-82B1-C7A6B61E9F6E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Atl%C3%A1s_(mytologie)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J_budissin" TargetMode="External"/><Relationship Id="rId3" Type="http://schemas.openxmlformats.org/officeDocument/2006/relationships/hyperlink" Target="http://cs.wikipedia.org/wiki/Soubor:Atlantic_Ocean_satellite_image_location_map.jpg" TargetMode="External"/><Relationship Id="rId7" Type="http://schemas.openxmlformats.org/officeDocument/2006/relationships/hyperlink" Target="http://commons.wikimedia.org/wiki/User:San_Jose" TargetMode="External"/><Relationship Id="rId2" Type="http://schemas.openxmlformats.org/officeDocument/2006/relationships/hyperlink" Target="http://cs.wikipedia.org/wiki/Soubor:Atlantik-mapa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s.wikipedia.org/wiki/Soubor:Mid-atlantic_ridge.jpg" TargetMode="External"/><Relationship Id="rId5" Type="http://schemas.openxmlformats.org/officeDocument/2006/relationships/hyperlink" Target="http://geologie.vsb.cz/jelinek/tc-lit-desky.htm" TargetMode="External"/><Relationship Id="rId4" Type="http://schemas.openxmlformats.org/officeDocument/2006/relationships/hyperlink" Target="http://pirati-svoboda.blog.cz/0703/karibik-karibske-more" TargetMode="External"/><Relationship Id="rId9" Type="http://schemas.openxmlformats.org/officeDocument/2006/relationships/hyperlink" Target="http://cs.wikipedia.org/wiki/Soubor:Europe_countries_map_cs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Atlantsk%C3%BD_oce%C3%A1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http://cs.wikipedia.org/wiki/Soubor:Atlantic_Ocean_satellite_image_location_map.jp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Atlantic_Ocean_satellite_image_location_map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6/Mid-atlantic_ridge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://upload.wikimedia.org/wikipedia/commons/8/8d/Europe_countries_map_c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u="sng" dirty="0" smtClean="0">
                <a:solidFill>
                  <a:schemeClr val="tx2">
                    <a:lumMod val="50000"/>
                  </a:schemeClr>
                </a:solidFill>
              </a:rPr>
              <a:t>Atlantský oceán</a:t>
            </a:r>
            <a:endParaRPr lang="cs-CZ" sz="72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00811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Romana Zabořilová</a:t>
            </a:r>
          </a:p>
          <a:p>
            <a:pPr algn="r"/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ZŠ Jenišovice</a:t>
            </a:r>
          </a:p>
          <a:p>
            <a:pPr algn="r"/>
            <a:r>
              <a:rPr lang="cs-CZ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mtClean="0">
                <a:solidFill>
                  <a:schemeClr val="bg2">
                    <a:lumMod val="25000"/>
                  </a:schemeClr>
                </a:solidFill>
              </a:rPr>
              <a:t>VY_32_INOVACE_056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dirty="0"/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718" y="783380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650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757528"/>
          </a:xfrm>
        </p:spPr>
        <p:txBody>
          <a:bodyPr>
            <a:normAutofit/>
          </a:bodyPr>
          <a:lstStyle/>
          <a:p>
            <a:r>
              <a:rPr lang="cs-CZ" sz="2400" dirty="0"/>
              <a:t>Původ názvu „Atlantský oceán“ pochází z řecké mytologie. Podle ní byl </a:t>
            </a:r>
            <a:r>
              <a:rPr lang="cs-CZ" sz="2400" dirty="0">
                <a:hlinkClick r:id="rId2" tooltip="Atlás (mytologie)"/>
              </a:rPr>
              <a:t>Atlas</a:t>
            </a:r>
            <a:r>
              <a:rPr lang="cs-CZ" sz="2400" dirty="0"/>
              <a:t> obr, který podpíral nebeskou klenbu. Řecké jméno </a:t>
            </a:r>
            <a:r>
              <a:rPr lang="cs-CZ" sz="2400" i="1" dirty="0"/>
              <a:t>Atlantis </a:t>
            </a:r>
            <a:r>
              <a:rPr lang="cs-CZ" sz="2400" i="1" dirty="0" err="1"/>
              <a:t>thallasa</a:t>
            </a:r>
            <a:r>
              <a:rPr lang="cs-CZ" sz="2400" dirty="0"/>
              <a:t> znamená Atlantovo moře.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7365" y="692697"/>
            <a:ext cx="6417734" cy="144016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Proč se jmenuje </a:t>
            </a:r>
          </a:p>
          <a:p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Atlantský?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54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příště hurá do Indického oceánu.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 je konec . 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7943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404664"/>
            <a:ext cx="6417734" cy="55139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Zdroje informací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22919" y="1112912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latin typeface="Comic Sans MS" pitchFamily="66" charset="0"/>
              </a:rPr>
              <a:t>Zdroje obrázků</a:t>
            </a:r>
            <a:r>
              <a:rPr lang="cs-CZ" sz="1400" b="1" dirty="0" smtClean="0">
                <a:latin typeface="Comic Sans MS" pitchFamily="66" charset="0"/>
              </a:rPr>
              <a:t>:</a:t>
            </a:r>
          </a:p>
          <a:p>
            <a:r>
              <a:rPr lang="cs-CZ" sz="1400" b="1" u="sng" dirty="0" smtClean="0">
                <a:latin typeface="Comic Sans MS" pitchFamily="66" charset="0"/>
              </a:rPr>
              <a:t>obr.1</a:t>
            </a:r>
            <a:r>
              <a:rPr lang="cs-CZ" sz="1400" dirty="0" smtClean="0">
                <a:latin typeface="Comic Sans MS" pitchFamily="66" charset="0"/>
              </a:rPr>
              <a:t>: </a:t>
            </a:r>
            <a:r>
              <a:rPr lang="cs-CZ" sz="1400" dirty="0" err="1">
                <a:latin typeface="Comic Sans MS" pitchFamily="66" charset="0"/>
              </a:rPr>
              <a:t>Original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uploader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was</a:t>
            </a:r>
            <a:r>
              <a:rPr lang="cs-CZ" sz="1400" dirty="0">
                <a:latin typeface="Comic Sans MS" pitchFamily="66" charset="0"/>
              </a:rPr>
              <a:t> Alva </a:t>
            </a:r>
            <a:r>
              <a:rPr lang="cs-CZ" sz="1400" dirty="0" err="1">
                <a:latin typeface="Comic Sans MS" pitchFamily="66" charset="0"/>
              </a:rPr>
              <a:t>at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cs.wikipedia</a:t>
            </a:r>
            <a:r>
              <a:rPr lang="cs-CZ" sz="1400" dirty="0" smtClean="0">
                <a:latin typeface="Comic Sans MS" pitchFamily="66" charset="0"/>
              </a:rPr>
              <a:t>, 2003 </a:t>
            </a:r>
            <a:r>
              <a:rPr lang="en-US" sz="1400" dirty="0" smtClean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 smtClean="0">
                <a:latin typeface="Comic Sans MS" pitchFamily="66" charset="0"/>
              </a:rPr>
              <a:t>11-09-08</a:t>
            </a:r>
            <a:r>
              <a:rPr lang="en-US" sz="1400" dirty="0" smtClean="0">
                <a:latin typeface="Comic Sans MS" pitchFamily="66" charset="0"/>
              </a:rPr>
              <a:t>].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>
                <a:latin typeface="Comic Sans MS" pitchFamily="66" charset="0"/>
              </a:rPr>
              <a:t>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>
                <a:latin typeface="Comic Sans MS" pitchFamily="66" charset="0"/>
                <a:hlinkClick r:id="rId2"/>
              </a:rPr>
              <a:t>http://</a:t>
            </a:r>
            <a:r>
              <a:rPr lang="cs-CZ" sz="1400" dirty="0" smtClean="0">
                <a:latin typeface="Comic Sans MS" pitchFamily="66" charset="0"/>
                <a:hlinkClick r:id="rId2"/>
              </a:rPr>
              <a:t>cs.wikipedia.org/wiki/Soubor:Atlantik-mapa.png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 smtClean="0">
              <a:latin typeface="Comic Sans MS" pitchFamily="66" charset="0"/>
            </a:endParaRPr>
          </a:p>
          <a:p>
            <a:r>
              <a:rPr lang="cs-CZ" sz="1400" b="1" u="sng" dirty="0">
                <a:latin typeface="Comic Sans MS" pitchFamily="66" charset="0"/>
              </a:rPr>
              <a:t>o</a:t>
            </a:r>
            <a:r>
              <a:rPr lang="cs-CZ" sz="1400" b="1" u="sng" dirty="0" smtClean="0">
                <a:latin typeface="Comic Sans MS" pitchFamily="66" charset="0"/>
              </a:rPr>
              <a:t>br. 2 a 3: </a:t>
            </a:r>
            <a:r>
              <a:rPr lang="cs-CZ" sz="1400" dirty="0" err="1">
                <a:latin typeface="Comic Sans MS" pitchFamily="66" charset="0"/>
              </a:rPr>
              <a:t>NordNordWest</a:t>
            </a:r>
            <a:r>
              <a:rPr lang="cs-CZ" sz="1400" dirty="0" smtClean="0">
                <a:latin typeface="Comic Sans MS" pitchFamily="66" charset="0"/>
              </a:rPr>
              <a:t>, 2009. </a:t>
            </a:r>
            <a:r>
              <a:rPr lang="en-US" sz="1400" dirty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 smtClean="0">
                <a:latin typeface="Comic Sans MS" pitchFamily="66" charset="0"/>
              </a:rPr>
              <a:t>11-09-08</a:t>
            </a:r>
            <a:r>
              <a:rPr lang="en-US" sz="1400" dirty="0">
                <a:latin typeface="Comic Sans MS" pitchFamily="66" charset="0"/>
              </a:rPr>
              <a:t>].</a:t>
            </a:r>
            <a:r>
              <a:rPr lang="cs-CZ" sz="1400" dirty="0">
                <a:latin typeface="Comic Sans MS" pitchFamily="66" charset="0"/>
              </a:rPr>
              <a:t> 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>
                <a:latin typeface="Comic Sans MS" pitchFamily="66" charset="0"/>
                <a:hlinkClick r:id="rId3"/>
              </a:rPr>
              <a:t>http://</a:t>
            </a:r>
            <a:r>
              <a:rPr lang="cs-CZ" sz="1400" dirty="0" smtClean="0">
                <a:latin typeface="Comic Sans MS" pitchFamily="66" charset="0"/>
                <a:hlinkClick r:id="rId3"/>
              </a:rPr>
              <a:t>cs.wikipedia.org/wiki/Soubor:Atlantic_Ocean_satellite_image_location_map.jpg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 smtClean="0">
              <a:latin typeface="Comic Sans MS" pitchFamily="66" charset="0"/>
            </a:endParaRPr>
          </a:p>
          <a:p>
            <a:r>
              <a:rPr lang="cs-CZ" sz="1400" b="1" u="sng" dirty="0" smtClean="0">
                <a:latin typeface="Comic Sans MS" pitchFamily="66" charset="0"/>
              </a:rPr>
              <a:t>obr. 4</a:t>
            </a:r>
            <a:r>
              <a:rPr lang="cs-CZ" sz="1400" dirty="0" smtClean="0">
                <a:latin typeface="Comic Sans MS" pitchFamily="66" charset="0"/>
              </a:rPr>
              <a:t>: piráti - svoboda, 2007</a:t>
            </a:r>
            <a:r>
              <a:rPr lang="en-US" sz="1400" dirty="0" smtClean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 smtClean="0">
                <a:latin typeface="Comic Sans MS" pitchFamily="66" charset="0"/>
              </a:rPr>
              <a:t>11-09-08</a:t>
            </a:r>
            <a:r>
              <a:rPr lang="en-US" sz="1400" dirty="0" smtClean="0">
                <a:latin typeface="Comic Sans MS" pitchFamily="66" charset="0"/>
              </a:rPr>
              <a:t>].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>
                <a:latin typeface="Comic Sans MS" pitchFamily="66" charset="0"/>
              </a:rPr>
              <a:t>Dostupné na WWW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: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pirati-svoboda.blog.cz/0703/karibik-karibske-more</a:t>
            </a:r>
            <a:r>
              <a:rPr lang="cs-CZ" sz="1400" dirty="0" smtClean="0"/>
              <a:t>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 smtClean="0">
              <a:latin typeface="Comic Sans MS" pitchFamily="66" charset="0"/>
            </a:endParaRPr>
          </a:p>
          <a:p>
            <a:r>
              <a:rPr lang="cs-CZ" sz="1400" b="1" u="sng" dirty="0">
                <a:latin typeface="Comic Sans MS" pitchFamily="66" charset="0"/>
              </a:rPr>
              <a:t>obr. </a:t>
            </a:r>
            <a:r>
              <a:rPr lang="cs-CZ" sz="1400" b="1" u="sng" dirty="0" smtClean="0">
                <a:latin typeface="Comic Sans MS" pitchFamily="66" charset="0"/>
              </a:rPr>
              <a:t>5</a:t>
            </a:r>
            <a:r>
              <a:rPr lang="cs-CZ" sz="1400" dirty="0" smtClean="0">
                <a:latin typeface="Comic Sans MS" pitchFamily="66" charset="0"/>
              </a:rPr>
              <a:t>: autor neznámý viz práce </a:t>
            </a:r>
            <a:r>
              <a:rPr lang="cs-CZ" sz="1400" dirty="0">
                <a:latin typeface="Comic Sans MS" pitchFamily="66" charset="0"/>
              </a:rPr>
              <a:t>NAUKA O ZEMI pro technické obory výukový multimediální text Jan JELÍNEK </a:t>
            </a:r>
            <a:r>
              <a:rPr lang="en-US" sz="1400" dirty="0" smtClean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 smtClean="0">
                <a:latin typeface="Comic Sans MS" pitchFamily="66" charset="0"/>
              </a:rPr>
              <a:t>11-09-08</a:t>
            </a:r>
            <a:r>
              <a:rPr lang="en-US" sz="1400" dirty="0">
                <a:latin typeface="Comic Sans MS" pitchFamily="66" charset="0"/>
              </a:rPr>
              <a:t>].</a:t>
            </a:r>
            <a:r>
              <a:rPr lang="cs-CZ" sz="1400" dirty="0">
                <a:latin typeface="Comic Sans MS" pitchFamily="66" charset="0"/>
              </a:rPr>
              <a:t> 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>
                <a:latin typeface="Comic Sans MS" pitchFamily="66" charset="0"/>
                <a:hlinkClick r:id="rId5"/>
              </a:rPr>
              <a:t>http://</a:t>
            </a:r>
            <a:r>
              <a:rPr lang="cs-CZ" sz="1400" dirty="0" smtClean="0">
                <a:latin typeface="Comic Sans MS" pitchFamily="66" charset="0"/>
                <a:hlinkClick r:id="rId5"/>
              </a:rPr>
              <a:t>geologie.vsb.cz/jelinek/tc-lit-desky.htm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 smtClean="0">
              <a:latin typeface="Comic Sans MS" pitchFamily="66" charset="0"/>
            </a:endParaRPr>
          </a:p>
          <a:p>
            <a:r>
              <a:rPr lang="cs-CZ" sz="1400" b="1" u="sng" dirty="0">
                <a:latin typeface="Comic Sans MS" pitchFamily="66" charset="0"/>
              </a:rPr>
              <a:t>obr. </a:t>
            </a:r>
            <a:r>
              <a:rPr lang="cs-CZ" sz="1400" b="1" u="sng" dirty="0" smtClean="0">
                <a:latin typeface="Comic Sans MS" pitchFamily="66" charset="0"/>
              </a:rPr>
              <a:t>6</a:t>
            </a:r>
            <a:r>
              <a:rPr lang="cs-CZ" sz="1400" dirty="0" smtClean="0">
                <a:latin typeface="Comic Sans MS" pitchFamily="66" charset="0"/>
              </a:rPr>
              <a:t>: </a:t>
            </a:r>
            <a:r>
              <a:rPr lang="cs-CZ" sz="1400" i="1" dirty="0">
                <a:latin typeface="Comic Sans MS" pitchFamily="66" charset="0"/>
              </a:rPr>
              <a:t>GNU Free </a:t>
            </a:r>
            <a:r>
              <a:rPr lang="cs-CZ" sz="1400" i="1" dirty="0" err="1">
                <a:latin typeface="Comic Sans MS" pitchFamily="66" charset="0"/>
              </a:rPr>
              <a:t>Documentation</a:t>
            </a:r>
            <a:r>
              <a:rPr lang="cs-CZ" sz="1400" i="1" dirty="0">
                <a:latin typeface="Comic Sans MS" pitchFamily="66" charset="0"/>
              </a:rPr>
              <a:t> </a:t>
            </a:r>
            <a:r>
              <a:rPr lang="cs-CZ" sz="1400" i="1" dirty="0" err="1">
                <a:latin typeface="Comic Sans MS" pitchFamily="66" charset="0"/>
              </a:rPr>
              <a:t>License</a:t>
            </a:r>
            <a:r>
              <a:rPr lang="cs-CZ" sz="1400" dirty="0">
                <a:latin typeface="Comic Sans MS" pitchFamily="66" charset="0"/>
              </a:rPr>
              <a:t>, 2006 </a:t>
            </a:r>
            <a:r>
              <a:rPr lang="en-US" sz="1400" dirty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>
                <a:latin typeface="Comic Sans MS" pitchFamily="66" charset="0"/>
              </a:rPr>
              <a:t>11-09-08</a:t>
            </a:r>
            <a:r>
              <a:rPr lang="en-US" sz="1400" dirty="0">
                <a:latin typeface="Comic Sans MS" pitchFamily="66" charset="0"/>
              </a:rPr>
              <a:t>].</a:t>
            </a:r>
            <a:r>
              <a:rPr lang="cs-CZ" sz="1400" dirty="0">
                <a:latin typeface="Comic Sans MS" pitchFamily="66" charset="0"/>
              </a:rPr>
              <a:t> 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>
                <a:latin typeface="Comic Sans MS" pitchFamily="66" charset="0"/>
                <a:hlinkClick r:id="rId6"/>
              </a:rPr>
              <a:t>http://cs.wikipedia.org/wiki/Soubor:Mid-atlantic_ridge.jpg</a:t>
            </a:r>
            <a:r>
              <a:rPr lang="cs-CZ" sz="1400" dirty="0">
                <a:latin typeface="Comic Sans MS" pitchFamily="66" charset="0"/>
              </a:rPr>
              <a:t> 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 smtClean="0">
              <a:latin typeface="Comic Sans MS" pitchFamily="66" charset="0"/>
            </a:endParaRPr>
          </a:p>
          <a:p>
            <a:r>
              <a:rPr lang="cs-CZ" sz="1400" b="1" u="sng" dirty="0">
                <a:latin typeface="Comic Sans MS" pitchFamily="66" charset="0"/>
              </a:rPr>
              <a:t>obr. </a:t>
            </a:r>
            <a:r>
              <a:rPr lang="cs-CZ" sz="1400" b="1" u="sng" dirty="0" smtClean="0">
                <a:latin typeface="Comic Sans MS" pitchFamily="66" charset="0"/>
              </a:rPr>
              <a:t>7</a:t>
            </a:r>
            <a:r>
              <a:rPr lang="cs-CZ" sz="1400" dirty="0" smtClean="0">
                <a:latin typeface="Comic Sans MS" pitchFamily="66" charset="0"/>
              </a:rPr>
              <a:t>:z klipartů</a:t>
            </a:r>
          </a:p>
          <a:p>
            <a:r>
              <a:rPr lang="cs-CZ" sz="1400" b="1" u="sng" dirty="0" smtClean="0">
                <a:latin typeface="Comic Sans MS" pitchFamily="66" charset="0"/>
              </a:rPr>
              <a:t>obr. </a:t>
            </a:r>
            <a:r>
              <a:rPr lang="cs-CZ" sz="1400" b="1" u="sng" dirty="0">
                <a:latin typeface="Comic Sans MS" pitchFamily="66" charset="0"/>
              </a:rPr>
              <a:t>8</a:t>
            </a:r>
            <a:r>
              <a:rPr lang="cs-CZ" sz="1400" b="1" dirty="0" smtClean="0">
                <a:latin typeface="Comic Sans MS" pitchFamily="66" charset="0"/>
              </a:rPr>
              <a:t>: </a:t>
            </a:r>
            <a:r>
              <a:rPr lang="cs-CZ" sz="1400" dirty="0">
                <a:latin typeface="Comic Sans MS" pitchFamily="66" charset="0"/>
                <a:hlinkClick r:id="rId7" tooltip="User:San Jose"/>
              </a:rPr>
              <a:t>San Jose</a:t>
            </a:r>
            <a:r>
              <a:rPr lang="cs-CZ" sz="1400" dirty="0">
                <a:latin typeface="Comic Sans MS" pitchFamily="66" charset="0"/>
              </a:rPr>
              <a:t> (map), </a:t>
            </a:r>
            <a:r>
              <a:rPr lang="cs-CZ" sz="1400" dirty="0" err="1">
                <a:latin typeface="Comic Sans MS" pitchFamily="66" charset="0"/>
                <a:hlinkClick r:id="rId8" tooltip="User:J budissin"/>
              </a:rPr>
              <a:t>j.budissin</a:t>
            </a:r>
            <a:r>
              <a:rPr lang="cs-CZ" sz="1400" dirty="0">
                <a:latin typeface="Comic Sans MS" pitchFamily="66" charset="0"/>
              </a:rPr>
              <a:t> (Julian </a:t>
            </a:r>
            <a:r>
              <a:rPr lang="cs-CZ" sz="1400" dirty="0" err="1">
                <a:latin typeface="Comic Sans MS" pitchFamily="66" charset="0"/>
              </a:rPr>
              <a:t>Nitzsche</a:t>
            </a:r>
            <a:r>
              <a:rPr lang="cs-CZ" sz="1400" dirty="0">
                <a:latin typeface="Comic Sans MS" pitchFamily="66" charset="0"/>
              </a:rPr>
              <a:t>) (</a:t>
            </a:r>
            <a:r>
              <a:rPr lang="cs-CZ" sz="1400" dirty="0" err="1" smtClean="0">
                <a:latin typeface="Comic Sans MS" pitchFamily="66" charset="0"/>
              </a:rPr>
              <a:t>translation</a:t>
            </a:r>
            <a:r>
              <a:rPr lang="cs-CZ" sz="1400" dirty="0" smtClean="0">
                <a:latin typeface="Comic Sans MS" pitchFamily="66" charset="0"/>
              </a:rPr>
              <a:t>), 2007. </a:t>
            </a:r>
            <a:r>
              <a:rPr lang="en-US" sz="1400" dirty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>
                <a:latin typeface="Comic Sans MS" pitchFamily="66" charset="0"/>
              </a:rPr>
              <a:t>11-09-08</a:t>
            </a:r>
            <a:r>
              <a:rPr lang="en-US" sz="1400" dirty="0">
                <a:latin typeface="Comic Sans MS" pitchFamily="66" charset="0"/>
              </a:rPr>
              <a:t>].</a:t>
            </a:r>
            <a:r>
              <a:rPr lang="cs-CZ" sz="1400" dirty="0">
                <a:latin typeface="Comic Sans MS" pitchFamily="66" charset="0"/>
              </a:rPr>
              <a:t> 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>
                <a:latin typeface="Comic Sans MS" pitchFamily="66" charset="0"/>
                <a:hlinkClick r:id="rId9"/>
              </a:rPr>
              <a:t>http://</a:t>
            </a:r>
            <a:r>
              <a:rPr lang="cs-CZ" sz="1400" dirty="0" smtClean="0">
                <a:latin typeface="Comic Sans MS" pitchFamily="66" charset="0"/>
                <a:hlinkClick r:id="rId9"/>
              </a:rPr>
              <a:t>cs.wikipedia.org/wiki/Soubor:Europe_countries_map_cs.png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1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388843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Atlantský oceán </a:t>
            </a:r>
            <a:r>
              <a:rPr lang="cs-CZ" sz="2000" dirty="0" smtClean="0"/>
              <a:t>(</a:t>
            </a:r>
            <a:r>
              <a:rPr lang="cs-CZ" sz="1500" dirty="0" smtClean="0"/>
              <a:t>nebo </a:t>
            </a:r>
            <a:r>
              <a:rPr lang="cs-CZ" sz="1500" dirty="0"/>
              <a:t>nesprávně Atlantický </a:t>
            </a:r>
            <a:r>
              <a:rPr lang="cs-CZ" sz="1500" dirty="0" smtClean="0"/>
              <a:t>oceán nebo </a:t>
            </a:r>
            <a:r>
              <a:rPr lang="cs-CZ" sz="1600" dirty="0" smtClean="0"/>
              <a:t>jednoslovně Atlantik)</a:t>
            </a:r>
            <a:r>
              <a:rPr lang="cs-CZ" sz="4000" dirty="0" smtClean="0"/>
              <a:t> omývá břehy Evropy, Afriky a Ameriky.</a:t>
            </a:r>
            <a:r>
              <a:rPr lang="cs-CZ" sz="4000" b="1" dirty="0"/>
              <a:t> </a:t>
            </a:r>
            <a:endParaRPr lang="cs-CZ" sz="4000" dirty="0" smtClean="0"/>
          </a:p>
          <a:p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Poloha</a:t>
            </a:r>
            <a:endParaRPr lang="cs-CZ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654" y="3356992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24328" y="59492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39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Rozloha</a:t>
            </a:r>
            <a:endParaRPr lang="cs-CZ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ovéPole 2"/>
              <p:cNvSpPr txBox="1"/>
              <p:nvPr/>
            </p:nvSpPr>
            <p:spPr>
              <a:xfrm>
                <a:off x="683568" y="1839077"/>
                <a:ext cx="4032448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cs-CZ" sz="4000" b="1" dirty="0" smtClean="0">
                    <a:hlinkClick r:id="rId3"/>
                  </a:rPr>
                  <a:t>Atlantský oceán</a:t>
                </a:r>
                <a:r>
                  <a:rPr lang="cs-CZ" sz="4000" b="1" dirty="0" smtClean="0"/>
                  <a:t/>
                </a:r>
                <a:r>
                  <a:rPr lang="cs-CZ" sz="2800" dirty="0" smtClean="0"/>
                  <a:t>- </a:t>
                </a:r>
                <a:r>
                  <a:rPr lang="cs-CZ" sz="3200" dirty="0" smtClean="0">
                    <a:solidFill>
                      <a:schemeClr val="tx2">
                        <a:lumMod val="75000"/>
                      </a:schemeClr>
                    </a:solidFill>
                  </a:rPr>
                  <a:t>je druhý největší z pěti světových oceánů.</a:t>
                </a:r>
              </a:p>
              <a:p>
                <a:pPr fontAlgn="ctr"/>
                <a:r>
                  <a:rPr lang="cs-CZ" sz="3200" dirty="0" smtClean="0">
                    <a:solidFill>
                      <a:schemeClr val="tx2">
                        <a:lumMod val="75000"/>
                      </a:schemeClr>
                    </a:solidFill>
                  </a:rPr>
                  <a:t>Jeho rozloha je 76,762 milionů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sz="32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𝑘𝑚</m:t>
                        </m:r>
                      </m:e>
                      <m:sup>
                        <m:r>
                          <a:rPr lang="cs-CZ" sz="320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3200" dirty="0" smtClean="0">
                    <a:solidFill>
                      <a:schemeClr val="tx2">
                        <a:lumMod val="75000"/>
                      </a:schemeClr>
                    </a:solidFill>
                  </a:rPr>
                  <a:t>.</a:t>
                </a:r>
              </a:p>
              <a:p>
                <a:pPr fontAlgn="ctr"/>
                <a:r>
                  <a:rPr lang="cs-CZ" sz="3200" dirty="0" smtClean="0">
                    <a:solidFill>
                      <a:schemeClr val="tx2">
                        <a:lumMod val="75000"/>
                      </a:schemeClr>
                    </a:solidFill>
                  </a:rPr>
                  <a:t>Což je téměř polovina rozlohy největšího oceánu – Tichého.</a:t>
                </a:r>
                <a:endParaRPr lang="cs-CZ" sz="32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39077"/>
                <a:ext cx="4032448" cy="4431983"/>
              </a:xfrm>
              <a:prstGeom prst="rect">
                <a:avLst/>
              </a:prstGeom>
              <a:blipFill rotWithShape="1">
                <a:blip r:embed="rId4"/>
                <a:stretch>
                  <a:fillRect l="-5287" t="-2476" r="-5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LocMap Atlantský oceán">
            <a:hlinkClick r:id="rId5" tooltip="LocMap Atlantský oceá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09056"/>
            <a:ext cx="3228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24328" y="59492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Obr.2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668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Ostrovy v Atlantské oceánu</a:t>
            </a:r>
            <a:endParaRPr lang="cs-CZ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LocMap Atlantský oceán">
            <a:hlinkClick r:id="rId3" tooltip="LocMap Atlantský oceá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48832"/>
            <a:ext cx="4104456" cy="48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1700808"/>
            <a:ext cx="39604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Ostrovy pevninského původu leží blízko pevniny, od které se oddělily - např. </a:t>
            </a:r>
            <a:r>
              <a:rPr lang="cs-CZ" sz="2400" b="1" u="sng" dirty="0">
                <a:solidFill>
                  <a:srgbClr val="C00000"/>
                </a:solidFill>
              </a:rPr>
              <a:t>Grónsko, Velká Británie, Irsko, Kuba</a:t>
            </a:r>
            <a:r>
              <a:rPr lang="cs-CZ" dirty="0"/>
              <a:t> atd. </a:t>
            </a:r>
          </a:p>
          <a:p>
            <a:endParaRPr lang="cs-CZ" dirty="0"/>
          </a:p>
          <a:p>
            <a:r>
              <a:rPr lang="cs-CZ" dirty="0"/>
              <a:t>Na stycích </a:t>
            </a:r>
            <a:r>
              <a:rPr lang="cs-CZ" dirty="0" err="1"/>
              <a:t>litosferických</a:t>
            </a:r>
            <a:r>
              <a:rPr lang="cs-CZ" dirty="0"/>
              <a:t> desek se vytvořily stovky sopečných ostrovů např. </a:t>
            </a:r>
            <a:r>
              <a:rPr lang="cs-CZ" sz="2400" b="1" u="sng" dirty="0">
                <a:solidFill>
                  <a:srgbClr val="C00000"/>
                </a:solidFill>
              </a:rPr>
              <a:t>Malé Antily, Azory, Kanárské ostrovy, Madeira a </a:t>
            </a:r>
            <a:r>
              <a:rPr lang="cs-CZ" sz="2400" b="1" u="sng" dirty="0" smtClean="0">
                <a:solidFill>
                  <a:srgbClr val="C00000"/>
                </a:solidFill>
              </a:rPr>
              <a:t>Kapverdy, Island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39071" y="15298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Grónsko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43800" y="115610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Velká Británie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48264" y="17008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Irsko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07902" y="29249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Kuba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96136" y="35010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Malé Antily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278859" y="255472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Azory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236296" y="317646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Kanárské ostrovy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343800" y="286687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Madeira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170847" y="34446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Kapverdy</a:t>
            </a:r>
            <a:endParaRPr lang="cs-CZ" dirty="0"/>
          </a:p>
        </p:txBody>
      </p:sp>
      <p:cxnSp>
        <p:nvCxnSpPr>
          <p:cNvPr id="19" name="Přímá spojnice se šipkou 18"/>
          <p:cNvCxnSpPr>
            <a:stCxn id="15" idx="1"/>
          </p:cNvCxnSpPr>
          <p:nvPr/>
        </p:nvCxnSpPr>
        <p:spPr>
          <a:xfrm flipH="1" flipV="1">
            <a:off x="6963208" y="3176466"/>
            <a:ext cx="273088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6804248" y="2739393"/>
            <a:ext cx="474611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7452320" y="1529896"/>
            <a:ext cx="648072" cy="890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7236296" y="1975392"/>
            <a:ext cx="42563" cy="44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1" idx="2"/>
          </p:cNvCxnSpPr>
          <p:nvPr/>
        </p:nvCxnSpPr>
        <p:spPr>
          <a:xfrm flipH="1">
            <a:off x="5307902" y="3294276"/>
            <a:ext cx="360040" cy="68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97" name="Přímá spojnice se šipkou 4096"/>
          <p:cNvCxnSpPr/>
          <p:nvPr/>
        </p:nvCxnSpPr>
        <p:spPr>
          <a:xfrm flipH="1" flipV="1">
            <a:off x="5667942" y="3573016"/>
            <a:ext cx="272210" cy="112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01" name="Přímá spojnice se šipkou 4100"/>
          <p:cNvCxnSpPr/>
          <p:nvPr/>
        </p:nvCxnSpPr>
        <p:spPr>
          <a:xfrm flipH="1" flipV="1">
            <a:off x="6804248" y="3501008"/>
            <a:ext cx="237305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03" name="Přímá spojnice se šipkou 4102"/>
          <p:cNvCxnSpPr/>
          <p:nvPr/>
        </p:nvCxnSpPr>
        <p:spPr>
          <a:xfrm flipH="1">
            <a:off x="7048755" y="3032741"/>
            <a:ext cx="380592" cy="34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707904" y="593318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Obr.3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71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71600" y="1196752"/>
            <a:ext cx="7408333" cy="1224136"/>
          </a:xfrm>
        </p:spPr>
        <p:txBody>
          <a:bodyPr>
            <a:normAutofit/>
          </a:bodyPr>
          <a:lstStyle/>
          <a:p>
            <a:r>
              <a:rPr lang="cs-CZ" dirty="0"/>
              <a:t>Nejhlubší místo v Atlantském oceánu je prohlubeň </a:t>
            </a:r>
            <a:r>
              <a:rPr lang="cs-CZ" dirty="0" err="1"/>
              <a:t>Milwaukee</a:t>
            </a:r>
            <a:r>
              <a:rPr lang="cs-CZ" dirty="0"/>
              <a:t> v </a:t>
            </a:r>
            <a:r>
              <a:rPr lang="cs-CZ" b="1" u="sng" dirty="0">
                <a:solidFill>
                  <a:srgbClr val="C00000"/>
                </a:solidFill>
              </a:rPr>
              <a:t>Portorickém příkopu </a:t>
            </a:r>
            <a:r>
              <a:rPr lang="cs-CZ" dirty="0"/>
              <a:t>v hloubce 8 648 metrů pod hladinou oceánu. 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Nejhlubší místo</a:t>
            </a:r>
            <a:endParaRPr lang="cs-CZ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Mapa Karibi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420888"/>
            <a:ext cx="5431029" cy="40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5364088" y="2204864"/>
            <a:ext cx="216024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24328" y="5949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Obr.4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321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err="1">
                <a:solidFill>
                  <a:schemeClr val="tx2">
                    <a:lumMod val="75000"/>
                  </a:schemeClr>
                </a:solidFill>
              </a:rPr>
              <a:t>Středoatlantský</a:t>
            </a:r>
            <a:r>
              <a:rPr lang="cs-CZ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hřbet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70513" y="1489111"/>
            <a:ext cx="274598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noProof="1" smtClean="0"/>
              <a:t>Středoatlantský hřbet je středooceánský </a:t>
            </a:r>
            <a:r>
              <a:rPr lang="cs-CZ" sz="2000" dirty="0" smtClean="0"/>
              <a:t>hřbet </a:t>
            </a:r>
            <a:r>
              <a:rPr lang="cs-CZ" sz="2000" dirty="0"/>
              <a:t>rozdělující hranice tektonických desek, které se svou částí rozléhají v Atlantském oceánu, a zároveň je to nejdelší horský hřbet na světě. V severním Atlantiku rozděluje Euroasijskou a Severoamerickou desku, v jižním Africkou a Jihoamerickou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2052" name="Picture 4" descr="Soubor:Mid-atlantic ridg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6500" y="1602136"/>
            <a:ext cx="2701064" cy="456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eologie.vsb.cz/jelinek/Nauka_o_Zemi_PTO_htm_files/2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86" y="2636912"/>
            <a:ext cx="2820696" cy="279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6012160" y="1489111"/>
            <a:ext cx="1440160" cy="11478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1115616" y="1340768"/>
            <a:ext cx="2354897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524328" y="616139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Obr.6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9572" y="5433040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Obr.5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343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solidFill>
                  <a:schemeClr val="tx2">
                    <a:lumMod val="75000"/>
                  </a:schemeClr>
                </a:solidFill>
              </a:rPr>
              <a:t>Námořní </a:t>
            </a:r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doprava</a:t>
            </a:r>
            <a:endParaRPr lang="cs-CZ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556792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</a:t>
            </a:r>
            <a:r>
              <a:rPr lang="cs-CZ" dirty="0"/>
              <a:t>březích severního Atlantiku leží většina nejvyspělejších zemí světa. Atlantský oceán je tak protkán sítí celosvětově nejpoužívanějších mořských tras mezi východní a západní polokoulí. </a:t>
            </a:r>
            <a:endParaRPr lang="cs-CZ" dirty="0" smtClean="0"/>
          </a:p>
          <a:p>
            <a:r>
              <a:rPr lang="cs-CZ" dirty="0" smtClean="0"/>
              <a:t>Nacházejí </a:t>
            </a:r>
            <a:r>
              <a:rPr lang="cs-CZ" dirty="0"/>
              <a:t>se zde </a:t>
            </a:r>
            <a:endParaRPr lang="cs-CZ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cs-CZ" dirty="0" smtClean="0"/>
              <a:t>přední </a:t>
            </a:r>
            <a:r>
              <a:rPr lang="cs-CZ" dirty="0"/>
              <a:t>světové oblasti </a:t>
            </a:r>
            <a:r>
              <a:rPr lang="cs-CZ" dirty="0" smtClean="0"/>
              <a:t>rybolovu</a:t>
            </a:r>
            <a:endParaRPr lang="cs-CZ" dirty="0"/>
          </a:p>
          <a:p>
            <a:pPr marL="285750" indent="-285750">
              <a:buFont typeface="Courier New" pitchFamily="49" charset="0"/>
              <a:buChar char="o"/>
            </a:pPr>
            <a:r>
              <a:rPr lang="cs-CZ" dirty="0"/>
              <a:t>další ekonomické aktivity zahrnují bagrování aragonitových písků na </a:t>
            </a:r>
            <a:r>
              <a:rPr lang="cs-CZ" dirty="0" smtClean="0"/>
              <a:t>Bahamách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cs-CZ" dirty="0"/>
              <a:t>těžbu ropy a zemního plynu v Karibském moři, Mexickém </a:t>
            </a:r>
            <a:r>
              <a:rPr lang="cs-CZ" dirty="0" smtClean="0"/>
              <a:t>zálivu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24328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Obr.7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026" name="Picture 2" descr="C:\Documents and Settings\Michal\Local Settings\Temporary Internet Files\Content.IE5\SXYJS1Y7\MP9002892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4488" y="3587750"/>
            <a:ext cx="3657600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9792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912" y="188640"/>
            <a:ext cx="8229600" cy="1252728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Přístavy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12912" y="1340768"/>
            <a:ext cx="396044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Kapské </a:t>
            </a:r>
            <a:r>
              <a:rPr lang="cs-CZ" sz="2400" dirty="0" smtClean="0"/>
              <a:t>město </a:t>
            </a:r>
            <a:r>
              <a:rPr lang="cs-CZ" dirty="0" smtClean="0"/>
              <a:t>je hl m. JAR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Luanda </a:t>
            </a:r>
            <a:r>
              <a:rPr lang="cs-CZ" dirty="0" smtClean="0"/>
              <a:t>(Angola)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Lomé </a:t>
            </a:r>
            <a:r>
              <a:rPr lang="cs-CZ" sz="1600" dirty="0" smtClean="0"/>
              <a:t>je hlavní město Toga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Abidžan</a:t>
            </a:r>
            <a:r>
              <a:rPr lang="cs-CZ" sz="1600" dirty="0"/>
              <a:t> </a:t>
            </a:r>
            <a:r>
              <a:rPr lang="cs-CZ" sz="1600" dirty="0" smtClean="0"/>
              <a:t>(francouzsky </a:t>
            </a:r>
            <a:r>
              <a:rPr lang="cs-CZ" sz="1600" i="1" dirty="0"/>
              <a:t>Abidjan</a:t>
            </a:r>
            <a:r>
              <a:rPr lang="cs-CZ" sz="1600" dirty="0"/>
              <a:t>) je největší město </a:t>
            </a:r>
            <a:r>
              <a:rPr lang="cs-CZ" sz="1600" dirty="0" smtClean="0"/>
              <a:t>Pobřeží slonoviny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Monrovia</a:t>
            </a:r>
            <a:r>
              <a:rPr lang="cs-CZ" sz="1600" dirty="0"/>
              <a:t> je hlavní a zároveň </a:t>
            </a:r>
            <a:r>
              <a:rPr lang="cs-CZ" sz="1600" dirty="0" smtClean="0"/>
              <a:t>největší </a:t>
            </a:r>
            <a:r>
              <a:rPr lang="cs-CZ" sz="1600" dirty="0"/>
              <a:t>město </a:t>
            </a:r>
            <a:r>
              <a:rPr lang="cs-CZ" sz="1600" dirty="0" smtClean="0"/>
              <a:t>Libérie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l-PL" sz="2400" dirty="0"/>
              <a:t>Freetown </a:t>
            </a:r>
            <a:r>
              <a:rPr lang="pl-PL" sz="1600" dirty="0" smtClean="0"/>
              <a:t>(Sierra Leone)</a:t>
            </a:r>
            <a:endParaRPr lang="cs-CZ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err="1"/>
              <a:t>Conakry</a:t>
            </a:r>
            <a:r>
              <a:rPr lang="cs-CZ" sz="1600" dirty="0"/>
              <a:t> je hlavní a </a:t>
            </a:r>
            <a:r>
              <a:rPr lang="cs-CZ" sz="1600" dirty="0" smtClean="0"/>
              <a:t>největší </a:t>
            </a:r>
            <a:r>
              <a:rPr lang="cs-CZ" sz="1600" dirty="0"/>
              <a:t>město afrického státu </a:t>
            </a:r>
            <a:r>
              <a:rPr lang="cs-CZ" sz="1600" dirty="0" smtClean="0"/>
              <a:t>Guinea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l-PL" sz="2400" dirty="0"/>
              <a:t>Dakar</a:t>
            </a:r>
            <a:r>
              <a:rPr lang="pl-PL" dirty="0"/>
              <a:t> je hlavní město </a:t>
            </a:r>
            <a:r>
              <a:rPr lang="pl-PL" dirty="0" smtClean="0"/>
              <a:t>Senegalu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cs-CZ" sz="2400" dirty="0" err="1">
                <a:solidFill>
                  <a:prstClr val="black"/>
                </a:solidFill>
              </a:rPr>
              <a:t>Nuakšott</a:t>
            </a:r>
            <a:r>
              <a:rPr lang="cs-CZ" dirty="0">
                <a:solidFill>
                  <a:prstClr val="black"/>
                </a:solidFill>
              </a:rPr>
              <a:t> je </a:t>
            </a:r>
            <a:r>
              <a:rPr lang="cs-CZ" dirty="0" smtClean="0">
                <a:solidFill>
                  <a:prstClr val="black"/>
                </a:solidFill>
              </a:rPr>
              <a:t>hl. </a:t>
            </a:r>
            <a:r>
              <a:rPr lang="cs-CZ" dirty="0">
                <a:solidFill>
                  <a:prstClr val="black"/>
                </a:solidFill>
              </a:rPr>
              <a:t>město </a:t>
            </a:r>
            <a:r>
              <a:rPr lang="cs-CZ" dirty="0" smtClean="0">
                <a:solidFill>
                  <a:prstClr val="black"/>
                </a:solidFill>
              </a:rPr>
              <a:t>Mauritánie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Casablanca </a:t>
            </a:r>
            <a:r>
              <a:rPr lang="cs-CZ" dirty="0"/>
              <a:t>je přístav v </a:t>
            </a:r>
            <a:r>
              <a:rPr lang="cs-CZ" dirty="0" smtClean="0"/>
              <a:t>Maroku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Cádiz </a:t>
            </a:r>
            <a:r>
              <a:rPr lang="cs-CZ" dirty="0"/>
              <a:t>(Španělsko</a:t>
            </a:r>
            <a:r>
              <a:rPr lang="cs-CZ" dirty="0" smtClean="0"/>
              <a:t>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Lisabon </a:t>
            </a:r>
            <a:r>
              <a:rPr lang="cs-CZ" dirty="0"/>
              <a:t>(Portugalsko</a:t>
            </a:r>
            <a:r>
              <a:rPr lang="cs-CZ" dirty="0" smtClean="0"/>
              <a:t>)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dirty="0"/>
          </a:p>
          <a:p>
            <a:pPr marL="285750" indent="-285750">
              <a:buFont typeface="Wingdings" pitchFamily="2" charset="2"/>
              <a:buChar char="q"/>
            </a:pPr>
            <a:endParaRPr lang="cs-CZ" dirty="0" smtClean="0"/>
          </a:p>
          <a:p>
            <a:pPr marL="285750" indent="-285750">
              <a:buFont typeface="Wingdings" pitchFamily="2" charset="2"/>
              <a:buChar char="q"/>
            </a:pPr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endParaRPr lang="cs-CZ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1340768"/>
            <a:ext cx="38884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Wingdings" pitchFamily="2" charset="2"/>
              <a:buChar char="q"/>
            </a:pPr>
            <a:r>
              <a:rPr lang="cs-CZ" sz="2400" dirty="0"/>
              <a:t>Porto</a:t>
            </a:r>
            <a:r>
              <a:rPr lang="cs-CZ" dirty="0"/>
              <a:t>  (Portugalsko)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err="1" smtClean="0"/>
              <a:t>Gijón</a:t>
            </a:r>
            <a:r>
              <a:rPr lang="cs-CZ" sz="2400" dirty="0" smtClean="0"/>
              <a:t> </a:t>
            </a:r>
            <a:r>
              <a:rPr lang="cs-CZ" dirty="0"/>
              <a:t>(Španělsko)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Brest </a:t>
            </a:r>
            <a:r>
              <a:rPr lang="cs-CZ" dirty="0"/>
              <a:t>(Francie)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Southampton </a:t>
            </a:r>
            <a:r>
              <a:rPr lang="cs-CZ" dirty="0" smtClean="0"/>
              <a:t>(Anglie)</a:t>
            </a:r>
            <a:endParaRPr lang="cs-CZ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Glasgow </a:t>
            </a:r>
            <a:r>
              <a:rPr lang="cs-CZ" dirty="0" smtClean="0"/>
              <a:t>(Velká Británie)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Halifax</a:t>
            </a:r>
            <a:r>
              <a:rPr lang="cs-CZ" b="1" dirty="0"/>
              <a:t> </a:t>
            </a:r>
            <a:r>
              <a:rPr lang="cs-CZ" dirty="0"/>
              <a:t>(Nové Skotsko</a:t>
            </a:r>
            <a:r>
              <a:rPr lang="cs-CZ" dirty="0" smtClean="0"/>
              <a:t>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New York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New </a:t>
            </a:r>
            <a:r>
              <a:rPr lang="cs-CZ" sz="2400" dirty="0" smtClean="0"/>
              <a:t>Orleans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Havana </a:t>
            </a:r>
            <a:r>
              <a:rPr lang="cs-CZ" sz="1600" dirty="0" smtClean="0"/>
              <a:t>(Kuba)</a:t>
            </a:r>
            <a:endParaRPr lang="cs-CZ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Buenos Aires </a:t>
            </a:r>
            <a:r>
              <a:rPr lang="cs-CZ" dirty="0" smtClean="0"/>
              <a:t>(Argentina)</a:t>
            </a:r>
            <a:endParaRPr lang="cs-CZ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Rio de </a:t>
            </a:r>
            <a:r>
              <a:rPr lang="cs-CZ" sz="2400" dirty="0" err="1" smtClean="0"/>
              <a:t>Janeiro</a:t>
            </a:r>
            <a:r>
              <a:rPr lang="cs-CZ" sz="2400" dirty="0" smtClean="0"/>
              <a:t> </a:t>
            </a:r>
            <a:r>
              <a:rPr lang="cs-CZ" dirty="0" smtClean="0"/>
              <a:t>(Brazílie)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Montevideo </a:t>
            </a:r>
            <a:r>
              <a:rPr lang="cs-CZ" dirty="0" smtClean="0"/>
              <a:t>(Uruguay)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Recife </a:t>
            </a:r>
            <a:r>
              <a:rPr lang="cs-CZ" dirty="0"/>
              <a:t>(Brazílie</a:t>
            </a:r>
            <a:r>
              <a:rPr lang="cs-CZ" dirty="0" smtClean="0"/>
              <a:t>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Dublin </a:t>
            </a:r>
            <a:r>
              <a:rPr lang="cs-CZ" sz="1600" dirty="0" smtClean="0"/>
              <a:t>(Irsko)</a:t>
            </a:r>
            <a:endParaRPr lang="cs-CZ" sz="1600" dirty="0"/>
          </a:p>
          <a:p>
            <a:endParaRPr lang="cs-CZ" dirty="0"/>
          </a:p>
          <a:p>
            <a:pPr marL="285750" indent="-285750">
              <a:buFont typeface="Wingdings" pitchFamily="2" charset="2"/>
              <a:buChar char="q"/>
            </a:pPr>
            <a:endParaRPr lang="cs-CZ" sz="2400" dirty="0"/>
          </a:p>
          <a:p>
            <a:pPr marL="285750" indent="-285750">
              <a:buFont typeface="Wingdings" pitchFamily="2" charset="2"/>
              <a:buChar char="q"/>
            </a:pPr>
            <a:endParaRPr lang="cs-CZ" dirty="0" smtClean="0"/>
          </a:p>
          <a:p>
            <a:pPr marL="285750" indent="-285750">
              <a:buFont typeface="Wingdings" pitchFamily="2" charset="2"/>
              <a:buChar char="q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044195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Evropské námořní přístavy</a:t>
            </a:r>
            <a:endParaRPr lang="cs-CZ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2065139"/>
            <a:ext cx="2736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Rotterdam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Antwerpen</a:t>
            </a: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Hamburg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Marseille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Amsterdam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Le</a:t>
            </a:r>
            <a:r>
              <a:rPr lang="cs-CZ" sz="2400" dirty="0" smtClean="0"/>
              <a:t> </a:t>
            </a:r>
            <a:r>
              <a:rPr lang="cs-CZ" sz="2400" dirty="0" err="1" smtClean="0"/>
              <a:t>Havre</a:t>
            </a: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Bremen</a:t>
            </a: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Genova</a:t>
            </a: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Valencia</a:t>
            </a: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London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Barcelona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29409" y="141880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Hlavní Evropské přístavy podle obratu zboží:</a:t>
            </a:r>
            <a:endParaRPr lang="cs-CZ" dirty="0"/>
          </a:p>
        </p:txBody>
      </p:sp>
      <p:pic>
        <p:nvPicPr>
          <p:cNvPr id="1026" name="Picture 2" descr="http://emapa.cz/maps/mapa-evropy-politicka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6232" y="1438213"/>
            <a:ext cx="4096207" cy="53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bor:Europe countries map cs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6753" y="1452253"/>
            <a:ext cx="6144679" cy="543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3203848" y="2348880"/>
            <a:ext cx="3096344" cy="1822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059832" y="2780928"/>
            <a:ext cx="3096344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2699792" y="3429000"/>
            <a:ext cx="3456384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3059832" y="3789040"/>
            <a:ext cx="324036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Zakřivená spojnice 28"/>
          <p:cNvCxnSpPr/>
          <p:nvPr/>
        </p:nvCxnSpPr>
        <p:spPr>
          <a:xfrm>
            <a:off x="2843808" y="3068960"/>
            <a:ext cx="3816424" cy="1020830"/>
          </a:xfrm>
          <a:prstGeom prst="curvedConnector3">
            <a:avLst>
              <a:gd name="adj1" fmla="val 2632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2" name="Přímá spojnice se šipkou 1031"/>
          <p:cNvCxnSpPr/>
          <p:nvPr/>
        </p:nvCxnSpPr>
        <p:spPr>
          <a:xfrm>
            <a:off x="2915816" y="4171861"/>
            <a:ext cx="2808312" cy="409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V="1">
            <a:off x="2663788" y="4171861"/>
            <a:ext cx="3820547" cy="307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>
            <a:off x="2663788" y="4869160"/>
            <a:ext cx="3820547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>
            <a:off x="2700095" y="5312598"/>
            <a:ext cx="2808312" cy="636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V="1">
            <a:off x="2703745" y="4376494"/>
            <a:ext cx="3164399" cy="1253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 flipV="1">
            <a:off x="3002597" y="5733256"/>
            <a:ext cx="2865547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493855" y="6220123"/>
            <a:ext cx="91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Obr.8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1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651</TotalTime>
  <Words>649</Words>
  <Application>Microsoft Office PowerPoint</Application>
  <PresentationFormat>Předvádění na obrazovce (4:3)</PresentationFormat>
  <Paragraphs>117</Paragraphs>
  <Slides>12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Vlnění</vt:lpstr>
      <vt:lpstr>Atlantský oceán</vt:lpstr>
      <vt:lpstr>Poloha</vt:lpstr>
      <vt:lpstr>Rozloha</vt:lpstr>
      <vt:lpstr>Ostrovy v Atlantské oceánu</vt:lpstr>
      <vt:lpstr>Nejhlubší místo</vt:lpstr>
      <vt:lpstr>Středoatlantský hřbet</vt:lpstr>
      <vt:lpstr>Námořní doprava</vt:lpstr>
      <vt:lpstr>Přístavy</vt:lpstr>
      <vt:lpstr>Evropské námořní přístavy</vt:lpstr>
      <vt:lpstr>Původ názvu „Atlantský oceán“ pochází z řecké mytologie. Podle ní byl Atlas obr, který podpíral nebeskou klenbu. Řecké jméno Atlantis thallasa znamená Atlantovo moře.</vt:lpstr>
      <vt:lpstr>A příště hurá do Indického oceánu.</vt:lpstr>
      <vt:lpstr>Snímek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Atlantický oceán</dc:title>
  <dc:creator>Z</dc:creator>
  <cp:lastModifiedBy>Pavel Vlček</cp:lastModifiedBy>
  <cp:revision>40</cp:revision>
  <dcterms:created xsi:type="dcterms:W3CDTF">2011-06-07T06:48:42Z</dcterms:created>
  <dcterms:modified xsi:type="dcterms:W3CDTF">2012-09-30T21:05:23Z</dcterms:modified>
</cp:coreProperties>
</file>