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8" r:id="rId5"/>
    <p:sldId id="262" r:id="rId6"/>
    <p:sldId id="269" r:id="rId7"/>
    <p:sldId id="259" r:id="rId8"/>
    <p:sldId id="266" r:id="rId9"/>
    <p:sldId id="270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AFAE8-D6FC-4B63-83FC-67B810FF034F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D0C83-5920-41D3-8FBF-0DF12A96FC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7087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http://cs.wikipedia.org/wiki/Soubor:Indian_Ocean_bathymetry_srtm.png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0C83-5920-41D3-8FBF-0DF12A96FC9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2671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http://cs.wikipedia.org/wiki/%C5%A0ablona:LocMap_Indick%C3%BD_oce%C3%A1n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0C83-5920-41D3-8FBF-0DF12A96FC9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2305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http://cs.wikipedia.org/wiki/%C5%A0ablona:LocMap_Indick%C3%BD_oce%C3%A1n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0C83-5920-41D3-8FBF-0DF12A96FC9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9720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http://cs.wikipedia.org/wiki/Indick%C3%BD_oce%C3%A1n</a:t>
            </a:r>
          </a:p>
          <a:p>
            <a:r>
              <a:rPr lang="cs-CZ" dirty="0" smtClean="0"/>
              <a:t>http://cs.wikipedia.org/wiki/Seychely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0C83-5920-41D3-8FBF-0DF12A96FC9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9720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http://cs.wikipedia.org/wiki/Soubor:USGS_Sunda_Trench.JPG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0C83-5920-41D3-8FBF-0DF12A96FC9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8284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2019-08D2-4A6E-BF23-8C38C88F252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2440-7FA5-434A-A0E1-BB3208D81084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5B7-3D7C-493B-AAC7-A48D065B7710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77085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8F27-B081-47B3-8B93-01C6A013AAB2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F940-8328-47BD-A806-3E14F5E54056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0E80-DFB1-4D03-9234-1336BFA3A091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A846-FF9F-4635-9EF9-E87D8A1EB8D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06C-7899-4D72-9345-87D4ADFC29ED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4CC5-B83F-447B-B0F4-1A1740508C24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94D1-551B-411F-8FAF-39DB89FB9953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03B104-31D0-4D5E-B777-6B783ECBCC3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076426-0AC6-4C31-8B24-AE8A02ED6C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J_budissin" TargetMode="External"/><Relationship Id="rId3" Type="http://schemas.openxmlformats.org/officeDocument/2006/relationships/hyperlink" Target="http://cs.wikipedia.org/wiki/Soubor:Atlantic_Ocean_satellite_image_location_map.jpg" TargetMode="External"/><Relationship Id="rId7" Type="http://schemas.openxmlformats.org/officeDocument/2006/relationships/hyperlink" Target="http://commons.wikimedia.org/wiki/User:San_Jose" TargetMode="External"/><Relationship Id="rId2" Type="http://schemas.openxmlformats.org/officeDocument/2006/relationships/hyperlink" Target="http://cs.wikipedia.org/wiki/Soubor:Atlantik-mapa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s.wikipedia.org/wiki/Soubor:Mid-atlantic_ridge.jpg" TargetMode="External"/><Relationship Id="rId5" Type="http://schemas.openxmlformats.org/officeDocument/2006/relationships/hyperlink" Target="http://geologie.vsb.cz/jelinek/tc-lit-desky.htm" TargetMode="External"/><Relationship Id="rId4" Type="http://schemas.openxmlformats.org/officeDocument/2006/relationships/hyperlink" Target="http://pirati-svoboda.blog.cz/0703/karibik-karibske-more" TargetMode="External"/><Relationship Id="rId9" Type="http://schemas.openxmlformats.org/officeDocument/2006/relationships/hyperlink" Target="http://cs.wikipedia.org/wiki/Soubor:Europe_countries_map_c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u="sng" dirty="0" smtClean="0">
                <a:solidFill>
                  <a:schemeClr val="tx2">
                    <a:lumMod val="50000"/>
                  </a:schemeClr>
                </a:solidFill>
              </a:rPr>
              <a:t>Indický oceán</a:t>
            </a:r>
            <a:endParaRPr lang="cs-CZ" sz="72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00811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Romana Zabořilová</a:t>
            </a:r>
          </a:p>
          <a:p>
            <a:pPr algn="r"/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ZŠ Jenišovice</a:t>
            </a:r>
          </a:p>
          <a:p>
            <a:pPr algn="r"/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VY_32_INOVACE_057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cs-CZ" dirty="0"/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18" y="783380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6506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388843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Comic Sans MS" pitchFamily="66" charset="0"/>
              </a:rPr>
              <a:t>Indický </a:t>
            </a:r>
            <a:r>
              <a:rPr lang="cs-CZ" sz="4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oceán</a:t>
            </a:r>
            <a:r>
              <a:rPr lang="cs-CZ" sz="4000" dirty="0" smtClean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(</a:t>
            </a:r>
            <a:r>
              <a:rPr lang="cs-CZ" sz="1500" dirty="0" smtClean="0">
                <a:latin typeface="Comic Sans MS" pitchFamily="66" charset="0"/>
              </a:rPr>
              <a:t>jak z názvu vyplývá blízko Indie</a:t>
            </a:r>
            <a:r>
              <a:rPr lang="cs-CZ" sz="1600" dirty="0" smtClean="0">
                <a:latin typeface="Comic Sans MS" pitchFamily="66" charset="0"/>
              </a:rPr>
              <a:t>)</a:t>
            </a:r>
            <a:r>
              <a:rPr lang="cs-CZ" sz="4000" dirty="0" smtClean="0">
                <a:latin typeface="Comic Sans MS" pitchFamily="66" charset="0"/>
              </a:rPr>
              <a:t> omývá břehy Asie, Afriky a Austrálie.</a:t>
            </a:r>
            <a:r>
              <a:rPr lang="cs-CZ" sz="4000" b="1" dirty="0" smtClean="0">
                <a:latin typeface="Comic Sans MS" pitchFamily="66" charset="0"/>
              </a:rPr>
              <a:t> </a:t>
            </a:r>
            <a:endParaRPr lang="cs-CZ" sz="4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Autofit/>
          </a:bodyPr>
          <a:lstStyle/>
          <a:p>
            <a:r>
              <a:rPr lang="cs-CZ" sz="6000" b="1" u="sng" dirty="0" smtClean="0">
                <a:solidFill>
                  <a:srgbClr val="002060"/>
                </a:solidFill>
                <a:latin typeface="Comic Sans MS" pitchFamily="66" charset="0"/>
              </a:rPr>
              <a:t>Poloha</a:t>
            </a:r>
            <a:endParaRPr lang="cs-CZ" sz="6000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22" y="3491345"/>
            <a:ext cx="1905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79400"/>
            <a:ext cx="2880320" cy="314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16939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>
                <a:solidFill>
                  <a:srgbClr val="002060"/>
                </a:solidFill>
                <a:latin typeface="Comic Sans MS" pitchFamily="66" charset="0"/>
              </a:rPr>
              <a:t>Rozloha</a:t>
            </a:r>
            <a:endParaRPr lang="cs-CZ" sz="6000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1556792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Indický oceán </a:t>
            </a:r>
            <a:r>
              <a:rPr lang="cs-CZ" sz="2800" dirty="0" smtClean="0">
                <a:latin typeface="Comic Sans MS" pitchFamily="66" charset="0"/>
              </a:rPr>
              <a:t>- </a:t>
            </a:r>
            <a:r>
              <a:rPr lang="pl-PL" sz="2800" dirty="0">
                <a:latin typeface="Comic Sans MS" pitchFamily="66" charset="0"/>
              </a:rPr>
              <a:t>je třetí největší oceán na </a:t>
            </a:r>
            <a:r>
              <a:rPr lang="pl-PL" sz="2800" dirty="0" smtClean="0">
                <a:latin typeface="Comic Sans MS" pitchFamily="66" charset="0"/>
              </a:rPr>
              <a:t>Zemi. </a:t>
            </a:r>
            <a:r>
              <a:rPr lang="cs-CZ" sz="2800" dirty="0">
                <a:latin typeface="Comic Sans MS" pitchFamily="66" charset="0"/>
              </a:rPr>
              <a:t>Jeho rozloha je 73,556 milionu km², což představuje přibližně 20 </a:t>
            </a:r>
            <a:r>
              <a:rPr lang="cs-CZ" sz="2800" dirty="0" smtClean="0">
                <a:latin typeface="Comic Sans MS" pitchFamily="66" charset="0"/>
              </a:rPr>
              <a:t>% </a:t>
            </a:r>
            <a:r>
              <a:rPr lang="cs-CZ" sz="2800" dirty="0">
                <a:latin typeface="Comic Sans MS" pitchFamily="66" charset="0"/>
              </a:rPr>
              <a:t>povrchu světového </a:t>
            </a:r>
            <a:r>
              <a:rPr lang="cs-CZ" sz="2800" dirty="0" smtClean="0">
                <a:latin typeface="Comic Sans MS" pitchFamily="66" charset="0"/>
              </a:rPr>
              <a:t>oceánu.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842858" cy="365125"/>
          </a:xfrm>
        </p:spPr>
        <p:txBody>
          <a:bodyPr/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473934" cy="354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776689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ichal\Local Settings\Temporary Internet Files\Content.IE5\4LEFS9YN\MP9004231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536504" cy="4594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>
                <a:solidFill>
                  <a:srgbClr val="002060"/>
                </a:solidFill>
                <a:latin typeface="Comic Sans MS" pitchFamily="66" charset="0"/>
              </a:rPr>
              <a:t>Teplota</a:t>
            </a:r>
            <a:endParaRPr lang="cs-CZ" sz="6000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98842" cy="365125"/>
          </a:xfrm>
        </p:spPr>
        <p:txBody>
          <a:bodyPr/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26840" y="1772816"/>
            <a:ext cx="7128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omic Sans MS" pitchFamily="66" charset="0"/>
              </a:rPr>
              <a:t>Indickým oceán nejteplejším světovým oceánem. </a:t>
            </a:r>
            <a:endParaRPr lang="cs-CZ" sz="2800" dirty="0" smtClean="0">
              <a:latin typeface="Comic Sans MS" pitchFamily="66" charset="0"/>
            </a:endParaRPr>
          </a:p>
          <a:p>
            <a:r>
              <a:rPr lang="cs-CZ" sz="2800" dirty="0" smtClean="0">
                <a:latin typeface="Comic Sans MS" pitchFamily="66" charset="0"/>
              </a:rPr>
              <a:t>Velká </a:t>
            </a:r>
            <a:r>
              <a:rPr lang="cs-CZ" sz="2800" dirty="0">
                <a:latin typeface="Comic Sans MS" pitchFamily="66" charset="0"/>
              </a:rPr>
              <a:t>část jeho plochy se nachází v tropickém nebo subtropickém podnebném </a:t>
            </a:r>
            <a:r>
              <a:rPr lang="cs-CZ" sz="2800" dirty="0" smtClean="0">
                <a:latin typeface="Comic Sans MS" pitchFamily="66" charset="0"/>
              </a:rPr>
              <a:t>pásu.</a:t>
            </a:r>
          </a:p>
          <a:p>
            <a:r>
              <a:rPr lang="cs-CZ" sz="2800" dirty="0" smtClean="0">
                <a:latin typeface="Comic Sans MS" pitchFamily="66" charset="0"/>
              </a:rPr>
              <a:t>Pro </a:t>
            </a:r>
            <a:r>
              <a:rPr lang="cs-CZ" sz="2800" dirty="0">
                <a:latin typeface="Comic Sans MS" pitchFamily="66" charset="0"/>
              </a:rPr>
              <a:t>oblast na sever od rovníku je charakteristické monzunové podnebí. Jižně od rovníku jsou větry mírnější.</a:t>
            </a:r>
          </a:p>
        </p:txBody>
      </p:sp>
    </p:spTree>
    <p:extLst>
      <p:ext uri="{BB962C8B-B14F-4D97-AF65-F5344CB8AC3E}">
        <p14:creationId xmlns="" xmlns:p14="http://schemas.microsoft.com/office/powerpoint/2010/main" val="16642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19998"/>
            <a:ext cx="9036496" cy="936104"/>
          </a:xfrm>
        </p:spPr>
        <p:txBody>
          <a:bodyPr>
            <a:noAutofit/>
          </a:bodyPr>
          <a:lstStyle/>
          <a:p>
            <a:r>
              <a:rPr lang="cs-CZ" sz="4800" b="1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Ostrovy v Indickém oceánu</a:t>
            </a:r>
            <a:endParaRPr lang="cs-CZ" sz="4800" b="1" u="sng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666544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Madagaskar</a:t>
            </a:r>
          </a:p>
          <a:p>
            <a:pPr marL="457200" indent="-457200">
              <a:buBlip>
                <a:blip r:embed="rId3"/>
              </a:buBlip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Maledivy</a:t>
            </a:r>
          </a:p>
          <a:p>
            <a:pPr marL="457200" indent="-457200">
              <a:buBlip>
                <a:blip r:embed="rId3"/>
              </a:buBlip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Mauritius a Réunion (Maskarény)</a:t>
            </a:r>
            <a:endParaRPr lang="cs-CZ" sz="28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Srí 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Lanka (Cejlon)</a:t>
            </a:r>
            <a:endParaRPr lang="cs-CZ" sz="28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Seychely</a:t>
            </a:r>
          </a:p>
          <a:p>
            <a:pPr marL="457200" indent="-457200">
              <a:buBlip>
                <a:blip r:embed="rId3"/>
              </a:buBlip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Komory</a:t>
            </a:r>
          </a:p>
          <a:p>
            <a:pPr marL="457200" indent="-457200">
              <a:buBlip>
                <a:blip r:embed="rId3"/>
              </a:buBlip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Indonésie (část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</a:t>
            </a:r>
            <a:endParaRPr lang="cs-CZ" sz="28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26834" cy="365125"/>
          </a:xfrm>
        </p:spPr>
        <p:txBody>
          <a:bodyPr/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763" y="1656871"/>
            <a:ext cx="4473934" cy="354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3131840" y="1916832"/>
            <a:ext cx="2232248" cy="136663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2483768" y="2420888"/>
            <a:ext cx="3672408" cy="25180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3131840" y="3130674"/>
            <a:ext cx="2520280" cy="30558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V="1">
            <a:off x="2555776" y="2996953"/>
            <a:ext cx="2952328" cy="1152127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3714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19998"/>
            <a:ext cx="9036496" cy="936104"/>
          </a:xfrm>
        </p:spPr>
        <p:txBody>
          <a:bodyPr>
            <a:noAutofit/>
          </a:bodyPr>
          <a:lstStyle/>
          <a:p>
            <a:r>
              <a:rPr lang="cs-CZ" sz="4800" b="1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Ostrovy v Indickém oceánu</a:t>
            </a:r>
            <a:endParaRPr lang="cs-CZ" sz="4800" b="1" u="sng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666544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Madagaskar</a:t>
            </a:r>
          </a:p>
          <a:p>
            <a:pPr marL="457200" indent="-457200">
              <a:buBlip>
                <a:blip r:embed="rId3"/>
              </a:buBlip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Maledivy</a:t>
            </a:r>
          </a:p>
          <a:p>
            <a:pPr marL="457200" indent="-457200">
              <a:buBlip>
                <a:blip r:embed="rId3"/>
              </a:buBlip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Mauritius</a:t>
            </a:r>
          </a:p>
          <a:p>
            <a:pPr marL="457200" indent="-457200">
              <a:buBlip>
                <a:blip r:embed="rId3"/>
              </a:buBlip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Réunion</a:t>
            </a:r>
          </a:p>
          <a:p>
            <a:pPr marL="457200" indent="-457200">
              <a:buBlip>
                <a:blip r:embed="rId3"/>
              </a:buBlip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Srí Lanka</a:t>
            </a:r>
          </a:p>
          <a:p>
            <a:pPr marL="457200" indent="-457200">
              <a:buBlip>
                <a:blip r:embed="rId3"/>
              </a:buBlip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Seychely</a:t>
            </a:r>
          </a:p>
          <a:p>
            <a:pPr marL="457200" indent="-457200">
              <a:buBlip>
                <a:blip r:embed="rId3"/>
              </a:buBlip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Komory</a:t>
            </a:r>
          </a:p>
          <a:p>
            <a:pPr marL="457200" indent="-457200">
              <a:buBlip>
                <a:blip r:embed="rId3"/>
              </a:buBlip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Indonésie (část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</a:t>
            </a:r>
            <a:endParaRPr lang="cs-CZ" sz="28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842858" cy="365125"/>
          </a:xfrm>
        </p:spPr>
        <p:txBody>
          <a:bodyPr/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45" y="2216475"/>
            <a:ext cx="20955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Documents and Settings\Michal\Local Settings\Temporary Internet Files\Content.IE5\45YV8XYB\MC90035998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58331"/>
            <a:ext cx="1000125" cy="180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46" y="3834915"/>
            <a:ext cx="23812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732240" y="189069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Maledivy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427984" y="34319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Seychely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43049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>
                <a:solidFill>
                  <a:srgbClr val="002060"/>
                </a:solidFill>
                <a:latin typeface="Comic Sans MS" pitchFamily="66" charset="0"/>
              </a:rPr>
              <a:t>Nejhlubší místo</a:t>
            </a:r>
            <a:endParaRPr lang="cs-CZ" sz="6000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23529" y="1700808"/>
            <a:ext cx="44644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2060"/>
                </a:solidFill>
                <a:latin typeface="Comic Sans MS" pitchFamily="66" charset="0"/>
              </a:rPr>
              <a:t>Nejhlubší místo: </a:t>
            </a:r>
            <a:r>
              <a:rPr lang="cs-CZ" sz="2800" dirty="0" err="1">
                <a:solidFill>
                  <a:srgbClr val="002060"/>
                </a:solidFill>
                <a:latin typeface="Comic Sans MS" pitchFamily="66" charset="0"/>
              </a:rPr>
              <a:t>Sundský</a:t>
            </a:r>
            <a:r>
              <a:rPr lang="cs-CZ" sz="2800" dirty="0">
                <a:solidFill>
                  <a:srgbClr val="002060"/>
                </a:solidFill>
                <a:latin typeface="Comic Sans MS" pitchFamily="66" charset="0"/>
              </a:rPr>
              <a:t> příkop −7 531 </a:t>
            </a:r>
            <a:r>
              <a:rPr lang="cs-CZ" sz="2800" dirty="0" smtClean="0">
                <a:solidFill>
                  <a:srgbClr val="002060"/>
                </a:solidFill>
                <a:latin typeface="Comic Sans MS" pitchFamily="66" charset="0"/>
              </a:rPr>
              <a:t>m</a:t>
            </a:r>
          </a:p>
          <a:p>
            <a:endParaRPr lang="cs-CZ" sz="2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cs-CZ" sz="2800" dirty="0" smtClean="0">
                <a:solidFill>
                  <a:srgbClr val="002060"/>
                </a:solidFill>
                <a:latin typeface="Comic Sans MS" pitchFamily="66" charset="0"/>
              </a:rPr>
              <a:t>Podle </a:t>
            </a:r>
            <a:r>
              <a:rPr lang="cs-CZ" sz="2800" dirty="0" err="1" smtClean="0">
                <a:solidFill>
                  <a:srgbClr val="002060"/>
                </a:solidFill>
                <a:latin typeface="Comic Sans MS" pitchFamily="66" charset="0"/>
              </a:rPr>
              <a:t>jinýchzdrojů</a:t>
            </a:r>
            <a:endParaRPr lang="cs-CZ" sz="2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cs-CZ" sz="2800" dirty="0" smtClean="0">
                <a:solidFill>
                  <a:srgbClr val="002060"/>
                </a:solidFill>
                <a:latin typeface="Comic Sans MS" pitchFamily="66" charset="0"/>
              </a:rPr>
              <a:t>prohlubeň </a:t>
            </a:r>
            <a:r>
              <a:rPr lang="cs-CZ" sz="2800" dirty="0" err="1">
                <a:solidFill>
                  <a:srgbClr val="002060"/>
                </a:solidFill>
                <a:latin typeface="Comic Sans MS" pitchFamily="66" charset="0"/>
              </a:rPr>
              <a:t>Diamantina</a:t>
            </a:r>
            <a:r>
              <a:rPr lang="cs-CZ" sz="2800" dirty="0">
                <a:solidFill>
                  <a:srgbClr val="002060"/>
                </a:solidFill>
                <a:latin typeface="Comic Sans MS" pitchFamily="66" charset="0"/>
              </a:rPr>
              <a:t>, příkop </a:t>
            </a:r>
            <a:r>
              <a:rPr lang="cs-CZ" sz="2800" dirty="0" err="1">
                <a:solidFill>
                  <a:srgbClr val="002060"/>
                </a:solidFill>
                <a:latin typeface="Comic Sans MS" pitchFamily="66" charset="0"/>
              </a:rPr>
              <a:t>Diamantina</a:t>
            </a:r>
            <a:r>
              <a:rPr lang="cs-CZ" sz="2800" dirty="0">
                <a:solidFill>
                  <a:srgbClr val="002060"/>
                </a:solidFill>
                <a:latin typeface="Comic Sans MS" pitchFamily="66" charset="0"/>
              </a:rPr>
              <a:t>, jihovýchodní Indická </a:t>
            </a:r>
            <a:r>
              <a:rPr lang="cs-CZ" sz="2800" dirty="0" smtClean="0">
                <a:solidFill>
                  <a:srgbClr val="002060"/>
                </a:solidFill>
                <a:latin typeface="Comic Sans MS" pitchFamily="66" charset="0"/>
              </a:rPr>
              <a:t>pánev - 8047 </a:t>
            </a:r>
            <a:r>
              <a:rPr lang="cs-CZ" sz="2800" dirty="0">
                <a:solidFill>
                  <a:srgbClr val="002060"/>
                </a:solidFill>
                <a:latin typeface="Comic Sans MS" pitchFamily="66" charset="0"/>
              </a:rPr>
              <a:t>m</a:t>
            </a:r>
          </a:p>
          <a:p>
            <a:endParaRPr lang="cs-CZ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4" t="1906" r="25123" b="4633"/>
          <a:stretch/>
        </p:blipFill>
        <p:spPr bwMode="auto">
          <a:xfrm>
            <a:off x="4788024" y="1832248"/>
            <a:ext cx="4191000" cy="410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8321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To je konec . Děkuji za pozornost.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482818" cy="365125"/>
          </a:xfrm>
        </p:spPr>
        <p:txBody>
          <a:bodyPr/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27943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640" y="188640"/>
            <a:ext cx="6417734" cy="939801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Comic Sans MS" pitchFamily="66" charset="0"/>
              </a:rPr>
              <a:t>Zdroje informací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842858" cy="365125"/>
          </a:xfrm>
        </p:spPr>
        <p:txBody>
          <a:bodyPr/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53886" y="1556792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latin typeface="Comic Sans MS" pitchFamily="66" charset="0"/>
              </a:rPr>
              <a:t>Zdroje </a:t>
            </a:r>
            <a:r>
              <a:rPr lang="cs-CZ" sz="1400" b="1" dirty="0" smtClean="0">
                <a:latin typeface="Comic Sans MS" pitchFamily="66" charset="0"/>
              </a:rPr>
              <a:t>obrázků</a:t>
            </a:r>
            <a:endParaRPr lang="cs-CZ" sz="1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cs-CZ" sz="1400" b="1" u="sng" dirty="0" smtClean="0">
                <a:latin typeface="Comic Sans MS" pitchFamily="66" charset="0"/>
              </a:rPr>
              <a:t>obr.1</a:t>
            </a:r>
            <a:r>
              <a:rPr lang="cs-CZ" sz="1400" dirty="0" smtClean="0">
                <a:latin typeface="Comic Sans MS" pitchFamily="66" charset="0"/>
              </a:rPr>
              <a:t>: </a:t>
            </a:r>
            <a:r>
              <a:rPr lang="cs-CZ" sz="1400" dirty="0" err="1">
                <a:latin typeface="Comic Sans MS" pitchFamily="66" charset="0"/>
              </a:rPr>
              <a:t>Original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uploader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was</a:t>
            </a:r>
            <a:r>
              <a:rPr lang="cs-CZ" sz="1400" dirty="0">
                <a:latin typeface="Comic Sans MS" pitchFamily="66" charset="0"/>
              </a:rPr>
              <a:t> Alva </a:t>
            </a:r>
            <a:r>
              <a:rPr lang="cs-CZ" sz="1400" dirty="0" err="1">
                <a:latin typeface="Comic Sans MS" pitchFamily="66" charset="0"/>
              </a:rPr>
              <a:t>at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cs.wikipedia</a:t>
            </a:r>
            <a:r>
              <a:rPr lang="cs-CZ" sz="1400" dirty="0" smtClean="0">
                <a:latin typeface="Comic Sans MS" pitchFamily="66" charset="0"/>
              </a:rPr>
              <a:t>, 2003 </a:t>
            </a:r>
            <a:r>
              <a:rPr lang="en-US" sz="1400" dirty="0" smtClean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 smtClean="0">
                <a:latin typeface="Comic Sans MS" pitchFamily="66" charset="0"/>
              </a:rPr>
              <a:t>11-09-08</a:t>
            </a:r>
            <a:r>
              <a:rPr lang="en-US" sz="1400" dirty="0" smtClean="0">
                <a:latin typeface="Comic Sans MS" pitchFamily="66" charset="0"/>
              </a:rPr>
              <a:t>].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cs-CZ" sz="1400" dirty="0">
                <a:latin typeface="Comic Sans MS" pitchFamily="66" charset="0"/>
              </a:rPr>
              <a:t>Dostupné na WWW: </a:t>
            </a:r>
            <a:r>
              <a:rPr lang="en-US" sz="1400" dirty="0">
                <a:latin typeface="Comic Sans MS" pitchFamily="66" charset="0"/>
              </a:rPr>
              <a:t>&lt; </a:t>
            </a:r>
            <a:r>
              <a:rPr lang="cs-CZ" sz="1400" dirty="0">
                <a:latin typeface="Comic Sans MS" pitchFamily="66" charset="0"/>
                <a:hlinkClick r:id="rId2"/>
              </a:rPr>
              <a:t>http://</a:t>
            </a:r>
            <a:r>
              <a:rPr lang="cs-CZ" sz="1400" dirty="0" smtClean="0">
                <a:latin typeface="Comic Sans MS" pitchFamily="66" charset="0"/>
                <a:hlinkClick r:id="rId2"/>
              </a:rPr>
              <a:t>cs.wikipedia.org/wiki/Soubor:Atlantik-mapa.png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&gt;.</a:t>
            </a:r>
            <a:endParaRPr lang="cs-CZ" sz="1400" dirty="0" smtClean="0">
              <a:latin typeface="Comic Sans MS" pitchFamily="66" charset="0"/>
            </a:endParaRPr>
          </a:p>
          <a:p>
            <a:r>
              <a:rPr lang="cs-CZ" sz="1400" b="1" u="sng" dirty="0">
                <a:latin typeface="Comic Sans MS" pitchFamily="66" charset="0"/>
              </a:rPr>
              <a:t>o</a:t>
            </a:r>
            <a:r>
              <a:rPr lang="cs-CZ" sz="1400" b="1" u="sng" dirty="0" smtClean="0">
                <a:latin typeface="Comic Sans MS" pitchFamily="66" charset="0"/>
              </a:rPr>
              <a:t>br. 2 a 3: </a:t>
            </a:r>
            <a:r>
              <a:rPr lang="cs-CZ" sz="1400" dirty="0" err="1">
                <a:latin typeface="Comic Sans MS" pitchFamily="66" charset="0"/>
              </a:rPr>
              <a:t>NordNordWest</a:t>
            </a:r>
            <a:r>
              <a:rPr lang="cs-CZ" sz="1400" dirty="0" smtClean="0">
                <a:latin typeface="Comic Sans MS" pitchFamily="66" charset="0"/>
              </a:rPr>
              <a:t>, 2009. </a:t>
            </a:r>
            <a:r>
              <a:rPr lang="en-US" sz="1400" dirty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 smtClean="0">
                <a:latin typeface="Comic Sans MS" pitchFamily="66" charset="0"/>
              </a:rPr>
              <a:t>11-09-08</a:t>
            </a:r>
            <a:r>
              <a:rPr lang="en-US" sz="1400" dirty="0">
                <a:latin typeface="Comic Sans MS" pitchFamily="66" charset="0"/>
              </a:rPr>
              <a:t>].</a:t>
            </a:r>
            <a:r>
              <a:rPr lang="cs-CZ" sz="1400" dirty="0">
                <a:latin typeface="Comic Sans MS" pitchFamily="66" charset="0"/>
              </a:rPr>
              <a:t> Dostupné na WWW: </a:t>
            </a:r>
            <a:r>
              <a:rPr lang="en-US" sz="1400" dirty="0">
                <a:latin typeface="Comic Sans MS" pitchFamily="66" charset="0"/>
              </a:rPr>
              <a:t>&lt; </a:t>
            </a:r>
            <a:r>
              <a:rPr lang="cs-CZ" sz="1400" dirty="0">
                <a:latin typeface="Comic Sans MS" pitchFamily="66" charset="0"/>
                <a:hlinkClick r:id="rId3"/>
              </a:rPr>
              <a:t>http://</a:t>
            </a:r>
            <a:r>
              <a:rPr lang="cs-CZ" sz="1400" dirty="0" smtClean="0">
                <a:latin typeface="Comic Sans MS" pitchFamily="66" charset="0"/>
                <a:hlinkClick r:id="rId3"/>
              </a:rPr>
              <a:t>cs.wikipedia.org/wiki/Soubor:Atlantic_Ocean_satellite_image_location_map.jpg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&gt;.</a:t>
            </a:r>
            <a:endParaRPr lang="cs-CZ" sz="1400" dirty="0" smtClean="0">
              <a:latin typeface="Comic Sans MS" pitchFamily="66" charset="0"/>
            </a:endParaRPr>
          </a:p>
          <a:p>
            <a:r>
              <a:rPr lang="cs-CZ" sz="1400" b="1" u="sng" dirty="0" smtClean="0">
                <a:latin typeface="Comic Sans MS" pitchFamily="66" charset="0"/>
              </a:rPr>
              <a:t>obr. 4</a:t>
            </a:r>
            <a:r>
              <a:rPr lang="cs-CZ" sz="1400" dirty="0" smtClean="0">
                <a:latin typeface="Comic Sans MS" pitchFamily="66" charset="0"/>
              </a:rPr>
              <a:t>: piráti - svoboda, 2007</a:t>
            </a:r>
            <a:r>
              <a:rPr lang="en-US" sz="1400" dirty="0" smtClean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 smtClean="0">
                <a:latin typeface="Comic Sans MS" pitchFamily="66" charset="0"/>
              </a:rPr>
              <a:t>11-09-08</a:t>
            </a:r>
            <a:r>
              <a:rPr lang="en-US" sz="1400" dirty="0" smtClean="0">
                <a:latin typeface="Comic Sans MS" pitchFamily="66" charset="0"/>
              </a:rPr>
              <a:t>].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cs-CZ" sz="1400" dirty="0">
                <a:latin typeface="Comic Sans MS" pitchFamily="66" charset="0"/>
              </a:rPr>
              <a:t>Dostupné na WWW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: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pirati-svoboda.blog.cz/0703/karibik-karibske-more</a:t>
            </a:r>
            <a:r>
              <a:rPr lang="cs-CZ" sz="1400" dirty="0" smtClean="0"/>
              <a:t> </a:t>
            </a:r>
            <a:r>
              <a:rPr lang="en-US" sz="1400" dirty="0" smtClean="0">
                <a:latin typeface="Comic Sans MS" pitchFamily="66" charset="0"/>
              </a:rPr>
              <a:t>&gt;.</a:t>
            </a:r>
            <a:endParaRPr lang="cs-CZ" sz="1400" dirty="0" smtClean="0">
              <a:latin typeface="Comic Sans MS" pitchFamily="66" charset="0"/>
            </a:endParaRPr>
          </a:p>
          <a:p>
            <a:r>
              <a:rPr lang="cs-CZ" sz="1400" b="1" u="sng" dirty="0">
                <a:latin typeface="Comic Sans MS" pitchFamily="66" charset="0"/>
              </a:rPr>
              <a:t>obr. </a:t>
            </a:r>
            <a:r>
              <a:rPr lang="cs-CZ" sz="1400" b="1" u="sng" dirty="0" smtClean="0">
                <a:latin typeface="Comic Sans MS" pitchFamily="66" charset="0"/>
              </a:rPr>
              <a:t>5</a:t>
            </a:r>
            <a:r>
              <a:rPr lang="cs-CZ" sz="1400" dirty="0" smtClean="0">
                <a:latin typeface="Comic Sans MS" pitchFamily="66" charset="0"/>
              </a:rPr>
              <a:t>: autor neznámý viz práce </a:t>
            </a:r>
            <a:r>
              <a:rPr lang="cs-CZ" sz="1400" dirty="0">
                <a:latin typeface="Comic Sans MS" pitchFamily="66" charset="0"/>
              </a:rPr>
              <a:t>NAUKA O ZEMI pro technické obory výukový multimediální text Jan JELÍNEK </a:t>
            </a:r>
            <a:r>
              <a:rPr lang="en-US" sz="1400" dirty="0" smtClean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 smtClean="0">
                <a:latin typeface="Comic Sans MS" pitchFamily="66" charset="0"/>
              </a:rPr>
              <a:t>11-09-08</a:t>
            </a:r>
            <a:r>
              <a:rPr lang="en-US" sz="1400" dirty="0">
                <a:latin typeface="Comic Sans MS" pitchFamily="66" charset="0"/>
              </a:rPr>
              <a:t>].</a:t>
            </a:r>
            <a:r>
              <a:rPr lang="cs-CZ" sz="1400" dirty="0">
                <a:latin typeface="Comic Sans MS" pitchFamily="66" charset="0"/>
              </a:rPr>
              <a:t> Dostupné na WWW: </a:t>
            </a:r>
            <a:r>
              <a:rPr lang="en-US" sz="1400" dirty="0">
                <a:latin typeface="Comic Sans MS" pitchFamily="66" charset="0"/>
              </a:rPr>
              <a:t>&lt; </a:t>
            </a:r>
            <a:r>
              <a:rPr lang="cs-CZ" sz="1400" dirty="0">
                <a:latin typeface="Comic Sans MS" pitchFamily="66" charset="0"/>
                <a:hlinkClick r:id="rId5"/>
              </a:rPr>
              <a:t>http://</a:t>
            </a:r>
            <a:r>
              <a:rPr lang="cs-CZ" sz="1400" dirty="0" smtClean="0">
                <a:latin typeface="Comic Sans MS" pitchFamily="66" charset="0"/>
                <a:hlinkClick r:id="rId5"/>
              </a:rPr>
              <a:t>geologie.vsb.cz/jelinek/tc-lit-desky.htm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&gt;.</a:t>
            </a:r>
            <a:endParaRPr lang="cs-CZ" sz="1400" dirty="0" smtClean="0">
              <a:latin typeface="Comic Sans MS" pitchFamily="66" charset="0"/>
            </a:endParaRPr>
          </a:p>
          <a:p>
            <a:r>
              <a:rPr lang="cs-CZ" sz="1400" b="1" u="sng" dirty="0">
                <a:latin typeface="Comic Sans MS" pitchFamily="66" charset="0"/>
              </a:rPr>
              <a:t>obr. </a:t>
            </a:r>
            <a:r>
              <a:rPr lang="cs-CZ" sz="1400" b="1" u="sng" dirty="0" smtClean="0">
                <a:latin typeface="Comic Sans MS" pitchFamily="66" charset="0"/>
              </a:rPr>
              <a:t>6</a:t>
            </a:r>
            <a:r>
              <a:rPr lang="cs-CZ" sz="1400" dirty="0" smtClean="0">
                <a:latin typeface="Comic Sans MS" pitchFamily="66" charset="0"/>
              </a:rPr>
              <a:t>: </a:t>
            </a:r>
            <a:r>
              <a:rPr lang="cs-CZ" sz="1400" i="1" dirty="0">
                <a:latin typeface="Comic Sans MS" pitchFamily="66" charset="0"/>
              </a:rPr>
              <a:t>GNU Free </a:t>
            </a:r>
            <a:r>
              <a:rPr lang="cs-CZ" sz="1400" i="1" dirty="0" err="1">
                <a:latin typeface="Comic Sans MS" pitchFamily="66" charset="0"/>
              </a:rPr>
              <a:t>Documentation</a:t>
            </a:r>
            <a:r>
              <a:rPr lang="cs-CZ" sz="1400" i="1" dirty="0">
                <a:latin typeface="Comic Sans MS" pitchFamily="66" charset="0"/>
              </a:rPr>
              <a:t> </a:t>
            </a:r>
            <a:r>
              <a:rPr lang="cs-CZ" sz="1400" i="1" dirty="0" err="1">
                <a:latin typeface="Comic Sans MS" pitchFamily="66" charset="0"/>
              </a:rPr>
              <a:t>License</a:t>
            </a:r>
            <a:r>
              <a:rPr lang="cs-CZ" sz="1400" dirty="0">
                <a:latin typeface="Comic Sans MS" pitchFamily="66" charset="0"/>
              </a:rPr>
              <a:t>, 2006 </a:t>
            </a:r>
            <a:r>
              <a:rPr lang="en-US" sz="1400" dirty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>
                <a:latin typeface="Comic Sans MS" pitchFamily="66" charset="0"/>
              </a:rPr>
              <a:t>11-09-08</a:t>
            </a:r>
            <a:r>
              <a:rPr lang="en-US" sz="1400" dirty="0">
                <a:latin typeface="Comic Sans MS" pitchFamily="66" charset="0"/>
              </a:rPr>
              <a:t>].</a:t>
            </a:r>
            <a:r>
              <a:rPr lang="cs-CZ" sz="1400" dirty="0">
                <a:latin typeface="Comic Sans MS" pitchFamily="66" charset="0"/>
              </a:rPr>
              <a:t> Dostupné na WWW: </a:t>
            </a:r>
            <a:r>
              <a:rPr lang="en-US" sz="1400" dirty="0">
                <a:latin typeface="Comic Sans MS" pitchFamily="66" charset="0"/>
              </a:rPr>
              <a:t>&lt; </a:t>
            </a:r>
            <a:r>
              <a:rPr lang="cs-CZ" sz="1400" dirty="0">
                <a:latin typeface="Comic Sans MS" pitchFamily="66" charset="0"/>
                <a:hlinkClick r:id="rId6"/>
              </a:rPr>
              <a:t>http://cs.wikipedia.org/wiki/Soubor:Mid-atlantic_ridge.jpg</a:t>
            </a:r>
            <a:r>
              <a:rPr lang="cs-CZ" sz="1400" dirty="0">
                <a:latin typeface="Comic Sans MS" pitchFamily="66" charset="0"/>
              </a:rPr>
              <a:t>  </a:t>
            </a:r>
            <a:r>
              <a:rPr lang="en-US" sz="1400" dirty="0" smtClean="0">
                <a:latin typeface="Comic Sans MS" pitchFamily="66" charset="0"/>
              </a:rPr>
              <a:t>&gt;.</a:t>
            </a:r>
            <a:endParaRPr lang="cs-CZ" sz="1400" dirty="0" smtClean="0">
              <a:latin typeface="Comic Sans MS" pitchFamily="66" charset="0"/>
            </a:endParaRPr>
          </a:p>
          <a:p>
            <a:r>
              <a:rPr lang="cs-CZ" sz="1400" b="1" u="sng" dirty="0">
                <a:latin typeface="Comic Sans MS" pitchFamily="66" charset="0"/>
              </a:rPr>
              <a:t>obr. </a:t>
            </a:r>
            <a:r>
              <a:rPr lang="cs-CZ" sz="1400" b="1" u="sng" dirty="0" smtClean="0">
                <a:latin typeface="Comic Sans MS" pitchFamily="66" charset="0"/>
              </a:rPr>
              <a:t>7</a:t>
            </a:r>
            <a:r>
              <a:rPr lang="cs-CZ" sz="1400" dirty="0" smtClean="0">
                <a:latin typeface="Comic Sans MS" pitchFamily="66" charset="0"/>
              </a:rPr>
              <a:t>:z klipartů</a:t>
            </a:r>
          </a:p>
          <a:p>
            <a:r>
              <a:rPr lang="cs-CZ" sz="1400" b="1" u="sng" dirty="0" smtClean="0">
                <a:latin typeface="Comic Sans MS" pitchFamily="66" charset="0"/>
              </a:rPr>
              <a:t>obr. </a:t>
            </a:r>
            <a:r>
              <a:rPr lang="cs-CZ" sz="1400" b="1" u="sng" dirty="0">
                <a:latin typeface="Comic Sans MS" pitchFamily="66" charset="0"/>
              </a:rPr>
              <a:t>8</a:t>
            </a:r>
            <a:r>
              <a:rPr lang="cs-CZ" sz="1400" b="1" dirty="0" smtClean="0">
                <a:latin typeface="Comic Sans MS" pitchFamily="66" charset="0"/>
              </a:rPr>
              <a:t>: </a:t>
            </a:r>
            <a:r>
              <a:rPr lang="cs-CZ" sz="1400" dirty="0">
                <a:latin typeface="Comic Sans MS" pitchFamily="66" charset="0"/>
                <a:hlinkClick r:id="rId7" tooltip="User:San Jose"/>
              </a:rPr>
              <a:t>San Jose</a:t>
            </a:r>
            <a:r>
              <a:rPr lang="cs-CZ" sz="1400" dirty="0">
                <a:latin typeface="Comic Sans MS" pitchFamily="66" charset="0"/>
              </a:rPr>
              <a:t> (map), </a:t>
            </a:r>
            <a:r>
              <a:rPr lang="cs-CZ" sz="1400" dirty="0" err="1">
                <a:latin typeface="Comic Sans MS" pitchFamily="66" charset="0"/>
                <a:hlinkClick r:id="rId8" tooltip="User:J budissin"/>
              </a:rPr>
              <a:t>j.budissin</a:t>
            </a:r>
            <a:r>
              <a:rPr lang="cs-CZ" sz="1400" dirty="0">
                <a:latin typeface="Comic Sans MS" pitchFamily="66" charset="0"/>
              </a:rPr>
              <a:t> (Julian </a:t>
            </a:r>
            <a:r>
              <a:rPr lang="cs-CZ" sz="1400" dirty="0" err="1">
                <a:latin typeface="Comic Sans MS" pitchFamily="66" charset="0"/>
              </a:rPr>
              <a:t>Nitzsche</a:t>
            </a:r>
            <a:r>
              <a:rPr lang="cs-CZ" sz="1400" dirty="0">
                <a:latin typeface="Comic Sans MS" pitchFamily="66" charset="0"/>
              </a:rPr>
              <a:t>) (</a:t>
            </a:r>
            <a:r>
              <a:rPr lang="cs-CZ" sz="1400" dirty="0" err="1" smtClean="0">
                <a:latin typeface="Comic Sans MS" pitchFamily="66" charset="0"/>
              </a:rPr>
              <a:t>translation</a:t>
            </a:r>
            <a:r>
              <a:rPr lang="cs-CZ" sz="1400" dirty="0" smtClean="0">
                <a:latin typeface="Comic Sans MS" pitchFamily="66" charset="0"/>
              </a:rPr>
              <a:t>), 2007. </a:t>
            </a:r>
            <a:r>
              <a:rPr lang="en-US" sz="1400" dirty="0">
                <a:latin typeface="Comic Sans MS" pitchFamily="66" charset="0"/>
              </a:rPr>
              <a:t>[</a:t>
            </a:r>
            <a:r>
              <a:rPr lang="cs-CZ" sz="1400" dirty="0">
                <a:latin typeface="Comic Sans MS" pitchFamily="66" charset="0"/>
              </a:rPr>
              <a:t>cit. </a:t>
            </a:r>
            <a:r>
              <a:rPr lang="en-US" sz="1400" dirty="0">
                <a:latin typeface="Comic Sans MS" pitchFamily="66" charset="0"/>
              </a:rPr>
              <a:t>20</a:t>
            </a:r>
            <a:r>
              <a:rPr lang="cs-CZ" sz="1400" dirty="0">
                <a:latin typeface="Comic Sans MS" pitchFamily="66" charset="0"/>
              </a:rPr>
              <a:t>11-09-08</a:t>
            </a:r>
            <a:r>
              <a:rPr lang="en-US" sz="1400" dirty="0">
                <a:latin typeface="Comic Sans MS" pitchFamily="66" charset="0"/>
              </a:rPr>
              <a:t>].</a:t>
            </a:r>
            <a:r>
              <a:rPr lang="cs-CZ" sz="1400" dirty="0">
                <a:latin typeface="Comic Sans MS" pitchFamily="66" charset="0"/>
              </a:rPr>
              <a:t> Dostupné na WWW: </a:t>
            </a:r>
            <a:r>
              <a:rPr lang="en-US" sz="1400" dirty="0">
                <a:latin typeface="Comic Sans MS" pitchFamily="66" charset="0"/>
              </a:rPr>
              <a:t>&lt; </a:t>
            </a:r>
            <a:r>
              <a:rPr lang="cs-CZ" sz="1400" dirty="0">
                <a:latin typeface="Comic Sans MS" pitchFamily="66" charset="0"/>
                <a:hlinkClick r:id="rId9"/>
              </a:rPr>
              <a:t>http://</a:t>
            </a:r>
            <a:r>
              <a:rPr lang="cs-CZ" sz="1400" dirty="0" smtClean="0">
                <a:latin typeface="Comic Sans MS" pitchFamily="66" charset="0"/>
                <a:hlinkClick r:id="rId9"/>
              </a:rPr>
              <a:t>cs.wikipedia.org/wiki/Soubor:Europe_countries_map_cs.png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&gt;.</a:t>
            </a:r>
            <a:endParaRPr lang="cs-CZ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1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684</TotalTime>
  <Words>647</Words>
  <Application>Microsoft Office PowerPoint</Application>
  <PresentationFormat>Předvádění na obrazovce (4:3)</PresentationFormat>
  <Paragraphs>65</Paragraphs>
  <Slides>9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Vlnění</vt:lpstr>
      <vt:lpstr>Indický oceán</vt:lpstr>
      <vt:lpstr>Poloha</vt:lpstr>
      <vt:lpstr>Rozloha</vt:lpstr>
      <vt:lpstr>Teplota</vt:lpstr>
      <vt:lpstr>Ostrovy v Indickém oceánu</vt:lpstr>
      <vt:lpstr>Ostrovy v Indickém oceánu</vt:lpstr>
      <vt:lpstr>Nejhlubší místo</vt:lpstr>
      <vt:lpstr>Snímek 8</vt:lpstr>
      <vt:lpstr>Snímek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Atlantický oceán</dc:title>
  <dc:creator>Z</dc:creator>
  <cp:lastModifiedBy>Pavel Vlček</cp:lastModifiedBy>
  <cp:revision>47</cp:revision>
  <dcterms:created xsi:type="dcterms:W3CDTF">2011-06-07T06:48:42Z</dcterms:created>
  <dcterms:modified xsi:type="dcterms:W3CDTF">2012-09-30T21:20:38Z</dcterms:modified>
</cp:coreProperties>
</file>