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9" r:id="rId19"/>
    <p:sldId id="280" r:id="rId20"/>
    <p:sldId id="281" r:id="rId21"/>
    <p:sldId id="282" r:id="rId22"/>
    <p:sldId id="283" r:id="rId23"/>
    <p:sldId id="275" r:id="rId24"/>
    <p:sldId id="276" r:id="rId25"/>
    <p:sldId id="277" r:id="rId26"/>
    <p:sldId id="278" r:id="rId27"/>
    <p:sldId id="258" r:id="rId28"/>
    <p:sldId id="284" r:id="rId2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3"/>
    <a:srgbClr val="84A7D2"/>
    <a:srgbClr val="736DE9"/>
    <a:srgbClr val="FF3737"/>
    <a:srgbClr val="F4A162"/>
    <a:srgbClr val="BAE18F"/>
    <a:srgbClr val="B0C7E2"/>
    <a:srgbClr val="CE7674"/>
    <a:srgbClr val="FF0000"/>
    <a:srgbClr val="EB862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6746" autoAdjust="0"/>
    <p:restoredTop sz="94621" autoAdjust="0"/>
  </p:normalViewPr>
  <p:slideViewPr>
    <p:cSldViewPr>
      <p:cViewPr>
        <p:scale>
          <a:sx n="100" d="100"/>
          <a:sy n="100" d="100"/>
        </p:scale>
        <p:origin x="-756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0D2C7C6-04CA-4273-BF83-5AB2BDBA7CCC}" type="datetimeFigureOut">
              <a:rPr lang="cs-CZ"/>
              <a:pPr>
                <a:defRPr/>
              </a:pPr>
              <a:t>30.9.2012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78A531A-0DF8-474D-8D50-F74C5F5E4E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068258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37896-8057-4C16-809C-C3C128127535}" type="datetime1">
              <a:rPr lang="cs-CZ"/>
              <a:pPr>
                <a:defRPr/>
              </a:pPr>
              <a:t>30.9.2012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F7F5A-14ED-4094-81F1-6DC8B0071C9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7448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95917-A3F5-4533-A5FA-35A4AC120DCA}" type="datetime1">
              <a:rPr lang="cs-CZ"/>
              <a:pPr>
                <a:defRPr/>
              </a:pPr>
              <a:t>30.9.2012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397A7-EF3D-4753-91B6-BFAA27E8898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73161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C4061-84B0-4E55-BF2B-9314D20152BA}" type="datetime1">
              <a:rPr lang="cs-CZ"/>
              <a:pPr>
                <a:defRPr/>
              </a:pPr>
              <a:t>30.9.2012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DA4B3-8530-4E88-B2F2-822FD4042D2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74837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3CCFC-9C28-4C1E-9944-7233A56BF770}" type="datetime1">
              <a:rPr lang="cs-CZ"/>
              <a:pPr>
                <a:defRPr/>
              </a:pPr>
              <a:t>30.9.2012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B308F-3D1B-415A-B068-6D73287D802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60684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DFB66-A74B-4DBD-ADFB-AE6100D98236}" type="datetime1">
              <a:rPr lang="cs-CZ"/>
              <a:pPr>
                <a:defRPr/>
              </a:pPr>
              <a:t>30.9.2012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52C8F-7636-41A4-9B94-2D7A88B5C3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44919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4213C-ED40-4616-B7AD-9C6882DE23C9}" type="datetime1">
              <a:rPr lang="cs-CZ"/>
              <a:pPr>
                <a:defRPr/>
              </a:pPr>
              <a:t>30.9.2012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67EF9-5F93-4453-AE99-BF16B948311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05716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00597-AB40-4698-86A0-084E8BE16766}" type="datetime1">
              <a:rPr lang="cs-CZ"/>
              <a:pPr>
                <a:defRPr/>
              </a:pPr>
              <a:t>30.9.2012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1A5D9-6DD7-4416-9502-5649A977202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91794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26F3C-63DB-420E-9224-1B711627CB7C}" type="datetime1">
              <a:rPr lang="cs-CZ"/>
              <a:pPr>
                <a:defRPr/>
              </a:pPr>
              <a:t>30.9.2012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99D31-388C-428A-BC13-AD83632126A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850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36BF0-DB6A-479E-BB1E-324896A28986}" type="datetime1">
              <a:rPr lang="cs-CZ"/>
              <a:pPr>
                <a:defRPr/>
              </a:pPr>
              <a:t>30.9.2012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C7558-DC3F-4E8A-AAD7-6A0D6CAC21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1555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62691-B20B-46F5-AE57-60FB5BD22FB3}" type="datetime1">
              <a:rPr lang="cs-CZ"/>
              <a:pPr>
                <a:defRPr/>
              </a:pPr>
              <a:t>30.9.2012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46371-3B95-4FA2-AC96-A4E6D7B7314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69148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F495A-66A6-41F5-B5B4-93066EB5A9FC}" type="datetime1">
              <a:rPr lang="cs-CZ"/>
              <a:pPr>
                <a:defRPr/>
              </a:pPr>
              <a:t>30.9.2012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FA2EA-00C1-4510-9E17-55D18748CB1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4730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2EAE68-4152-40D2-9950-3529D6030185}" type="datetime1">
              <a:rPr lang="cs-CZ"/>
              <a:pPr>
                <a:defRPr/>
              </a:pPr>
              <a:t>30.9.2012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34EFBF-FA9D-4D43-A448-1F75265EADC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audio" Target="../media/audio2.wav"/><Relationship Id="rId13" Type="http://schemas.openxmlformats.org/officeDocument/2006/relationships/slide" Target="slide8.xml"/><Relationship Id="rId18" Type="http://schemas.openxmlformats.org/officeDocument/2006/relationships/slide" Target="slide17.xml"/><Relationship Id="rId26" Type="http://schemas.openxmlformats.org/officeDocument/2006/relationships/slide" Target="slide20.xml"/><Relationship Id="rId3" Type="http://schemas.openxmlformats.org/officeDocument/2006/relationships/audio" Target="../media/audio1.wav"/><Relationship Id="rId21" Type="http://schemas.openxmlformats.org/officeDocument/2006/relationships/slide" Target="slide11.xml"/><Relationship Id="rId7" Type="http://schemas.openxmlformats.org/officeDocument/2006/relationships/slide" Target="slide3.xml"/><Relationship Id="rId12" Type="http://schemas.openxmlformats.org/officeDocument/2006/relationships/slide" Target="slide7.xml"/><Relationship Id="rId17" Type="http://schemas.openxmlformats.org/officeDocument/2006/relationships/slide" Target="slide16.xml"/><Relationship Id="rId25" Type="http://schemas.openxmlformats.org/officeDocument/2006/relationships/slide" Target="slide19.xml"/><Relationship Id="rId2" Type="http://schemas.openxmlformats.org/officeDocument/2006/relationships/slide" Target="slide23.xml"/><Relationship Id="rId16" Type="http://schemas.openxmlformats.org/officeDocument/2006/relationships/slide" Target="slide15.xml"/><Relationship Id="rId20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5.xml"/><Relationship Id="rId11" Type="http://schemas.openxmlformats.org/officeDocument/2006/relationships/slide" Target="slide6.xml"/><Relationship Id="rId24" Type="http://schemas.openxmlformats.org/officeDocument/2006/relationships/slide" Target="slide18.xml"/><Relationship Id="rId5" Type="http://schemas.openxmlformats.org/officeDocument/2006/relationships/slide" Target="slide24.xml"/><Relationship Id="rId15" Type="http://schemas.openxmlformats.org/officeDocument/2006/relationships/slide" Target="slide14.xml"/><Relationship Id="rId23" Type="http://schemas.openxmlformats.org/officeDocument/2006/relationships/slide" Target="slide26.xml"/><Relationship Id="rId28" Type="http://schemas.openxmlformats.org/officeDocument/2006/relationships/slide" Target="slide22.xml"/><Relationship Id="rId10" Type="http://schemas.openxmlformats.org/officeDocument/2006/relationships/slide" Target="slide5.xml"/><Relationship Id="rId19" Type="http://schemas.openxmlformats.org/officeDocument/2006/relationships/slide" Target="slide9.xml"/><Relationship Id="rId4" Type="http://schemas.openxmlformats.org/officeDocument/2006/relationships/image" Target="../media/image1.jpeg"/><Relationship Id="rId9" Type="http://schemas.openxmlformats.org/officeDocument/2006/relationships/slide" Target="slide4.xml"/><Relationship Id="rId14" Type="http://schemas.openxmlformats.org/officeDocument/2006/relationships/slide" Target="slide13.xml"/><Relationship Id="rId22" Type="http://schemas.openxmlformats.org/officeDocument/2006/relationships/slide" Target="slide12.xml"/><Relationship Id="rId27" Type="http://schemas.openxmlformats.org/officeDocument/2006/relationships/slide" Target="slide2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A7D2"/>
            </a:gs>
            <a:gs pos="51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755650" y="981075"/>
            <a:ext cx="7772400" cy="1470025"/>
          </a:xfrm>
        </p:spPr>
        <p:txBody>
          <a:bodyPr>
            <a:scene3d>
              <a:camera prst="perspectiveAbove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cs-CZ" sz="8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Soutěž RISK</a:t>
            </a:r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/>
            </a:r>
            <a:b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</a:br>
            <a:endParaRPr lang="cs-CZ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683568" y="2349500"/>
            <a:ext cx="7920880" cy="1752600"/>
          </a:xfrm>
          <a:solidFill>
            <a:srgbClr val="FFFF93"/>
          </a:solidFill>
          <a:ln w="19050">
            <a:solidFill>
              <a:schemeClr val="tx1">
                <a:lumMod val="85000"/>
                <a:lumOff val="15000"/>
              </a:schemeClr>
            </a:solidFill>
            <a:prstDash val="sysDash"/>
          </a:ln>
        </p:spPr>
        <p:txBody>
          <a:bodyPr/>
          <a:lstStyle/>
          <a:p>
            <a:pPr eaLnBrk="1" hangingPunct="1"/>
            <a:r>
              <a:rPr lang="cs-CZ" sz="9600" b="1" i="1" dirty="0">
                <a:ln w="19050" cmpd="sng">
                  <a:solidFill>
                    <a:schemeClr val="tx1"/>
                  </a:solidFill>
                  <a:prstDash val="solid"/>
                </a:ln>
                <a:blipFill>
                  <a:blip r:embed="rId2"/>
                  <a:tile tx="0" ty="0" sx="100000" sy="100000" flip="none" algn="tl"/>
                </a:blip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</a:rPr>
              <a:t>O</a:t>
            </a:r>
            <a:r>
              <a:rPr lang="cs-CZ" sz="9600" b="1" i="1" dirty="0" smtClean="0">
                <a:ln w="19050" cmpd="sng">
                  <a:solidFill>
                    <a:schemeClr val="tx1"/>
                  </a:solidFill>
                  <a:prstDash val="solid"/>
                </a:ln>
                <a:blipFill>
                  <a:blip r:embed="rId2"/>
                  <a:tile tx="0" ty="0" sx="100000" sy="100000" flip="none" algn="tl"/>
                </a:blip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</a:rPr>
              <a:t>ceány</a:t>
            </a:r>
          </a:p>
        </p:txBody>
      </p:sp>
      <p:sp>
        <p:nvSpPr>
          <p:cNvPr id="2054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539750" y="5300663"/>
            <a:ext cx="3168650" cy="792162"/>
          </a:xfrm>
          <a:prstGeom prst="actionButtonBlank">
            <a:avLst/>
          </a:prstGeom>
          <a:solidFill>
            <a:srgbClr val="FFC000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cs-CZ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Pokračovat</a:t>
            </a:r>
          </a:p>
        </p:txBody>
      </p:sp>
      <p:sp>
        <p:nvSpPr>
          <p:cNvPr id="2055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651500" y="4508500"/>
            <a:ext cx="3168650" cy="79216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cs-CZ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Zdroje obrázků</a:t>
            </a:r>
          </a:p>
        </p:txBody>
      </p:sp>
      <p:sp>
        <p:nvSpPr>
          <p:cNvPr id="2056" name="AutoShape 8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5651500" y="5300663"/>
            <a:ext cx="3168650" cy="792162"/>
          </a:xfrm>
          <a:prstGeom prst="actionButtonBlank">
            <a:avLst/>
          </a:prstGeom>
          <a:solidFill>
            <a:srgbClr val="736DE9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cs-CZ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Pravidla</a:t>
            </a: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95536" y="6416675"/>
            <a:ext cx="8568952" cy="365125"/>
          </a:xfrm>
        </p:spPr>
        <p:txBody>
          <a:bodyPr/>
          <a:lstStyle/>
          <a:p>
            <a:r>
              <a:rPr lang="cs-CZ" dirty="0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 dirty="0"/>
          </a:p>
        </p:txBody>
      </p:sp>
      <p:sp>
        <p:nvSpPr>
          <p:cNvPr id="9" name="Podnadpis 2"/>
          <p:cNvSpPr txBox="1">
            <a:spLocks/>
          </p:cNvSpPr>
          <p:nvPr/>
        </p:nvSpPr>
        <p:spPr bwMode="auto">
          <a:xfrm>
            <a:off x="571472" y="4293096"/>
            <a:ext cx="3143272" cy="921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Romana Zabořilová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ZŠ Jenišovice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VY_32_INOVACE_060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AE2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3000</a:t>
            </a:r>
          </a:p>
        </p:txBody>
      </p:sp>
      <p:sp>
        <p:nvSpPr>
          <p:cNvPr id="11267" name="Rectangl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	Jak se také jinak Tichému oceánu říká?</a:t>
            </a:r>
          </a:p>
        </p:txBody>
      </p:sp>
      <p:sp>
        <p:nvSpPr>
          <p:cNvPr id="11268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801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1476372" y="5927149"/>
            <a:ext cx="4607793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Pacifik</a:t>
            </a:r>
            <a:endParaRPr lang="cs-CZ" sz="2800" dirty="0"/>
          </a:p>
          <a:p>
            <a:pPr eaLnBrk="1" hangingPunct="1">
              <a:spcBef>
                <a:spcPct val="50000"/>
              </a:spcBef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38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801"/>
                  </p:tgtEl>
                </p:cond>
              </p:nextCondLst>
            </p:seq>
          </p:childTnLst>
        </p:cTn>
      </p:par>
    </p:tnLst>
    <p:bldLst>
      <p:bldP spid="3380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AE2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4000</a:t>
            </a:r>
          </a:p>
        </p:txBody>
      </p:sp>
      <p:sp>
        <p:nvSpPr>
          <p:cNvPr id="12291" name="Rectangl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	</a:t>
            </a:r>
            <a:r>
              <a:rPr lang="cs-CZ" dirty="0">
                <a:latin typeface="Arial" charset="0"/>
              </a:rPr>
              <a:t>J</a:t>
            </a:r>
            <a:r>
              <a:rPr lang="cs-CZ" dirty="0" smtClean="0">
                <a:latin typeface="Arial" charset="0"/>
              </a:rPr>
              <a:t>menuj sopku v Tichém oceánu?</a:t>
            </a:r>
          </a:p>
        </p:txBody>
      </p:sp>
      <p:sp>
        <p:nvSpPr>
          <p:cNvPr id="12292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849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1476375" y="5445125"/>
            <a:ext cx="54721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err="1" smtClean="0"/>
              <a:t>Krakatoa</a:t>
            </a:r>
            <a:r>
              <a:rPr lang="cs-CZ" sz="2800" dirty="0" smtClean="0"/>
              <a:t>, </a:t>
            </a:r>
            <a:r>
              <a:rPr lang="cs-CZ" sz="2800" dirty="0" err="1" smtClean="0"/>
              <a:t>MaunaKea</a:t>
            </a:r>
            <a:r>
              <a:rPr lang="cs-CZ" sz="2800" dirty="0" smtClean="0"/>
              <a:t>, 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8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49"/>
                  </p:tgtEl>
                </p:cond>
              </p:nextCondLst>
            </p:seq>
          </p:childTnLst>
        </p:cTn>
      </p:par>
    </p:tnLst>
    <p:bldLst>
      <p:bldP spid="358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AE2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5000</a:t>
            </a:r>
          </a:p>
        </p:txBody>
      </p:sp>
      <p:sp>
        <p:nvSpPr>
          <p:cNvPr id="13315" name="Rectangl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Nejvzdálenější ostrov světa je </a:t>
            </a:r>
          </a:p>
        </p:txBody>
      </p:sp>
      <p:sp>
        <p:nvSpPr>
          <p:cNvPr id="13316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897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1476375" y="6237288"/>
            <a:ext cx="45357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Velikonoční ostrov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78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897"/>
                  </p:tgtEl>
                </p:cond>
              </p:nextCondLst>
            </p:seq>
          </p:childTnLst>
        </p:cTn>
      </p:par>
    </p:tnLst>
    <p:bldLst>
      <p:bldP spid="3789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1000</a:t>
            </a:r>
          </a:p>
        </p:txBody>
      </p:sp>
      <p:sp>
        <p:nvSpPr>
          <p:cNvPr id="14339" name="Rectangl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	Největším ostrovem Indického oceánu je?</a:t>
            </a:r>
          </a:p>
        </p:txBody>
      </p:sp>
      <p:sp>
        <p:nvSpPr>
          <p:cNvPr id="14340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9945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1476375" y="6237288"/>
            <a:ext cx="23749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Madagaskar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9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45"/>
                  </p:tgtEl>
                </p:cond>
              </p:nextCondLst>
            </p:seq>
          </p:childTnLst>
        </p:cTn>
      </p:par>
    </p:tnLst>
    <p:bldLst>
      <p:bldP spid="3994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2000</a:t>
            </a:r>
          </a:p>
        </p:txBody>
      </p:sp>
      <p:sp>
        <p:nvSpPr>
          <p:cNvPr id="15363" name="Rectangl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	Jmenuj ostrovy Indického oceánu</a:t>
            </a:r>
          </a:p>
        </p:txBody>
      </p:sp>
      <p:sp>
        <p:nvSpPr>
          <p:cNvPr id="15364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993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1403350" y="5557818"/>
            <a:ext cx="547211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Madagaskar, Seychely, Cejlon, </a:t>
            </a:r>
            <a:r>
              <a:rPr lang="cs-CZ" sz="2800" dirty="0"/>
              <a:t>M</a:t>
            </a:r>
            <a:r>
              <a:rPr lang="cs-CZ" sz="2800" dirty="0" smtClean="0"/>
              <a:t>aledivy, Maskarény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9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993"/>
                  </p:tgtEl>
                </p:cond>
              </p:nextCondLst>
            </p:seq>
          </p:childTnLst>
        </p:cTn>
      </p:par>
    </p:tnLst>
    <p:bldLst>
      <p:bldP spid="4199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3000</a:t>
            </a:r>
          </a:p>
        </p:txBody>
      </p:sp>
      <p:sp>
        <p:nvSpPr>
          <p:cNvPr id="16387" name="Rectangl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dirty="0" smtClean="0">
                <a:latin typeface="Arial" charset="0"/>
              </a:rPr>
              <a:t>	Kudy nejkratší cestou z </a:t>
            </a:r>
            <a:r>
              <a:rPr lang="cs-CZ" dirty="0">
                <a:latin typeface="Arial" charset="0"/>
              </a:rPr>
              <a:t>I</a:t>
            </a:r>
            <a:r>
              <a:rPr lang="cs-CZ" dirty="0" smtClean="0">
                <a:latin typeface="Arial" charset="0"/>
              </a:rPr>
              <a:t>ndie do Evropy.</a:t>
            </a:r>
            <a:endParaRPr lang="cs-CZ" dirty="0">
              <a:latin typeface="Arial" charset="0"/>
            </a:endParaRPr>
          </a:p>
        </p:txBody>
      </p:sp>
      <p:sp>
        <p:nvSpPr>
          <p:cNvPr id="16388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4041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1476374" y="6237288"/>
            <a:ext cx="51118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err="1" smtClean="0"/>
              <a:t>Seuzským</a:t>
            </a:r>
            <a:r>
              <a:rPr lang="cs-CZ" sz="2800" dirty="0" smtClean="0"/>
              <a:t> průplavem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40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041"/>
                  </p:tgtEl>
                </p:cond>
              </p:nextCondLst>
            </p:seq>
          </p:childTnLst>
        </p:cTn>
      </p:par>
    </p:tnLst>
    <p:bldLst>
      <p:bldP spid="440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4000</a:t>
            </a:r>
          </a:p>
        </p:txBody>
      </p:sp>
      <p:sp>
        <p:nvSpPr>
          <p:cNvPr id="17411" name="Rectangl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	Kde jsou největší ložiska ropy</a:t>
            </a:r>
          </a:p>
        </p:txBody>
      </p:sp>
      <p:sp>
        <p:nvSpPr>
          <p:cNvPr id="17412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6089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1476375" y="5373688"/>
            <a:ext cx="54721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V Perském zálivu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60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089"/>
                  </p:tgtEl>
                </p:cond>
              </p:nextCondLst>
            </p:seq>
          </p:childTnLst>
        </p:cTn>
      </p:par>
    </p:tnLst>
    <p:bldLst>
      <p:bldP spid="4609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5000</a:t>
            </a:r>
          </a:p>
        </p:txBody>
      </p:sp>
      <p:sp>
        <p:nvSpPr>
          <p:cNvPr id="18435" name="Rectangl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	Kde je nejslanější moře?</a:t>
            </a:r>
          </a:p>
        </p:txBody>
      </p:sp>
      <p:sp>
        <p:nvSpPr>
          <p:cNvPr id="18436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8137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1547664" y="5787222"/>
            <a:ext cx="49678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Rudé moře (40 promile)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8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37"/>
                  </p:tgtEl>
                </p:cond>
              </p:nextCondLst>
            </p:seq>
          </p:childTnLst>
        </p:cTn>
      </p:par>
    </p:tnLst>
    <p:bldLst>
      <p:bldP spid="4813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A1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1000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	Severní ledový oceán je pokryt po celý rok…..?</a:t>
            </a:r>
          </a:p>
        </p:txBody>
      </p:sp>
      <p:sp>
        <p:nvSpPr>
          <p:cNvPr id="19460" name="AutoShape 4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7351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1476375" y="5516563"/>
            <a:ext cx="54721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ledem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73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351"/>
                  </p:tgtEl>
                </p:cond>
              </p:nextCondLst>
            </p:seq>
          </p:childTnLst>
        </p:cTn>
      </p:par>
    </p:tnLst>
    <p:bldLst>
      <p:bldP spid="5735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A1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2000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dirty="0" smtClean="0">
                <a:latin typeface="Arial" charset="0"/>
              </a:rPr>
              <a:t>	Oblast, kde leží severní ledový oceán se taky nazývá?</a:t>
            </a:r>
            <a:endParaRPr lang="cs-CZ" dirty="0">
              <a:latin typeface="Arial" charset="0"/>
            </a:endParaRPr>
          </a:p>
        </p:txBody>
      </p:sp>
      <p:sp>
        <p:nvSpPr>
          <p:cNvPr id="20484" name="AutoShape 4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8375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1476374" y="5473352"/>
            <a:ext cx="539988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Arktida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83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75"/>
                  </p:tgtEl>
                </p:cond>
              </p:nextCondLst>
            </p:seq>
          </p:childTnLst>
        </p:cTn>
      </p:par>
    </p:tnLst>
    <p:bldLst>
      <p:bldP spid="5837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AutoShape 9">
            <a:hlinkClick r:id="rId2" action="ppaction://hlinksldjump" highlightClick="1">
              <a:snd r:embed="rId3" name="bomb.wav"/>
            </a:hlinkClick>
          </p:cNvPr>
          <p:cNvSpPr>
            <a:spLocks noChangeArrowheads="1"/>
          </p:cNvSpPr>
          <p:nvPr/>
        </p:nvSpPr>
        <p:spPr bwMode="auto">
          <a:xfrm>
            <a:off x="1" y="0"/>
            <a:ext cx="2268538" cy="1484313"/>
          </a:xfrm>
          <a:prstGeom prst="actionButtonBlank">
            <a:avLst/>
          </a:prstGeom>
          <a:solidFill>
            <a:srgbClr val="84A7D2"/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36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blipFill>
                  <a:blip r:embed="rId4"/>
                  <a:tile tx="0" ty="0" sx="100000" sy="100000" flip="none" algn="tl"/>
                </a:blip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Atlantický</a:t>
            </a:r>
            <a:endParaRPr lang="cs-CZ" sz="3600" b="1" dirty="0">
              <a:ln w="900" cmpd="sng">
                <a:solidFill>
                  <a:schemeClr val="tx1">
                    <a:alpha val="55000"/>
                  </a:schemeClr>
                </a:solidFill>
                <a:prstDash val="solid"/>
              </a:ln>
              <a:blipFill>
                <a:blip r:embed="rId4"/>
                <a:tile tx="0" ty="0" sx="100000" sy="100000" flip="none" algn="tl"/>
              </a:blip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5370" name="AutoShape 10">
            <a:hlinkClick r:id="rId5" action="ppaction://hlinksldjump" highlightClick="1">
              <a:snd r:embed="rId3" name="bomb.wav"/>
            </a:hlinkClick>
          </p:cNvPr>
          <p:cNvSpPr>
            <a:spLocks noChangeArrowheads="1"/>
          </p:cNvSpPr>
          <p:nvPr/>
        </p:nvSpPr>
        <p:spPr bwMode="auto">
          <a:xfrm>
            <a:off x="2268539" y="-12923"/>
            <a:ext cx="2303461" cy="1497236"/>
          </a:xfrm>
          <a:prstGeom prst="actionButtonBlank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36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blipFill>
                  <a:blip r:embed="rId4"/>
                  <a:tile tx="0" ty="0" sx="100000" sy="100000" flip="none" algn="tl"/>
                </a:blip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Tichý</a:t>
            </a:r>
            <a:endParaRPr lang="cs-CZ" sz="3600" b="1" dirty="0">
              <a:ln w="900" cmpd="sng">
                <a:solidFill>
                  <a:schemeClr val="tx1">
                    <a:alpha val="55000"/>
                  </a:schemeClr>
                </a:solidFill>
                <a:prstDash val="solid"/>
              </a:ln>
              <a:blipFill>
                <a:blip r:embed="rId4"/>
                <a:tile tx="0" ty="0" sx="100000" sy="100000" flip="none" algn="tl"/>
              </a:blip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5372" name="AutoShape 12">
            <a:hlinkClick r:id="rId6" action="ppaction://hlinksldjump" highlightClick="1">
              <a:snd r:embed="rId3" name="bomb.wav"/>
            </a:hlinkClick>
          </p:cNvPr>
          <p:cNvSpPr>
            <a:spLocks noChangeArrowheads="1"/>
          </p:cNvSpPr>
          <p:nvPr/>
        </p:nvSpPr>
        <p:spPr bwMode="auto">
          <a:xfrm>
            <a:off x="4572000" y="0"/>
            <a:ext cx="2266950" cy="1484313"/>
          </a:xfrm>
          <a:prstGeom prst="actionButtonBlank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36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blipFill>
                  <a:blip r:embed="rId4"/>
                  <a:tile tx="0" ty="0" sx="100000" sy="100000" flip="none" algn="tl"/>
                </a:blip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Indický</a:t>
            </a:r>
            <a:endParaRPr lang="cs-CZ" sz="3600" b="1" dirty="0">
              <a:ln w="900" cmpd="sng">
                <a:solidFill>
                  <a:schemeClr val="tx1">
                    <a:alpha val="55000"/>
                  </a:schemeClr>
                </a:solidFill>
                <a:prstDash val="solid"/>
              </a:ln>
              <a:blipFill>
                <a:blip r:embed="rId4"/>
                <a:tile tx="0" ty="0" sx="100000" sy="100000" flip="none" algn="tl"/>
              </a:blip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5373" name="AutoShape 13">
            <a:hlinkClick r:id="rId7" action="ppaction://hlinksldjump" highlightClick="1">
              <a:snd r:embed="rId8" name="camera.wav"/>
            </a:hlinkClick>
          </p:cNvPr>
          <p:cNvSpPr>
            <a:spLocks noChangeArrowheads="1"/>
          </p:cNvSpPr>
          <p:nvPr/>
        </p:nvSpPr>
        <p:spPr bwMode="auto">
          <a:xfrm>
            <a:off x="1" y="1484313"/>
            <a:ext cx="2256012" cy="936624"/>
          </a:xfrm>
          <a:prstGeom prst="actionButtonBlank">
            <a:avLst/>
          </a:prstGeom>
          <a:solidFill>
            <a:srgbClr val="B0C7E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2400" b="1" dirty="0"/>
              <a:t>1000</a:t>
            </a:r>
          </a:p>
        </p:txBody>
      </p:sp>
      <p:sp>
        <p:nvSpPr>
          <p:cNvPr id="15375" name="AutoShape 15">
            <a:hlinkClick r:id="rId9" action="ppaction://hlinksldjump" highlightClick="1">
              <a:snd r:embed="rId8" name="camera.wav"/>
            </a:hlinkClick>
          </p:cNvPr>
          <p:cNvSpPr>
            <a:spLocks noChangeArrowheads="1"/>
          </p:cNvSpPr>
          <p:nvPr/>
        </p:nvSpPr>
        <p:spPr bwMode="auto">
          <a:xfrm>
            <a:off x="1" y="2420938"/>
            <a:ext cx="2256012" cy="936624"/>
          </a:xfrm>
          <a:prstGeom prst="actionButtonBlank">
            <a:avLst/>
          </a:prstGeom>
          <a:solidFill>
            <a:srgbClr val="B0C7E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2400" b="1"/>
              <a:t>2000</a:t>
            </a:r>
          </a:p>
        </p:txBody>
      </p:sp>
      <p:sp>
        <p:nvSpPr>
          <p:cNvPr id="15376" name="AutoShape 16">
            <a:hlinkClick r:id="rId10" action="ppaction://hlinksldjump" highlightClick="1">
              <a:snd r:embed="rId8" name="camera.wav"/>
            </a:hlinkClick>
          </p:cNvPr>
          <p:cNvSpPr>
            <a:spLocks noChangeArrowheads="1"/>
          </p:cNvSpPr>
          <p:nvPr/>
        </p:nvSpPr>
        <p:spPr bwMode="auto">
          <a:xfrm>
            <a:off x="0" y="3357562"/>
            <a:ext cx="2268539" cy="906463"/>
          </a:xfrm>
          <a:prstGeom prst="actionButtonBlank">
            <a:avLst/>
          </a:prstGeom>
          <a:solidFill>
            <a:srgbClr val="B0C7E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2400" b="1"/>
              <a:t>3000</a:t>
            </a:r>
          </a:p>
        </p:txBody>
      </p:sp>
      <p:sp>
        <p:nvSpPr>
          <p:cNvPr id="15377" name="AutoShape 17">
            <a:hlinkClick r:id="rId11" action="ppaction://hlinksldjump" highlightClick="1">
              <a:snd r:embed="rId8" name="camera.wav"/>
            </a:hlinkClick>
          </p:cNvPr>
          <p:cNvSpPr>
            <a:spLocks noChangeArrowheads="1"/>
          </p:cNvSpPr>
          <p:nvPr/>
        </p:nvSpPr>
        <p:spPr bwMode="auto">
          <a:xfrm>
            <a:off x="0" y="4264026"/>
            <a:ext cx="2268539" cy="965200"/>
          </a:xfrm>
          <a:prstGeom prst="actionButtonBlank">
            <a:avLst/>
          </a:prstGeom>
          <a:solidFill>
            <a:srgbClr val="B0C7E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2400" b="1"/>
              <a:t>4000</a:t>
            </a:r>
          </a:p>
        </p:txBody>
      </p:sp>
      <p:sp>
        <p:nvSpPr>
          <p:cNvPr id="15378" name="AutoShape 18">
            <a:hlinkClick r:id="rId12" action="ppaction://hlinksldjump" highlightClick="1">
              <a:snd r:embed="rId8" name="camera.wav"/>
            </a:hlinkClick>
          </p:cNvPr>
          <p:cNvSpPr>
            <a:spLocks noChangeArrowheads="1"/>
          </p:cNvSpPr>
          <p:nvPr/>
        </p:nvSpPr>
        <p:spPr bwMode="auto">
          <a:xfrm>
            <a:off x="1" y="5229225"/>
            <a:ext cx="2268538" cy="906463"/>
          </a:xfrm>
          <a:prstGeom prst="actionButtonBlank">
            <a:avLst/>
          </a:prstGeom>
          <a:solidFill>
            <a:srgbClr val="B0C7E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2400" b="1"/>
              <a:t>5000</a:t>
            </a:r>
          </a:p>
        </p:txBody>
      </p:sp>
      <p:sp>
        <p:nvSpPr>
          <p:cNvPr id="15379" name="AutoShape 19">
            <a:hlinkClick r:id="rId13" action="ppaction://hlinksldjump" highlightClick="1">
              <a:snd r:embed="rId8" name="camera.wav"/>
            </a:hlinkClick>
          </p:cNvPr>
          <p:cNvSpPr>
            <a:spLocks noChangeArrowheads="1"/>
          </p:cNvSpPr>
          <p:nvPr/>
        </p:nvSpPr>
        <p:spPr bwMode="auto">
          <a:xfrm>
            <a:off x="2256013" y="1484312"/>
            <a:ext cx="2312812" cy="936625"/>
          </a:xfrm>
          <a:prstGeom prst="actionButtonBlank">
            <a:avLst/>
          </a:prstGeom>
          <a:solidFill>
            <a:srgbClr val="BAE18F"/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400" b="1" dirty="0"/>
              <a:t>1000</a:t>
            </a:r>
          </a:p>
        </p:txBody>
      </p:sp>
      <p:sp>
        <p:nvSpPr>
          <p:cNvPr id="15380" name="AutoShape 20">
            <a:hlinkClick r:id="rId14" action="ppaction://hlinksldjump" highlightClick="1">
              <a:snd r:embed="rId8" name="camera.wav"/>
            </a:hlinkClick>
          </p:cNvPr>
          <p:cNvSpPr>
            <a:spLocks noChangeArrowheads="1"/>
          </p:cNvSpPr>
          <p:nvPr/>
        </p:nvSpPr>
        <p:spPr bwMode="auto">
          <a:xfrm>
            <a:off x="4572000" y="1484312"/>
            <a:ext cx="2266950" cy="936625"/>
          </a:xfrm>
          <a:prstGeom prst="actionButtonBlank">
            <a:avLst/>
          </a:prstGeom>
          <a:solidFill>
            <a:srgbClr val="FFFF93"/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400" b="1"/>
              <a:t>1000</a:t>
            </a:r>
          </a:p>
        </p:txBody>
      </p:sp>
      <p:sp>
        <p:nvSpPr>
          <p:cNvPr id="15381" name="AutoShape 21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72000" y="2420938"/>
            <a:ext cx="2266950" cy="936624"/>
          </a:xfrm>
          <a:prstGeom prst="actionButtonBlank">
            <a:avLst/>
          </a:prstGeom>
          <a:solidFill>
            <a:srgbClr val="FFFF93"/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400" b="1"/>
              <a:t>2000</a:t>
            </a:r>
          </a:p>
        </p:txBody>
      </p:sp>
      <p:sp>
        <p:nvSpPr>
          <p:cNvPr id="15382" name="AutoShape 22">
            <a:hlinkClick r:id="rId16" action="ppaction://hlinksldjump" highlightClick="1">
              <a:snd r:embed="rId8" name="camera.wav"/>
            </a:hlinkClick>
          </p:cNvPr>
          <p:cNvSpPr>
            <a:spLocks noChangeArrowheads="1"/>
          </p:cNvSpPr>
          <p:nvPr/>
        </p:nvSpPr>
        <p:spPr bwMode="auto">
          <a:xfrm>
            <a:off x="4572000" y="3357563"/>
            <a:ext cx="2266950" cy="906464"/>
          </a:xfrm>
          <a:prstGeom prst="actionButtonBlank">
            <a:avLst/>
          </a:prstGeom>
          <a:solidFill>
            <a:srgbClr val="FFFF93"/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400" b="1"/>
              <a:t>3000</a:t>
            </a:r>
          </a:p>
        </p:txBody>
      </p:sp>
      <p:sp>
        <p:nvSpPr>
          <p:cNvPr id="15383" name="AutoShape 23">
            <a:hlinkClick r:id="rId17" action="ppaction://hlinksldjump" highlightClick="1">
              <a:snd r:embed="rId8" name="camera.wav"/>
            </a:hlinkClick>
          </p:cNvPr>
          <p:cNvSpPr>
            <a:spLocks noChangeArrowheads="1"/>
          </p:cNvSpPr>
          <p:nvPr/>
        </p:nvSpPr>
        <p:spPr bwMode="auto">
          <a:xfrm>
            <a:off x="4572000" y="4264025"/>
            <a:ext cx="2266950" cy="965201"/>
          </a:xfrm>
          <a:prstGeom prst="actionButtonBlank">
            <a:avLst/>
          </a:prstGeom>
          <a:solidFill>
            <a:srgbClr val="FFFF93"/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400" b="1"/>
              <a:t>4000</a:t>
            </a:r>
          </a:p>
        </p:txBody>
      </p:sp>
      <p:sp>
        <p:nvSpPr>
          <p:cNvPr id="15384" name="AutoShape 24">
            <a:hlinkClick r:id="rId18" action="ppaction://hlinksldjump" highlightClick="1">
              <a:snd r:embed="rId8" name="camera.wav"/>
            </a:hlinkClick>
          </p:cNvPr>
          <p:cNvSpPr>
            <a:spLocks noChangeArrowheads="1"/>
          </p:cNvSpPr>
          <p:nvPr/>
        </p:nvSpPr>
        <p:spPr bwMode="auto">
          <a:xfrm>
            <a:off x="4572000" y="5229225"/>
            <a:ext cx="2266950" cy="906463"/>
          </a:xfrm>
          <a:prstGeom prst="actionButtonBlank">
            <a:avLst/>
          </a:prstGeom>
          <a:solidFill>
            <a:srgbClr val="FFFF93"/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400" b="1"/>
              <a:t>5000</a:t>
            </a:r>
          </a:p>
        </p:txBody>
      </p:sp>
      <p:sp>
        <p:nvSpPr>
          <p:cNvPr id="15385" name="AutoShape 25">
            <a:hlinkClick r:id="rId19" action="ppaction://hlinksldjump" highlightClick="1">
              <a:snd r:embed="rId8" name="camera.wav"/>
            </a:hlinkClick>
          </p:cNvPr>
          <p:cNvSpPr>
            <a:spLocks noChangeArrowheads="1"/>
          </p:cNvSpPr>
          <p:nvPr/>
        </p:nvSpPr>
        <p:spPr bwMode="auto">
          <a:xfrm>
            <a:off x="2256013" y="2420937"/>
            <a:ext cx="2312811" cy="936625"/>
          </a:xfrm>
          <a:prstGeom prst="actionButtonBlank">
            <a:avLst/>
          </a:prstGeom>
          <a:solidFill>
            <a:srgbClr val="BAE18F"/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400" b="1" dirty="0"/>
              <a:t>2000</a:t>
            </a:r>
          </a:p>
        </p:txBody>
      </p:sp>
      <p:sp>
        <p:nvSpPr>
          <p:cNvPr id="15386" name="AutoShape 26">
            <a:hlinkClick r:id="rId20" action="ppaction://hlinksldjump" highlightClick="1">
              <a:snd r:embed="rId8" name="camera.wav"/>
            </a:hlinkClick>
          </p:cNvPr>
          <p:cNvSpPr>
            <a:spLocks noChangeArrowheads="1"/>
          </p:cNvSpPr>
          <p:nvPr/>
        </p:nvSpPr>
        <p:spPr bwMode="auto">
          <a:xfrm>
            <a:off x="2256013" y="3357562"/>
            <a:ext cx="2315987" cy="906463"/>
          </a:xfrm>
          <a:prstGeom prst="actionButtonBlank">
            <a:avLst/>
          </a:prstGeom>
          <a:solidFill>
            <a:srgbClr val="BAE18F"/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400" b="1" dirty="0"/>
              <a:t>3000</a:t>
            </a:r>
          </a:p>
        </p:txBody>
      </p:sp>
      <p:sp>
        <p:nvSpPr>
          <p:cNvPr id="15387" name="AutoShape 27">
            <a:hlinkClick r:id="rId21" action="ppaction://hlinksldjump" highlightClick="1">
              <a:snd r:embed="rId8" name="camera.wav"/>
            </a:hlinkClick>
          </p:cNvPr>
          <p:cNvSpPr>
            <a:spLocks noChangeArrowheads="1"/>
          </p:cNvSpPr>
          <p:nvPr/>
        </p:nvSpPr>
        <p:spPr bwMode="auto">
          <a:xfrm>
            <a:off x="2256013" y="4264025"/>
            <a:ext cx="2315987" cy="965200"/>
          </a:xfrm>
          <a:prstGeom prst="actionButtonBlank">
            <a:avLst/>
          </a:prstGeom>
          <a:solidFill>
            <a:srgbClr val="BAE18F"/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400" b="1" dirty="0"/>
              <a:t>4000</a:t>
            </a:r>
          </a:p>
        </p:txBody>
      </p:sp>
      <p:sp>
        <p:nvSpPr>
          <p:cNvPr id="15388" name="AutoShape 28">
            <a:hlinkClick r:id="rId22" action="ppaction://hlinksldjump" highlightClick="1">
              <a:snd r:embed="rId8" name="camera.wav"/>
            </a:hlinkClick>
          </p:cNvPr>
          <p:cNvSpPr>
            <a:spLocks noChangeArrowheads="1"/>
          </p:cNvSpPr>
          <p:nvPr/>
        </p:nvSpPr>
        <p:spPr bwMode="auto">
          <a:xfrm>
            <a:off x="2256013" y="5229225"/>
            <a:ext cx="2312812" cy="905992"/>
          </a:xfrm>
          <a:prstGeom prst="actionButtonBlank">
            <a:avLst/>
          </a:prstGeom>
          <a:solidFill>
            <a:srgbClr val="BAE18F"/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400" b="1"/>
              <a:t>5000</a:t>
            </a:r>
          </a:p>
        </p:txBody>
      </p:sp>
      <p:sp>
        <p:nvSpPr>
          <p:cNvPr id="15389" name="AutoShape 29">
            <a:hlinkClick r:id="rId23" action="ppaction://hlinksldjump" highlightClick="1">
              <a:snd r:embed="rId3" name="bomb.wav"/>
            </a:hlinkClick>
          </p:cNvPr>
          <p:cNvSpPr>
            <a:spLocks noChangeArrowheads="1"/>
          </p:cNvSpPr>
          <p:nvPr/>
        </p:nvSpPr>
        <p:spPr bwMode="auto">
          <a:xfrm>
            <a:off x="6840538" y="0"/>
            <a:ext cx="2303462" cy="1484313"/>
          </a:xfrm>
          <a:prstGeom prst="actionButtonBlank">
            <a:avLst/>
          </a:prstGeom>
          <a:solidFill>
            <a:srgbClr val="FF3737"/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8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blipFill>
                  <a:blip r:embed="rId4"/>
                  <a:tile tx="0" ty="0" sx="100000" sy="100000" flip="none" algn="tl"/>
                </a:blip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Severní led</a:t>
            </a:r>
            <a:r>
              <a:rPr lang="cs-CZ" sz="28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</a:t>
            </a:r>
            <a:endParaRPr lang="cs-CZ" sz="2800" b="1" dirty="0">
              <a:ln w="90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5390" name="AutoShape 30">
            <a:hlinkClick r:id="rId24" action="ppaction://hlinksldjump" highlightClick="1">
              <a:snd r:embed="rId8" name="camera.wav"/>
            </a:hlinkClick>
          </p:cNvPr>
          <p:cNvSpPr>
            <a:spLocks noChangeArrowheads="1"/>
          </p:cNvSpPr>
          <p:nvPr/>
        </p:nvSpPr>
        <p:spPr bwMode="auto">
          <a:xfrm>
            <a:off x="6840538" y="1484313"/>
            <a:ext cx="2303462" cy="936624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400" b="1"/>
              <a:t>1000</a:t>
            </a:r>
          </a:p>
        </p:txBody>
      </p:sp>
      <p:sp>
        <p:nvSpPr>
          <p:cNvPr id="15391" name="AutoShape 31">
            <a:hlinkClick r:id="rId25" action="ppaction://hlinksldjump" highlightClick="1">
              <a:snd r:embed="rId8" name="camera.wav"/>
            </a:hlinkClick>
          </p:cNvPr>
          <p:cNvSpPr>
            <a:spLocks noChangeArrowheads="1"/>
          </p:cNvSpPr>
          <p:nvPr/>
        </p:nvSpPr>
        <p:spPr bwMode="auto">
          <a:xfrm>
            <a:off x="6840538" y="2420938"/>
            <a:ext cx="2303462" cy="936624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400" b="1" dirty="0"/>
              <a:t>2000</a:t>
            </a:r>
          </a:p>
        </p:txBody>
      </p:sp>
      <p:sp>
        <p:nvSpPr>
          <p:cNvPr id="15392" name="AutoShape 32">
            <a:hlinkClick r:id="rId26" action="ppaction://hlinksldjump" highlightClick="1">
              <a:snd r:embed="rId8" name="camera.wav"/>
            </a:hlinkClick>
          </p:cNvPr>
          <p:cNvSpPr>
            <a:spLocks noChangeArrowheads="1"/>
          </p:cNvSpPr>
          <p:nvPr/>
        </p:nvSpPr>
        <p:spPr bwMode="auto">
          <a:xfrm>
            <a:off x="6840538" y="3357562"/>
            <a:ext cx="2303462" cy="90646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400" b="1" dirty="0"/>
              <a:t>3000</a:t>
            </a:r>
          </a:p>
        </p:txBody>
      </p:sp>
      <p:sp>
        <p:nvSpPr>
          <p:cNvPr id="15393" name="AutoShape 33">
            <a:hlinkClick r:id="rId27" action="ppaction://hlinksldjump" highlightClick="1">
              <a:snd r:embed="rId8" name="camera.wav"/>
            </a:hlinkClick>
          </p:cNvPr>
          <p:cNvSpPr>
            <a:spLocks noChangeArrowheads="1"/>
          </p:cNvSpPr>
          <p:nvPr/>
        </p:nvSpPr>
        <p:spPr bwMode="auto">
          <a:xfrm>
            <a:off x="6840538" y="4264025"/>
            <a:ext cx="2303462" cy="965201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400" b="1"/>
              <a:t>4000</a:t>
            </a:r>
          </a:p>
        </p:txBody>
      </p:sp>
      <p:sp>
        <p:nvSpPr>
          <p:cNvPr id="15394" name="AutoShape 34">
            <a:hlinkClick r:id="rId28" action="ppaction://hlinksldjump" highlightClick="1">
              <a:snd r:embed="rId8" name="camera.wav"/>
            </a:hlinkClick>
          </p:cNvPr>
          <p:cNvSpPr>
            <a:spLocks noChangeArrowheads="1"/>
          </p:cNvSpPr>
          <p:nvPr/>
        </p:nvSpPr>
        <p:spPr bwMode="auto">
          <a:xfrm>
            <a:off x="6840538" y="5229225"/>
            <a:ext cx="2303462" cy="90646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wrap="none" anchor="ctr"/>
          <a:lstStyle/>
          <a:p>
            <a:pPr algn="ctr"/>
            <a:r>
              <a:rPr lang="cs-CZ" sz="2400" b="1"/>
              <a:t>5000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3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53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3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53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53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53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53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0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53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3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2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53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3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53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 nodeType="clickPar">
                      <p:stCondLst>
                        <p:cond delay="0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4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53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 nodeType="clickPar">
                      <p:stCondLst>
                        <p:cond delay="0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5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53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 nodeType="clickPar">
                      <p:stCondLst>
                        <p:cond delay="0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6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53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 nodeType="clickPar">
                      <p:stCondLst>
                        <p:cond delay="0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7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153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 nodeType="clickPar">
                      <p:stCondLst>
                        <p:cond delay="0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8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53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 nodeType="clickPar">
                      <p:stCondLst>
                        <p:cond delay="0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9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153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 nodeType="clickPar">
                      <p:stCondLst>
                        <p:cond delay="0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0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153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 nodeType="clickPar">
                      <p:stCondLst>
                        <p:cond delay="0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2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153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 nodeType="clickPar">
                      <p:stCondLst>
                        <p:cond delay="0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9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153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 nodeType="clickPar">
                      <p:stCondLst>
                        <p:cond delay="0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90"/>
                  </p:tgtEl>
                </p:cond>
              </p:nextCondLst>
            </p:seq>
            <p:seq concurrent="1" nextAc="seek">
              <p:cTn id="174" restart="whenNotActive" fill="hold" evtFilter="cancelBubble" nodeType="interactiveSeq">
                <p:stCondLst>
                  <p:cond evt="onClick" delay="0">
                    <p:tgtEl>
                      <p:spTgt spid="153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" fill="hold" nodeType="clickPar">
                      <p:stCondLst>
                        <p:cond delay="0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8" dur="500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91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153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7" dur="500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92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153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 nodeType="clickPar">
                      <p:stCondLst>
                        <p:cond delay="0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6" dur="500"/>
                                        <p:tgtEl>
                                          <p:spTgt spid="15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/>
                                        <p:tgtEl>
                                          <p:spTgt spid="15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9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93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153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5" dur="500"/>
                                        <p:tgtEl>
                                          <p:spTgt spid="15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15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94"/>
                  </p:tgtEl>
                </p:cond>
              </p:nextCondLst>
            </p:seq>
          </p:childTnLst>
        </p:cTn>
      </p:par>
    </p:tnLst>
    <p:bldLst>
      <p:bldP spid="15369" grpId="0" animBg="1"/>
      <p:bldP spid="15370" grpId="0" animBg="1"/>
      <p:bldP spid="15372" grpId="0" animBg="1"/>
      <p:bldP spid="15373" grpId="0" animBg="1"/>
      <p:bldP spid="15375" grpId="0" animBg="1"/>
      <p:bldP spid="15376" grpId="0" animBg="1"/>
      <p:bldP spid="15377" grpId="0" animBg="1"/>
      <p:bldP spid="15378" grpId="0" animBg="1"/>
      <p:bldP spid="15379" grpId="0" animBg="1"/>
      <p:bldP spid="15380" grpId="0" animBg="1"/>
      <p:bldP spid="15381" grpId="0" animBg="1"/>
      <p:bldP spid="15382" grpId="0" animBg="1"/>
      <p:bldP spid="15383" grpId="0" animBg="1"/>
      <p:bldP spid="15384" grpId="0" animBg="1"/>
      <p:bldP spid="15385" grpId="0" animBg="1"/>
      <p:bldP spid="15386" grpId="0" animBg="1"/>
      <p:bldP spid="15387" grpId="0" animBg="1"/>
      <p:bldP spid="15388" grpId="0" animBg="1"/>
      <p:bldP spid="15389" grpId="0" animBg="1"/>
      <p:bldP spid="15390" grpId="0" animBg="1"/>
      <p:bldP spid="15391" grpId="0" animBg="1"/>
      <p:bldP spid="15392" grpId="0" animBg="1"/>
      <p:bldP spid="15393" grpId="0" animBg="1"/>
      <p:bldP spid="1539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A1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3000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	Je možné se plavit </a:t>
            </a:r>
            <a:r>
              <a:rPr lang="cs-CZ" dirty="0" err="1" smtClean="0">
                <a:latin typeface="Arial" charset="0"/>
              </a:rPr>
              <a:t>severnímledovým</a:t>
            </a:r>
            <a:r>
              <a:rPr lang="cs-CZ" dirty="0" smtClean="0">
                <a:latin typeface="Arial" charset="0"/>
              </a:rPr>
              <a:t> mořem a jak?</a:t>
            </a:r>
          </a:p>
        </p:txBody>
      </p:sp>
      <p:sp>
        <p:nvSpPr>
          <p:cNvPr id="21508" name="AutoShape 4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9397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1476375" y="5057775"/>
            <a:ext cx="5472113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Díky teplému proudu a ledoborcům ano podél pobřeží Ruska.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9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397"/>
                  </p:tgtEl>
                </p:cond>
              </p:nextCondLst>
            </p:seq>
          </p:childTnLst>
        </p:cTn>
      </p:par>
    </p:tnLst>
    <p:bldLst>
      <p:bldP spid="5939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A1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4000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	Kdo do řady nepatří?</a:t>
            </a:r>
          </a:p>
          <a:p>
            <a:pPr eaLnBrk="1" hangingPunct="1">
              <a:buNone/>
            </a:pPr>
            <a:r>
              <a:rPr lang="cs-CZ" dirty="0">
                <a:latin typeface="Arial" charset="0"/>
              </a:rPr>
              <a:t>l</a:t>
            </a:r>
            <a:r>
              <a:rPr lang="cs-CZ" dirty="0" smtClean="0">
                <a:latin typeface="Arial" charset="0"/>
              </a:rPr>
              <a:t>ední medvěd, polární liška, </a:t>
            </a:r>
            <a:r>
              <a:rPr lang="cs-CZ" dirty="0">
                <a:latin typeface="Arial" charset="0"/>
              </a:rPr>
              <a:t>sýkorka </a:t>
            </a:r>
            <a:r>
              <a:rPr lang="cs-CZ" dirty="0" smtClean="0">
                <a:latin typeface="Arial" charset="0"/>
              </a:rPr>
              <a:t>koňadra, sovice sněžná, tuleň</a:t>
            </a:r>
          </a:p>
        </p:txBody>
      </p:sp>
      <p:sp>
        <p:nvSpPr>
          <p:cNvPr id="22532" name="AutoShape 4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0421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1412875" y="6250315"/>
            <a:ext cx="54726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sýkorka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04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421"/>
                  </p:tgtEl>
                </p:cond>
              </p:nextCondLst>
            </p:seq>
          </p:childTnLst>
        </p:cTn>
      </p:par>
    </p:tnLst>
    <p:bldLst>
      <p:bldP spid="6042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A1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5000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dirty="0" smtClean="0">
                <a:latin typeface="Arial" charset="0"/>
              </a:rPr>
              <a:t>	</a:t>
            </a:r>
            <a:r>
              <a:rPr lang="cs-CZ" dirty="0">
                <a:latin typeface="Arial" charset="0"/>
              </a:rPr>
              <a:t>Kdo první stanul na severním pólu?</a:t>
            </a:r>
          </a:p>
          <a:p>
            <a:pPr eaLnBrk="1" hangingPunct="1">
              <a:buFont typeface="Arial" charset="0"/>
              <a:buNone/>
            </a:pPr>
            <a:endParaRPr lang="cs-CZ" dirty="0" smtClean="0">
              <a:latin typeface="Arial" charset="0"/>
            </a:endParaRPr>
          </a:p>
        </p:txBody>
      </p:sp>
      <p:sp>
        <p:nvSpPr>
          <p:cNvPr id="23556" name="AutoShape 4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445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1373634" y="5971381"/>
            <a:ext cx="539988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err="1"/>
              <a:t>R.E.Peary</a:t>
            </a:r>
            <a:r>
              <a:rPr lang="cs-CZ" sz="2800" dirty="0"/>
              <a:t> - </a:t>
            </a:r>
            <a:r>
              <a:rPr lang="cs-CZ" sz="2800" dirty="0" err="1"/>
              <a:t>američan</a:t>
            </a:r>
            <a:r>
              <a:rPr lang="cs-CZ" sz="2800" dirty="0"/>
              <a:t> 1909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14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45"/>
                  </p:tgtEl>
                </p:cond>
              </p:nextCondLst>
            </p:seq>
          </p:childTnLst>
        </p:cTn>
      </p:par>
    </p:tnLst>
    <p:bldLst>
      <p:bldP spid="6144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6D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6000" b="1" smtClean="0">
                <a:solidFill>
                  <a:schemeClr val="bg1"/>
                </a:solidFill>
                <a:latin typeface="Arial" charset="0"/>
              </a:rPr>
              <a:t>BONUS</a:t>
            </a:r>
          </a:p>
        </p:txBody>
      </p:sp>
      <p:sp>
        <p:nvSpPr>
          <p:cNvPr id="24579" name="Rectangle 8"/>
          <p:cNvSpPr>
            <a:spLocks noGrp="1"/>
          </p:cNvSpPr>
          <p:nvPr>
            <p:ph type="body" idx="1"/>
          </p:nvPr>
        </p:nvSpPr>
        <p:spPr>
          <a:xfrm>
            <a:off x="4661694" y="1340768"/>
            <a:ext cx="4230786" cy="4525963"/>
          </a:xfrm>
        </p:spPr>
        <p:txBody>
          <a:bodyPr/>
          <a:lstStyle/>
          <a:p>
            <a:pPr eaLnBrk="1" hangingPunct="1">
              <a:buNone/>
            </a:pPr>
            <a:r>
              <a:rPr lang="cs-CZ" dirty="0" smtClean="0"/>
              <a:t>	Jak se jmenuje zvláštní oblast, kde došlo ke zmizení lodí i letadel?</a:t>
            </a:r>
          </a:p>
        </p:txBody>
      </p:sp>
      <p:sp>
        <p:nvSpPr>
          <p:cNvPr id="24580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0186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1979712" y="5688796"/>
            <a:ext cx="48965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Bermudský </a:t>
            </a:r>
            <a:r>
              <a:rPr lang="cs-CZ" sz="2800" dirty="0" err="1" smtClean="0"/>
              <a:t>trjúhelník</a:t>
            </a:r>
            <a:endParaRPr lang="cs-CZ" sz="2800" dirty="0"/>
          </a:p>
        </p:txBody>
      </p:sp>
      <p:sp>
        <p:nvSpPr>
          <p:cNvPr id="2" name="Rovnoramenný trojúhelník 1"/>
          <p:cNvSpPr/>
          <p:nvPr/>
        </p:nvSpPr>
        <p:spPr>
          <a:xfrm>
            <a:off x="1403350" y="1700808"/>
            <a:ext cx="2088530" cy="2592288"/>
          </a:xfrm>
          <a:prstGeom prst="triangl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0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86"/>
                  </p:tgtEl>
                </p:cond>
              </p:nextCondLst>
            </p:seq>
          </p:childTnLst>
        </p:cTn>
      </p:par>
    </p:tnLst>
    <p:bldLst>
      <p:bldP spid="5018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6000" b="1" smtClean="0">
                <a:solidFill>
                  <a:schemeClr val="bg1"/>
                </a:solidFill>
                <a:latin typeface="Arial" charset="0"/>
              </a:rPr>
              <a:t>BONUS</a:t>
            </a:r>
          </a:p>
        </p:txBody>
      </p:sp>
      <p:sp>
        <p:nvSpPr>
          <p:cNvPr id="25603" name="Rectangle 6"/>
          <p:cNvSpPr>
            <a:spLocks noGrp="1"/>
          </p:cNvSpPr>
          <p:nvPr>
            <p:ph type="body" idx="1"/>
          </p:nvPr>
        </p:nvSpPr>
        <p:spPr>
          <a:xfrm>
            <a:off x="5652120" y="1298923"/>
            <a:ext cx="3405833" cy="32480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/>
              <a:t>	jak s </a:t>
            </a:r>
            <a:r>
              <a:rPr lang="cs-CZ" dirty="0" err="1" smtClean="0"/>
              <a:t>enazývají</a:t>
            </a:r>
            <a:r>
              <a:rPr lang="cs-CZ" dirty="0" smtClean="0"/>
              <a:t> části </a:t>
            </a:r>
            <a:r>
              <a:rPr lang="cs-CZ" dirty="0"/>
              <a:t>O</a:t>
            </a:r>
            <a:r>
              <a:rPr lang="cs-CZ" dirty="0" smtClean="0"/>
              <a:t>ceánie?</a:t>
            </a:r>
          </a:p>
        </p:txBody>
      </p:sp>
      <p:sp>
        <p:nvSpPr>
          <p:cNvPr id="25604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2231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1260475" y="5278883"/>
            <a:ext cx="54721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Melanésie, Mikronésie, Polynésie</a:t>
            </a:r>
            <a:endParaRPr lang="cs-CZ" sz="2800" dirty="0"/>
          </a:p>
        </p:txBody>
      </p:sp>
      <p:sp>
        <p:nvSpPr>
          <p:cNvPr id="25608" name="Text Box 11"/>
          <p:cNvSpPr txBox="1">
            <a:spLocks noChangeArrowheads="1"/>
          </p:cNvSpPr>
          <p:nvPr/>
        </p:nvSpPr>
        <p:spPr bwMode="auto">
          <a:xfrm>
            <a:off x="4619724" y="4014788"/>
            <a:ext cx="5762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dirty="0"/>
              <a:t>2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1026" name="Picture 2" descr="C:\Documents and Settings\Michal\Local Settings\Temporary Internet Files\Content.IE5\1S07DHGD\MP900401345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68413" y="1414463"/>
            <a:ext cx="3902075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22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31"/>
                  </p:tgtEl>
                </p:cond>
              </p:nextCondLst>
            </p:seq>
          </p:childTnLst>
        </p:cTn>
      </p:par>
    </p:tnLst>
    <p:bldLst>
      <p:bldP spid="5223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6000" b="1" smtClean="0">
                <a:solidFill>
                  <a:schemeClr val="bg1"/>
                </a:solidFill>
                <a:latin typeface="Arial" charset="0"/>
              </a:rPr>
              <a:t>BONUS</a:t>
            </a:r>
          </a:p>
        </p:txBody>
      </p:sp>
      <p:sp>
        <p:nvSpPr>
          <p:cNvPr id="26627" name="Rectangle 8"/>
          <p:cNvSpPr>
            <a:spLocks noGrp="1"/>
          </p:cNvSpPr>
          <p:nvPr>
            <p:ph type="body" idx="1"/>
          </p:nvPr>
        </p:nvSpPr>
        <p:spPr>
          <a:xfrm>
            <a:off x="5292081" y="1600200"/>
            <a:ext cx="385192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Co je to tsunami?</a:t>
            </a:r>
          </a:p>
        </p:txBody>
      </p:sp>
      <p:sp>
        <p:nvSpPr>
          <p:cNvPr id="26628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629" name="Text Box 9"/>
          <p:cNvSpPr txBox="1">
            <a:spLocks noChangeArrowheads="1"/>
          </p:cNvSpPr>
          <p:nvPr/>
        </p:nvSpPr>
        <p:spPr bwMode="auto">
          <a:xfrm>
            <a:off x="3851920" y="3929534"/>
            <a:ext cx="9350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dirty="0"/>
              <a:t>3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4282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1691680" y="5278883"/>
            <a:ext cx="489654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Série velkých vln v moři vyvolaná převážně zemětřesením.</a:t>
            </a:r>
            <a:endParaRPr lang="cs-CZ" sz="2800" dirty="0"/>
          </a:p>
        </p:txBody>
      </p:sp>
      <p:pic>
        <p:nvPicPr>
          <p:cNvPr id="2050" name="Picture 2" descr="C:\Documents and Settings\Michal\Local Settings\Temporary Internet Files\Content.IE5\45YV8XYB\MP900178596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9176" y="1484784"/>
            <a:ext cx="3657600" cy="244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42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82"/>
                  </p:tgtEl>
                </p:cond>
              </p:nextCondLst>
            </p:seq>
          </p:childTnLst>
        </p:cTn>
      </p:par>
    </p:tnLst>
    <p:bldLst>
      <p:bldP spid="5428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7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6000" b="1" smtClean="0">
                <a:solidFill>
                  <a:schemeClr val="bg1"/>
                </a:solidFill>
                <a:latin typeface="Arial" charset="0"/>
              </a:rPr>
              <a:t>BONUS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>
          <a:xfrm>
            <a:off x="5364163" y="1600200"/>
            <a:ext cx="3322637" cy="4525963"/>
          </a:xfrm>
        </p:spPr>
        <p:txBody>
          <a:bodyPr/>
          <a:lstStyle/>
          <a:p>
            <a:pPr eaLnBrk="1" hangingPunct="1">
              <a:buNone/>
            </a:pPr>
            <a:r>
              <a:rPr lang="cs-CZ" dirty="0" smtClean="0">
                <a:latin typeface="Arial" charset="0"/>
              </a:rPr>
              <a:t>	</a:t>
            </a:r>
            <a:r>
              <a:rPr lang="cs-CZ" dirty="0" smtClean="0"/>
              <a:t>Jak se jmenuje oceánu nejblíže jižnímu pólu?</a:t>
            </a:r>
            <a:endParaRPr lang="cs-CZ" dirty="0"/>
          </a:p>
          <a:p>
            <a:pPr eaLnBrk="1" hangingPunct="1">
              <a:buFont typeface="Arial" charset="0"/>
              <a:buNone/>
            </a:pPr>
            <a:endParaRPr lang="cs-CZ" dirty="0" smtClean="0">
              <a:latin typeface="Arial" charset="0"/>
            </a:endParaRPr>
          </a:p>
        </p:txBody>
      </p:sp>
      <p:sp>
        <p:nvSpPr>
          <p:cNvPr id="27652" name="Text Box 6"/>
          <p:cNvSpPr txBox="1">
            <a:spLocks noChangeArrowheads="1"/>
          </p:cNvSpPr>
          <p:nvPr/>
        </p:nvSpPr>
        <p:spPr bwMode="auto">
          <a:xfrm>
            <a:off x="5724525" y="5157788"/>
            <a:ext cx="720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4.</a:t>
            </a:r>
          </a:p>
        </p:txBody>
      </p:sp>
      <p:sp>
        <p:nvSpPr>
          <p:cNvPr id="56327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1763688" y="6135688"/>
            <a:ext cx="23749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Jižní</a:t>
            </a:r>
            <a:endParaRPr lang="cs-CZ" sz="2800" dirty="0"/>
          </a:p>
        </p:txBody>
      </p:sp>
      <p:sp>
        <p:nvSpPr>
          <p:cNvPr id="27655" name="AutoShape 9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1700808"/>
            <a:ext cx="4572001" cy="30444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63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27"/>
                  </p:tgtEl>
                </p:cond>
              </p:nextCondLst>
            </p:seq>
          </p:childTnLst>
        </p:cTn>
      </p:par>
    </p:tnLst>
    <p:bldLst>
      <p:bldP spid="5632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Zdroje obrázků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cs-CZ" sz="2000" dirty="0" smtClean="0"/>
              <a:t>kliparty</a:t>
            </a:r>
          </a:p>
          <a:p>
            <a:pPr marL="609600" indent="-609600" eaLnBrk="1" hangingPunct="1">
              <a:lnSpc>
                <a:spcPct val="80000"/>
              </a:lnSpc>
              <a:buFont typeface="Arial" charset="0"/>
              <a:buNone/>
            </a:pPr>
            <a:endParaRPr lang="cs-CZ" sz="2000" dirty="0" smtClean="0">
              <a:latin typeface="Arial" charset="0"/>
            </a:endParaRPr>
          </a:p>
        </p:txBody>
      </p:sp>
      <p:sp>
        <p:nvSpPr>
          <p:cNvPr id="28676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235825" y="0"/>
            <a:ext cx="1908175" cy="1412875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Pravidla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sz="2400" dirty="0" smtClean="0"/>
              <a:t>RISK spustíte klávesou F5.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2400" dirty="0" smtClean="0"/>
              <a:t>Klikejte pouze na tlačítka.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2400" dirty="0" smtClean="0"/>
              <a:t>Na úvodní straně jsou tlačítka pro zobrazení zdrojů a pro vstup do hry.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2400" dirty="0" smtClean="0"/>
              <a:t>Ve hře otázky vybíráte kliknutím na tlačítko s příslušnou bodovou hodnotou.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2400" dirty="0" smtClean="0"/>
              <a:t>Zpět k výběru otázek se vrátíte vždy po kliknutí na červené tlačítko v pravém dolním rohu.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2400" dirty="0" smtClean="0"/>
              <a:t>RISK sám nezaznamenává získané body.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2400" dirty="0" smtClean="0"/>
              <a:t>Po vyčerpání všech otázek v tematickém okruhu je možné zvolit bonusovou otázku. Na tu se dostanete kliknutím       na tlačítko označující tematický okruh (např. „</a:t>
            </a:r>
            <a:r>
              <a:rPr lang="cs-CZ" sz="2400" smtClean="0"/>
              <a:t>Atlantický oceán“).</a:t>
            </a:r>
            <a:endParaRPr lang="cs-CZ" sz="2400" dirty="0" smtClean="0"/>
          </a:p>
          <a:p>
            <a:pPr marL="609600" indent="-609600" eaLnBrk="1" hangingPunct="1">
              <a:lnSpc>
                <a:spcPct val="80000"/>
              </a:lnSpc>
              <a:buFont typeface="Arial" charset="0"/>
              <a:buAutoNum type="arabicPeriod"/>
            </a:pPr>
            <a:endParaRPr lang="cs-CZ" sz="2400" dirty="0" smtClean="0"/>
          </a:p>
          <a:p>
            <a:pPr marL="609600" indent="-609600" eaLnBrk="1" hangingPunct="1">
              <a:lnSpc>
                <a:spcPct val="80000"/>
              </a:lnSpc>
              <a:buFont typeface="Arial" charset="0"/>
              <a:buNone/>
            </a:pPr>
            <a:endParaRPr lang="cs-CZ" sz="2400" dirty="0" smtClean="0">
              <a:latin typeface="Arial" charset="0"/>
            </a:endParaRPr>
          </a:p>
        </p:txBody>
      </p:sp>
      <p:sp>
        <p:nvSpPr>
          <p:cNvPr id="29700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235825" y="0"/>
            <a:ext cx="1908175" cy="1412875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C7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1000</a:t>
            </a: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dirty="0" smtClean="0">
                <a:latin typeface="Arial" charset="0"/>
              </a:rPr>
              <a:t> </a:t>
            </a:r>
            <a:r>
              <a:rPr lang="cs-CZ" dirty="0">
                <a:latin typeface="Arial" charset="0"/>
              </a:rPr>
              <a:t>	</a:t>
            </a:r>
            <a:r>
              <a:rPr lang="cs-CZ" dirty="0" smtClean="0">
                <a:latin typeface="Arial" charset="0"/>
              </a:rPr>
              <a:t>Je možné plout lodí z Ameriky do Evropy přes Atlantický oceán?</a:t>
            </a:r>
            <a:endParaRPr lang="cs-CZ" dirty="0">
              <a:latin typeface="Arial" charset="0"/>
            </a:endParaRPr>
          </a:p>
        </p:txBody>
      </p:sp>
      <p:sp>
        <p:nvSpPr>
          <p:cNvPr id="4100" name="AutoShape 6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16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dirty="0"/>
              <a:t>správná</a:t>
            </a:r>
          </a:p>
          <a:p>
            <a:pPr algn="ctr"/>
            <a:r>
              <a:rPr lang="cs-CZ" dirty="0"/>
              <a:t>odpověď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1476375" y="5966619"/>
            <a:ext cx="54721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Ano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4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16"/>
                  </p:tgtEl>
                </p:cond>
              </p:nextCondLst>
            </p:seq>
          </p:childTnLst>
        </p:cTn>
      </p:par>
    </p:tnLst>
    <p:bldLst>
      <p:bldP spid="174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C7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chemeClr val="bg1"/>
                </a:solidFill>
                <a:latin typeface="Arial" charset="0"/>
              </a:rPr>
              <a:t>2000</a:t>
            </a:r>
          </a:p>
        </p:txBody>
      </p:sp>
      <p:sp>
        <p:nvSpPr>
          <p:cNvPr id="5123" name="Rectangl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	Nejznámější mořský proud v Atlantiku je?</a:t>
            </a:r>
          </a:p>
        </p:txBody>
      </p:sp>
      <p:sp>
        <p:nvSpPr>
          <p:cNvPr id="5124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13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1476375" y="5805488"/>
            <a:ext cx="54721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Golfský proud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5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13"/>
                  </p:tgtEl>
                </p:cond>
              </p:nextCondLst>
            </p:seq>
          </p:childTnLst>
        </p:cTn>
      </p:par>
    </p:tnLst>
    <p:bldLst>
      <p:bldP spid="215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C7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3000</a:t>
            </a:r>
          </a:p>
        </p:txBody>
      </p:sp>
      <p:sp>
        <p:nvSpPr>
          <p:cNvPr id="6147" name="Rectangl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	Jak se nazývají tropické cyklony – bouře v Karibském moři?</a:t>
            </a:r>
          </a:p>
        </p:txBody>
      </p:sp>
      <p:sp>
        <p:nvSpPr>
          <p:cNvPr id="6148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61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1476375" y="5805488"/>
            <a:ext cx="55435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hurikány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5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61"/>
                  </p:tgtEl>
                </p:cond>
              </p:nextCondLst>
            </p:seq>
          </p:childTnLst>
        </p:cTn>
      </p:par>
    </p:tnLst>
    <p:bldLst>
      <p:bldP spid="235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C7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4000</a:t>
            </a:r>
          </a:p>
        </p:txBody>
      </p:sp>
      <p:sp>
        <p:nvSpPr>
          <p:cNvPr id="7171" name="Rectangle 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32686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 	</a:t>
            </a:r>
            <a:r>
              <a:rPr lang="cs-CZ" dirty="0">
                <a:latin typeface="Arial" charset="0"/>
              </a:rPr>
              <a:t>J</a:t>
            </a:r>
            <a:r>
              <a:rPr lang="cs-CZ" dirty="0" smtClean="0">
                <a:latin typeface="Arial" charset="0"/>
              </a:rPr>
              <a:t>ak se jmenuje „pohoří“ táhnoucí se prostředkem Atlantiku?</a:t>
            </a:r>
          </a:p>
          <a:p>
            <a:pPr eaLnBrk="1" hangingPunct="1">
              <a:buFont typeface="Arial" charset="0"/>
              <a:buNone/>
            </a:pPr>
            <a:endParaRPr lang="cs-CZ" dirty="0" smtClean="0">
              <a:latin typeface="Arial" charset="0"/>
            </a:endParaRPr>
          </a:p>
        </p:txBody>
      </p:sp>
      <p:sp>
        <p:nvSpPr>
          <p:cNvPr id="7172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09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1476375" y="5458718"/>
            <a:ext cx="54721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err="1" smtClean="0"/>
              <a:t>Středoatlantský</a:t>
            </a:r>
            <a:r>
              <a:rPr lang="cs-CZ" sz="2800" dirty="0" smtClean="0"/>
              <a:t> hřbet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6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09"/>
                  </p:tgtEl>
                </p:cond>
              </p:nextCondLst>
            </p:seq>
          </p:childTnLst>
        </p:cTn>
      </p:par>
    </p:tnLst>
    <p:bldLst>
      <p:bldP spid="256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C7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5000</a:t>
            </a:r>
          </a:p>
        </p:txBody>
      </p:sp>
      <p:sp>
        <p:nvSpPr>
          <p:cNvPr id="8195" name="Rectangl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	Který název nepatří do Atlantického oceánu?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Guinejský záliv, Gibraltarský průliv, Suezský průplav, Madagaskar, Biskajský záliv</a:t>
            </a:r>
          </a:p>
        </p:txBody>
      </p:sp>
      <p:sp>
        <p:nvSpPr>
          <p:cNvPr id="8196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657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1403350" y="5484813"/>
            <a:ext cx="55435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Madagaskar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6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657"/>
                  </p:tgtEl>
                </p:cond>
              </p:nextCondLst>
            </p:seq>
          </p:childTnLst>
        </p:cTn>
      </p:par>
    </p:tnLst>
    <p:bldLst>
      <p:bldP spid="276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AE2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1000</a:t>
            </a:r>
          </a:p>
        </p:txBody>
      </p:sp>
      <p:sp>
        <p:nvSpPr>
          <p:cNvPr id="9219" name="Rectangl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dirty="0" smtClean="0">
                <a:latin typeface="Arial" charset="0"/>
              </a:rPr>
              <a:t>	Na jaké místo se řadí Tichý oceán, co se týče velikosti?</a:t>
            </a:r>
          </a:p>
        </p:txBody>
      </p:sp>
      <p:sp>
        <p:nvSpPr>
          <p:cNvPr id="9220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705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1476375" y="5876925"/>
            <a:ext cx="54721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Je na prvním místě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7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05"/>
                  </p:tgtEl>
                </p:cond>
              </p:nextCondLst>
            </p:seq>
          </p:childTnLst>
        </p:cTn>
      </p:par>
    </p:tnLst>
    <p:bldLst>
      <p:bldP spid="2970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AE2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1"/>
                </a:solidFill>
                <a:latin typeface="Arial" charset="0"/>
              </a:rPr>
              <a:t>2000</a:t>
            </a:r>
          </a:p>
        </p:txBody>
      </p:sp>
      <p:sp>
        <p:nvSpPr>
          <p:cNvPr id="10243" name="Rectangl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dirty="0" smtClean="0">
                <a:latin typeface="Arial" charset="0"/>
              </a:rPr>
              <a:t>	</a:t>
            </a:r>
            <a:r>
              <a:rPr lang="cs-CZ" dirty="0">
                <a:latin typeface="Arial" charset="0"/>
              </a:rPr>
              <a:t> Jak se jmenuje </a:t>
            </a:r>
            <a:r>
              <a:rPr lang="cs-CZ" dirty="0" smtClean="0">
                <a:latin typeface="Arial" charset="0"/>
              </a:rPr>
              <a:t>nejhlubší místo na světě?</a:t>
            </a:r>
          </a:p>
        </p:txBody>
      </p:sp>
      <p:sp>
        <p:nvSpPr>
          <p:cNvPr id="10244" name="AutoShape 5" descr="Kuličky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084763"/>
            <a:ext cx="2124075" cy="1773237"/>
          </a:xfrm>
          <a:prstGeom prst="actionButtonReturn">
            <a:avLst/>
          </a:prstGeom>
          <a:pattFill prst="sphere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753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1403350" cy="692150"/>
          </a:xfrm>
          <a:prstGeom prst="actionButtonBlank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správná</a:t>
            </a:r>
          </a:p>
          <a:p>
            <a:pPr algn="ctr"/>
            <a:r>
              <a:rPr lang="cs-CZ"/>
              <a:t>odpověď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1476375" y="5458718"/>
            <a:ext cx="54721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Mariánský příkop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DUM-PPT-šablona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1959</TotalTime>
  <Words>277</Words>
  <Application>Microsoft Office PowerPoint</Application>
  <PresentationFormat>Předvádění na obrazovce (4:3)</PresentationFormat>
  <Paragraphs>168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DUM-PPT-šablona</vt:lpstr>
      <vt:lpstr>Soutěž RISK </vt:lpstr>
      <vt:lpstr>Snímek 2</vt:lpstr>
      <vt:lpstr>1000</vt:lpstr>
      <vt:lpstr>2000</vt:lpstr>
      <vt:lpstr>3000</vt:lpstr>
      <vt:lpstr>4000</vt:lpstr>
      <vt:lpstr>5000</vt:lpstr>
      <vt:lpstr>1000</vt:lpstr>
      <vt:lpstr>2000</vt:lpstr>
      <vt:lpstr>3000</vt:lpstr>
      <vt:lpstr>4000</vt:lpstr>
      <vt:lpstr>5000</vt:lpstr>
      <vt:lpstr>1000</vt:lpstr>
      <vt:lpstr>2000</vt:lpstr>
      <vt:lpstr>3000</vt:lpstr>
      <vt:lpstr>4000</vt:lpstr>
      <vt:lpstr>5000</vt:lpstr>
      <vt:lpstr>1000</vt:lpstr>
      <vt:lpstr>2000</vt:lpstr>
      <vt:lpstr>3000</vt:lpstr>
      <vt:lpstr>4000</vt:lpstr>
      <vt:lpstr>5000</vt:lpstr>
      <vt:lpstr>BONUS</vt:lpstr>
      <vt:lpstr>BONUS</vt:lpstr>
      <vt:lpstr>BONUS</vt:lpstr>
      <vt:lpstr>BONUS</vt:lpstr>
      <vt:lpstr>Zdroje obrázků</vt:lpstr>
      <vt:lpstr>Pravidla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Riskuj oceány</dc:title>
  <dc:creator>Z</dc:creator>
  <dc:description>Autorem materiálu a všech jeho částí, není-li uvedeno jinak, je Mgr. Romana Zabořilová. Tento výukový materiál vznikl v rámci projektu EU Peníze školám a má sloužit zejména pro potřeby výuky na ZŠ Jenišovice</dc:description>
  <cp:lastModifiedBy>Pavel Vlček</cp:lastModifiedBy>
  <cp:revision>41</cp:revision>
  <dcterms:created xsi:type="dcterms:W3CDTF">2009-11-09T10:25:34Z</dcterms:created>
  <dcterms:modified xsi:type="dcterms:W3CDTF">2012-09-30T21:35:16Z</dcterms:modified>
</cp:coreProperties>
</file>