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94EF-1DED-4E49-8714-B98B28C03862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77AC-D545-4A47-ACA6-323913AAB3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94EF-1DED-4E49-8714-B98B28C03862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77AC-D545-4A47-ACA6-323913AAB3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94EF-1DED-4E49-8714-B98B28C03862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77AC-D545-4A47-ACA6-323913AAB3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94EF-1DED-4E49-8714-B98B28C03862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77AC-D545-4A47-ACA6-323913AAB3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94EF-1DED-4E49-8714-B98B28C03862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77AC-D545-4A47-ACA6-323913AAB3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94EF-1DED-4E49-8714-B98B28C03862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77AC-D545-4A47-ACA6-323913AAB3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94EF-1DED-4E49-8714-B98B28C03862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77AC-D545-4A47-ACA6-323913AAB3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94EF-1DED-4E49-8714-B98B28C03862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77AC-D545-4A47-ACA6-323913AAB3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94EF-1DED-4E49-8714-B98B28C03862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77AC-D545-4A47-ACA6-323913AAB3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94EF-1DED-4E49-8714-B98B28C03862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77AC-D545-4A47-ACA6-323913AAB3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94EF-1DED-4E49-8714-B98B28C03862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77AC-D545-4A47-ACA6-323913AAB3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294EF-1DED-4E49-8714-B98B28C03862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C77AC-D545-4A47-ACA6-323913AAB3B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Geometrické značky a zápisy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Markéta </a:t>
            </a:r>
            <a:r>
              <a:rPr lang="cs-CZ" dirty="0" smtClean="0"/>
              <a:t>Zakouřilová</a:t>
            </a:r>
          </a:p>
          <a:p>
            <a:r>
              <a:rPr lang="cs-CZ" dirty="0" smtClean="0"/>
              <a:t>ZŠ Jenišovice</a:t>
            </a:r>
          </a:p>
          <a:p>
            <a:r>
              <a:rPr lang="cs-CZ" dirty="0" smtClean="0"/>
              <a:t>VY_32_INOVACE_161</a:t>
            </a:r>
            <a:endParaRPr lang="cs-CZ" dirty="0"/>
          </a:p>
        </p:txBody>
      </p:sp>
      <p:pic>
        <p:nvPicPr>
          <p:cNvPr id="4" name="Obrázek 3" descr="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5" y="785794"/>
            <a:ext cx="5429250" cy="1057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57224" y="1214422"/>
            <a:ext cx="402616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Body značíme velkými tiskacími písmeny: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929190" y="1214422"/>
            <a:ext cx="785921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A, B, C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57488" y="228599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786314" y="192880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357950" y="264318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643174" y="200024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A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714876" y="164305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B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286512" y="2357430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C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928662" y="3643314"/>
            <a:ext cx="690605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Úsečku označujeme dvěma velkými písmeny – krajními body:	AB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357422" y="4572008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A</a:t>
            </a:r>
            <a:endParaRPr lang="cs-CZ" sz="28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857752" y="4357694"/>
            <a:ext cx="380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B</a:t>
            </a:r>
          </a:p>
        </p:txBody>
      </p:sp>
      <p:cxnSp>
        <p:nvCxnSpPr>
          <p:cNvPr id="19" name="Přímá spojovací čára 18"/>
          <p:cNvCxnSpPr/>
          <p:nvPr/>
        </p:nvCxnSpPr>
        <p:spPr>
          <a:xfrm flipV="1">
            <a:off x="2571736" y="4857760"/>
            <a:ext cx="2500330" cy="28575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rot="5400000">
            <a:off x="2501092" y="5142718"/>
            <a:ext cx="142876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rot="5400000">
            <a:off x="5001422" y="4856966"/>
            <a:ext cx="142876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5929322" y="4500570"/>
            <a:ext cx="1947328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zápis délky úsečky: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6286512" y="4929198"/>
            <a:ext cx="1231427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err="1" smtClean="0"/>
              <a:t>IABI</a:t>
            </a:r>
            <a:r>
              <a:rPr lang="cs-CZ" dirty="0" smtClean="0"/>
              <a:t> = 6 cm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42976" y="1000108"/>
            <a:ext cx="6300123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Přímku označujeme: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jedním malým písmenem:	a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znakem pro přímku a dvěma velkými tiskacími písmeny:	      AB</a:t>
            </a:r>
            <a:endParaRPr lang="cs-CZ" dirty="0"/>
          </a:p>
        </p:txBody>
      </p:sp>
      <p:cxnSp>
        <p:nvCxnSpPr>
          <p:cNvPr id="4" name="Přímá spojovací šipka 3"/>
          <p:cNvCxnSpPr/>
          <p:nvPr/>
        </p:nvCxnSpPr>
        <p:spPr>
          <a:xfrm>
            <a:off x="6643702" y="1714488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 flipV="1">
            <a:off x="928662" y="2428868"/>
            <a:ext cx="7000924" cy="85725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 rot="5400000">
            <a:off x="3072596" y="2999578"/>
            <a:ext cx="142876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5572926" y="2713826"/>
            <a:ext cx="142876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3000364" y="250030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500694" y="228599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786710" y="235743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142976" y="3786190"/>
            <a:ext cx="6286544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Polopřímku označujeme:</a:t>
            </a:r>
          </a:p>
          <a:p>
            <a:r>
              <a:rPr lang="cs-CZ" dirty="0" smtClean="0"/>
              <a:t>znakem pro polopřímku a dvěma velkými tiskacími písmeny</a:t>
            </a:r>
          </a:p>
          <a:p>
            <a:r>
              <a:rPr lang="cs-CZ" dirty="0" smtClean="0"/>
              <a:t>(první písmeno označuje počátek polopřímky)		CD</a:t>
            </a:r>
            <a:endParaRPr lang="cs-CZ" dirty="0"/>
          </a:p>
        </p:txBody>
      </p:sp>
      <p:cxnSp>
        <p:nvCxnSpPr>
          <p:cNvPr id="14" name="Přímá spojovací šipka 13"/>
          <p:cNvCxnSpPr/>
          <p:nvPr/>
        </p:nvCxnSpPr>
        <p:spPr>
          <a:xfrm>
            <a:off x="6286512" y="4500570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rot="5400000">
            <a:off x="6215868" y="4499776"/>
            <a:ext cx="14287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flipV="1">
            <a:off x="2643174" y="5072074"/>
            <a:ext cx="4786346" cy="57150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2572530" y="5642784"/>
            <a:ext cx="142876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 rot="5400000">
            <a:off x="5072860" y="5357032"/>
            <a:ext cx="142876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2500298" y="51435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C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5000628" y="492919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71472" y="785794"/>
            <a:ext cx="692948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Pokud bod leží (neleží) na úsečce, polopřímce, přímce, používáme znak: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572396" y="785794"/>
            <a:ext cx="31130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az-Cyrl-AZ" dirty="0" smtClean="0"/>
              <a:t>Є</a:t>
            </a:r>
            <a:endParaRPr lang="cs-CZ" dirty="0"/>
          </a:p>
        </p:txBody>
      </p:sp>
      <p:cxnSp>
        <p:nvCxnSpPr>
          <p:cNvPr id="4" name="Přímá spojovací čára 3"/>
          <p:cNvCxnSpPr/>
          <p:nvPr/>
        </p:nvCxnSpPr>
        <p:spPr>
          <a:xfrm flipV="1">
            <a:off x="1500166" y="2143116"/>
            <a:ext cx="5857916" cy="71438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 rot="5400000">
            <a:off x="2501092" y="2713826"/>
            <a:ext cx="142876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 rot="5400000">
            <a:off x="5001422" y="2428074"/>
            <a:ext cx="142876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2428860" y="221455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929190" y="200024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215206" y="207167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571736" y="3929066"/>
            <a:ext cx="69923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A </a:t>
            </a:r>
            <a:r>
              <a:rPr lang="az-Cyrl-AZ" dirty="0" smtClean="0">
                <a:sym typeface="Symbol"/>
              </a:rPr>
              <a:t></a:t>
            </a:r>
            <a:r>
              <a:rPr lang="cs-CZ" dirty="0" smtClean="0"/>
              <a:t> a</a:t>
            </a:r>
            <a:endParaRPr lang="cs-CZ" dirty="0"/>
          </a:p>
        </p:txBody>
      </p:sp>
      <p:cxnSp>
        <p:nvCxnSpPr>
          <p:cNvPr id="11" name="Přímá spojovací čára 10"/>
          <p:cNvCxnSpPr/>
          <p:nvPr/>
        </p:nvCxnSpPr>
        <p:spPr>
          <a:xfrm rot="5400000">
            <a:off x="3644100" y="2570950"/>
            <a:ext cx="142876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6215868" y="2285198"/>
            <a:ext cx="142876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3571868" y="214311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143636" y="1857364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2571736" y="4786322"/>
            <a:ext cx="837089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C </a:t>
            </a:r>
            <a:r>
              <a:rPr lang="az-Cyrl-AZ" dirty="0" smtClean="0">
                <a:sym typeface="Symbol"/>
              </a:rPr>
              <a:t></a:t>
            </a:r>
            <a:r>
              <a:rPr lang="cs-CZ" dirty="0" smtClean="0"/>
              <a:t> AB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571736" y="4357694"/>
            <a:ext cx="998991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C </a:t>
            </a:r>
            <a:r>
              <a:rPr lang="az-Cyrl-AZ" dirty="0" smtClean="0">
                <a:sym typeface="Symbol"/>
              </a:rPr>
              <a:t></a:t>
            </a:r>
            <a:r>
              <a:rPr lang="cs-CZ" dirty="0" smtClean="0">
                <a:sym typeface="Wingdings 3"/>
              </a:rPr>
              <a:t></a:t>
            </a:r>
            <a:r>
              <a:rPr lang="cs-CZ" dirty="0" err="1" smtClean="0">
                <a:sym typeface="Wingdings 3"/>
              </a:rPr>
              <a:t>BD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2500298" y="3571876"/>
            <a:ext cx="2706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Píšeme:	</a:t>
            </a:r>
            <a:r>
              <a:rPr lang="cs-CZ" dirty="0"/>
              <a:t>	</a:t>
            </a:r>
            <a:r>
              <a:rPr lang="cs-CZ" dirty="0" smtClean="0"/>
              <a:t>Čteme: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4357686" y="3929066"/>
            <a:ext cx="231441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Bod A leží na přímce a.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357686" y="4357694"/>
            <a:ext cx="245650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Bod C leží na přímce </a:t>
            </a:r>
            <a:r>
              <a:rPr lang="cs-CZ" dirty="0" err="1" smtClean="0"/>
              <a:t>BD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357686" y="4786322"/>
            <a:ext cx="243784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Bod C leží na úsečce AB.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2571736" y="5214950"/>
            <a:ext cx="856325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/>
              <a:t>D</a:t>
            </a:r>
            <a:r>
              <a:rPr lang="cs-CZ" dirty="0" smtClean="0"/>
              <a:t> </a:t>
            </a:r>
            <a:r>
              <a:rPr lang="az-Cyrl-AZ" dirty="0" smtClean="0">
                <a:sym typeface="Symbol"/>
              </a:rPr>
              <a:t></a:t>
            </a:r>
            <a:r>
              <a:rPr lang="cs-CZ" dirty="0" smtClean="0">
                <a:sym typeface="Symbol"/>
              </a:rPr>
              <a:t> </a:t>
            </a:r>
            <a:r>
              <a:rPr lang="cs-CZ" dirty="0" smtClean="0"/>
              <a:t>AB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4357686" y="5214950"/>
            <a:ext cx="2694327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Bod D neleží na úsečce AB.</a:t>
            </a:r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7929586" y="785794"/>
            <a:ext cx="31130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az-Cyrl-AZ" dirty="0" smtClean="0"/>
              <a:t>Є</a:t>
            </a:r>
            <a:endParaRPr lang="cs-CZ" dirty="0"/>
          </a:p>
        </p:txBody>
      </p:sp>
      <p:cxnSp>
        <p:nvCxnSpPr>
          <p:cNvPr id="32" name="Přímá spojovací čára 31"/>
          <p:cNvCxnSpPr/>
          <p:nvPr/>
        </p:nvCxnSpPr>
        <p:spPr>
          <a:xfrm rot="5400000" flipH="1" flipV="1">
            <a:off x="7965305" y="892951"/>
            <a:ext cx="214314" cy="14287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026929" y="357166"/>
            <a:ext cx="3090141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Vzájemná poloha dvou přímek: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143108" y="2714620"/>
            <a:ext cx="61587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a </a:t>
            </a:r>
            <a:r>
              <a:rPr lang="cs-CZ" dirty="0" smtClean="0">
                <a:sym typeface="Symbol"/>
              </a:rPr>
              <a:t></a:t>
            </a:r>
            <a:r>
              <a:rPr lang="cs-CZ" dirty="0" smtClean="0"/>
              <a:t> b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786578" y="2643182"/>
            <a:ext cx="728084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a </a:t>
            </a:r>
            <a:r>
              <a:rPr lang="cs-CZ" dirty="0" smtClean="0">
                <a:sym typeface="Symbol"/>
              </a:rPr>
              <a:t> b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1214422"/>
            <a:ext cx="3581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Přímka a je rovnoběžná s přímkou </a:t>
            </a:r>
            <a:r>
              <a:rPr lang="cs-CZ" dirty="0" err="1" smtClean="0"/>
              <a:t>b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714876" y="1214422"/>
            <a:ext cx="2931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Přímka a je kolmá k přímce </a:t>
            </a:r>
            <a:r>
              <a:rPr lang="cs-CZ" dirty="0" err="1" smtClean="0"/>
              <a:t>b</a:t>
            </a:r>
            <a:r>
              <a:rPr lang="cs-CZ" dirty="0" smtClean="0"/>
              <a:t>.</a:t>
            </a:r>
            <a:endParaRPr lang="cs-CZ" dirty="0"/>
          </a:p>
        </p:txBody>
      </p:sp>
      <p:cxnSp>
        <p:nvCxnSpPr>
          <p:cNvPr id="8" name="Přímá spojovací čára 7"/>
          <p:cNvCxnSpPr/>
          <p:nvPr/>
        </p:nvCxnSpPr>
        <p:spPr>
          <a:xfrm flipV="1">
            <a:off x="571472" y="1714488"/>
            <a:ext cx="2143140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flipV="1">
            <a:off x="857224" y="2071678"/>
            <a:ext cx="2143140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714612" y="155947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000364" y="19288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2" name="Přímá spojovací čára 11"/>
          <p:cNvCxnSpPr/>
          <p:nvPr/>
        </p:nvCxnSpPr>
        <p:spPr>
          <a:xfrm flipV="1">
            <a:off x="4857752" y="2214554"/>
            <a:ext cx="235745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rot="16200000" flipV="1">
            <a:off x="5072066" y="2357430"/>
            <a:ext cx="164307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7143768" y="2143116"/>
            <a:ext cx="29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000760" y="2916792"/>
            <a:ext cx="306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214414" y="3929066"/>
            <a:ext cx="2877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Přímky a, b jsou různoběžné.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714876" y="4429132"/>
            <a:ext cx="61587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a </a:t>
            </a:r>
            <a:r>
              <a:rPr lang="cs-CZ" dirty="0" smtClean="0">
                <a:sym typeface="Symbol"/>
              </a:rPr>
              <a:t> b</a:t>
            </a:r>
            <a:endParaRPr lang="cs-CZ" dirty="0"/>
          </a:p>
        </p:txBody>
      </p:sp>
      <p:cxnSp>
        <p:nvCxnSpPr>
          <p:cNvPr id="22" name="Přímá spojovací čára 21"/>
          <p:cNvCxnSpPr/>
          <p:nvPr/>
        </p:nvCxnSpPr>
        <p:spPr>
          <a:xfrm rot="5400000">
            <a:off x="4929190" y="4572008"/>
            <a:ext cx="142876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rot="10800000">
            <a:off x="1357290" y="4572008"/>
            <a:ext cx="2071702" cy="1143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flipV="1">
            <a:off x="1500166" y="4643446"/>
            <a:ext cx="2214578" cy="1143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3143240" y="557214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3643306" y="457200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2428860" y="485776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4643438" y="5643578"/>
            <a:ext cx="883575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r>
              <a:rPr lang="cs-CZ" dirty="0" smtClean="0">
                <a:sym typeface="Symbol"/>
              </a:rPr>
              <a:t>ab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4572000" y="5214950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Bod C je průsečík přímek a, </a:t>
            </a:r>
            <a:r>
              <a:rPr lang="cs-CZ" dirty="0" err="1" smtClean="0"/>
              <a:t>b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11367" y="285728"/>
            <a:ext cx="541904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Vytvoř co nejvíce různých zápisů odpovídajících obrázku:</a:t>
            </a:r>
            <a:endParaRPr lang="cs-CZ" dirty="0"/>
          </a:p>
        </p:txBody>
      </p:sp>
      <p:cxnSp>
        <p:nvCxnSpPr>
          <p:cNvPr id="3" name="Přímá spojovací čára 2"/>
          <p:cNvCxnSpPr/>
          <p:nvPr/>
        </p:nvCxnSpPr>
        <p:spPr>
          <a:xfrm flipV="1">
            <a:off x="1285852" y="1571612"/>
            <a:ext cx="5857916" cy="71438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ovací čára 3"/>
          <p:cNvCxnSpPr/>
          <p:nvPr/>
        </p:nvCxnSpPr>
        <p:spPr>
          <a:xfrm rot="5400000">
            <a:off x="2286778" y="2142322"/>
            <a:ext cx="142876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 rot="5400000">
            <a:off x="4787108" y="1856570"/>
            <a:ext cx="142876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2214546" y="164305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714876" y="142873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000892" y="1500174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cxnSp>
        <p:nvCxnSpPr>
          <p:cNvPr id="9" name="Přímá spojovací čára 8"/>
          <p:cNvCxnSpPr/>
          <p:nvPr/>
        </p:nvCxnSpPr>
        <p:spPr>
          <a:xfrm rot="5400000">
            <a:off x="3429786" y="1999446"/>
            <a:ext cx="142876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>
            <a:off x="6001554" y="1713694"/>
            <a:ext cx="142876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3357554" y="15716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929322" y="128586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1928794" y="857232"/>
            <a:ext cx="4429156" cy="200026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5144298" y="2356636"/>
            <a:ext cx="142876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072066" y="192880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F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6215074" y="2786058"/>
            <a:ext cx="255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f</a:t>
            </a:r>
          </a:p>
        </p:txBody>
      </p:sp>
      <p:cxnSp>
        <p:nvCxnSpPr>
          <p:cNvPr id="19" name="Přímá spojovací čára 18"/>
          <p:cNvCxnSpPr/>
          <p:nvPr/>
        </p:nvCxnSpPr>
        <p:spPr>
          <a:xfrm rot="5400000">
            <a:off x="2786844" y="1285066"/>
            <a:ext cx="142876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2714612" y="857232"/>
            <a:ext cx="296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E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4192416" y="1571612"/>
            <a:ext cx="330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3786182" y="2428868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3786182" y="221455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1714480" y="3643314"/>
            <a:ext cx="5715040" cy="286232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numCol="2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 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 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 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 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 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 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 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 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 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 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1714480" y="3244334"/>
            <a:ext cx="3041828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Dokážeš vymyslet 20 zápisů?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071802" y="1214422"/>
            <a:ext cx="3000396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/>
              <a:t>Rýsuj podle zadání:</a:t>
            </a:r>
            <a:endParaRPr lang="cs-CZ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928794" y="2143116"/>
            <a:ext cx="5750759" cy="31700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arenR"/>
            </a:pPr>
            <a:r>
              <a:rPr lang="cs-CZ" sz="3600" dirty="0" smtClean="0"/>
              <a:t>AB; </a:t>
            </a:r>
            <a:r>
              <a:rPr lang="cs-CZ" sz="3600" dirty="0" err="1" smtClean="0"/>
              <a:t>IABI</a:t>
            </a:r>
            <a:r>
              <a:rPr lang="cs-CZ" sz="3600" dirty="0" smtClean="0"/>
              <a:t> = 7 cm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arenR"/>
            </a:pPr>
            <a:r>
              <a:rPr lang="cs-CZ" sz="3600" dirty="0" smtClean="0"/>
              <a:t>C; C </a:t>
            </a:r>
            <a:r>
              <a:rPr lang="cs-CZ" sz="3600" dirty="0" smtClean="0">
                <a:sym typeface="Symbol"/>
              </a:rPr>
              <a:t>  AB; </a:t>
            </a:r>
            <a:r>
              <a:rPr lang="cs-CZ" sz="3600" dirty="0" err="1" smtClean="0">
                <a:sym typeface="Symbol"/>
              </a:rPr>
              <a:t>IACI</a:t>
            </a:r>
            <a:r>
              <a:rPr lang="cs-CZ" sz="3600" dirty="0" smtClean="0">
                <a:sym typeface="Symbol"/>
              </a:rPr>
              <a:t> = 10 cm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arenR"/>
            </a:pPr>
            <a:r>
              <a:rPr lang="cs-CZ" sz="3600" dirty="0" smtClean="0">
                <a:sym typeface="Symbol"/>
              </a:rPr>
              <a:t>p; p   AB; C  p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arenR"/>
            </a:pPr>
            <a:r>
              <a:rPr lang="cs-CZ" sz="3600" dirty="0" smtClean="0">
                <a:sym typeface="Symbol"/>
              </a:rPr>
              <a:t>D; Dp; DC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arenR"/>
            </a:pPr>
            <a:r>
              <a:rPr lang="cs-CZ" sz="3600" dirty="0" smtClean="0">
                <a:sym typeface="Symbol"/>
              </a:rPr>
              <a:t>d; d  AB; D d</a:t>
            </a:r>
          </a:p>
        </p:txBody>
      </p:sp>
      <p:cxnSp>
        <p:nvCxnSpPr>
          <p:cNvPr id="5" name="Přímá spojovací čára 4"/>
          <p:cNvCxnSpPr/>
          <p:nvPr/>
        </p:nvCxnSpPr>
        <p:spPr>
          <a:xfrm rot="5400000" flipH="1" flipV="1">
            <a:off x="3429786" y="2928140"/>
            <a:ext cx="28575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294</Words>
  <Application>Microsoft Office PowerPoint</Application>
  <PresentationFormat>Předvádění na obrazovce (4:3)</PresentationFormat>
  <Paragraphs>100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Geometrické značky a zápisy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DOMA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Geometrické značky a zápisy</dc:title>
  <dc:creator>Vilém Valkoun</dc:creator>
  <cp:lastModifiedBy>Pavel Vlček</cp:lastModifiedBy>
  <cp:revision>14</cp:revision>
  <dcterms:created xsi:type="dcterms:W3CDTF">2012-11-04T20:35:10Z</dcterms:created>
  <dcterms:modified xsi:type="dcterms:W3CDTF">2013-09-23T18:18:58Z</dcterms:modified>
</cp:coreProperties>
</file>