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7B05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6C121-EBE6-4CBA-BD7F-8B93061B7A09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7BED4-9673-4182-97C8-4E1EE624A7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43116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br>
              <a:rPr lang="cs-CZ" dirty="0" smtClean="0"/>
            </a:br>
            <a:r>
              <a:rPr lang="cs-CZ" sz="3100" dirty="0" smtClean="0"/>
              <a:t>(čtverec, obdélník, pravoúhlý trojúhelník)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dirty="0" smtClean="0"/>
              <a:t>VY_32_INOVACE_165</a:t>
            </a:r>
            <a:endParaRPr lang="cs-CZ" dirty="0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714375"/>
            <a:ext cx="542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7"/>
          <p:cNvSpPr txBox="1">
            <a:spLocks noChangeArrowheads="1"/>
          </p:cNvSpPr>
          <p:nvPr/>
        </p:nvSpPr>
        <p:spPr bwMode="auto">
          <a:xfrm>
            <a:off x="1000125" y="714375"/>
            <a:ext cx="2449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Odpovíš správně?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1000125" y="1428749"/>
            <a:ext cx="2706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1. Co je to „</a:t>
            </a:r>
            <a:r>
              <a:rPr lang="cs-CZ" sz="2400" b="1" dirty="0" smtClean="0">
                <a:latin typeface="Calibri" pitchFamily="34" charset="0"/>
              </a:rPr>
              <a:t>obsah“?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4" name="TextovéPole 5"/>
          <p:cNvSpPr txBox="1">
            <a:spLocks noChangeArrowheads="1"/>
          </p:cNvSpPr>
          <p:nvPr/>
        </p:nvSpPr>
        <p:spPr bwMode="auto">
          <a:xfrm>
            <a:off x="1000100" y="3214686"/>
            <a:ext cx="52972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2. V jakých jednotkách počítáme </a:t>
            </a:r>
            <a:r>
              <a:rPr lang="cs-CZ" sz="2400" b="1" dirty="0" smtClean="0">
                <a:latin typeface="Calibri" pitchFamily="34" charset="0"/>
              </a:rPr>
              <a:t>obsah?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5" name="TextovéPole 6"/>
          <p:cNvSpPr txBox="1">
            <a:spLocks noChangeArrowheads="1"/>
          </p:cNvSpPr>
          <p:nvPr/>
        </p:nvSpPr>
        <p:spPr bwMode="auto">
          <a:xfrm>
            <a:off x="1031102" y="5072074"/>
            <a:ext cx="3612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3. Jakou značku má </a:t>
            </a:r>
            <a:r>
              <a:rPr lang="cs-CZ" sz="2400" b="1" dirty="0" smtClean="0">
                <a:latin typeface="Calibri" pitchFamily="34" charset="0"/>
              </a:rPr>
              <a:t>obsah?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0125" y="2071686"/>
            <a:ext cx="7072337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/>
              <a:t>Obsah </a:t>
            </a:r>
            <a:r>
              <a:rPr lang="cs-CZ" sz="2800" b="1" dirty="0"/>
              <a:t>je </a:t>
            </a:r>
            <a:r>
              <a:rPr lang="cs-CZ" sz="2800" b="1" dirty="0" smtClean="0"/>
              <a:t>velikost plochy, kterou rovinný útvar pokrývá.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0100" y="3857628"/>
            <a:ext cx="6572271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/>
              <a:t>Obsah </a:t>
            </a:r>
            <a:r>
              <a:rPr lang="cs-CZ" sz="2800" b="1" dirty="0"/>
              <a:t>vyjadřujeme v </a:t>
            </a:r>
            <a:r>
              <a:rPr lang="cs-CZ" sz="2800" b="1" dirty="0" smtClean="0"/>
              <a:t>jednotkách obsahu – ve </a:t>
            </a:r>
            <a:r>
              <a:rPr lang="cs-CZ" sz="2800" b="1" dirty="0" err="1" smtClean="0"/>
              <a:t>čverečních</a:t>
            </a:r>
            <a:r>
              <a:rPr lang="cs-CZ" sz="2800" b="1" dirty="0" smtClean="0"/>
              <a:t> jednotkách.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00100" y="5715016"/>
            <a:ext cx="5602559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/>
              <a:t>Obsah </a:t>
            </a:r>
            <a:r>
              <a:rPr lang="cs-CZ" sz="2800" b="1" dirty="0"/>
              <a:t>značíme </a:t>
            </a:r>
            <a:r>
              <a:rPr lang="cs-CZ" sz="2800" b="1" dirty="0" smtClean="0"/>
              <a:t>velkým </a:t>
            </a:r>
            <a:r>
              <a:rPr lang="cs-CZ" sz="2800" b="1" dirty="0"/>
              <a:t>písmenem </a:t>
            </a:r>
            <a:r>
              <a:rPr lang="cs-CZ" sz="2800" b="1" dirty="0" smtClean="0"/>
              <a:t>S.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vnoramenný trojúhelník 18"/>
          <p:cNvSpPr/>
          <p:nvPr/>
        </p:nvSpPr>
        <p:spPr>
          <a:xfrm rot="10800000">
            <a:off x="6387768" y="1061430"/>
            <a:ext cx="756000" cy="1296000"/>
          </a:xfrm>
          <a:prstGeom prst="triangle">
            <a:avLst>
              <a:gd name="adj" fmla="val 100000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Rovnoramenný trojúhelník 17"/>
          <p:cNvSpPr/>
          <p:nvPr/>
        </p:nvSpPr>
        <p:spPr>
          <a:xfrm>
            <a:off x="5643570" y="1071546"/>
            <a:ext cx="756000" cy="1296000"/>
          </a:xfrm>
          <a:prstGeom prst="triangle">
            <a:avLst>
              <a:gd name="adj" fmla="val 100000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>
            <a:off x="1285852" y="714356"/>
            <a:ext cx="714380" cy="2643206"/>
          </a:xfrm>
          <a:prstGeom prst="triangle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ovnoramenný trojúhelník 13"/>
          <p:cNvSpPr/>
          <p:nvPr/>
        </p:nvSpPr>
        <p:spPr>
          <a:xfrm>
            <a:off x="3500430" y="4357694"/>
            <a:ext cx="1785950" cy="1643074"/>
          </a:xfrm>
          <a:prstGeom prst="triangle">
            <a:avLst>
              <a:gd name="adj" fmla="val 0"/>
            </a:avLst>
          </a:prstGeom>
          <a:solidFill>
            <a:srgbClr val="F17B05"/>
          </a:solidFill>
          <a:ln>
            <a:solidFill>
              <a:srgbClr val="F17B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ovnoramenný trojúhelník 14"/>
          <p:cNvSpPr/>
          <p:nvPr/>
        </p:nvSpPr>
        <p:spPr>
          <a:xfrm>
            <a:off x="4929190" y="2357430"/>
            <a:ext cx="714380" cy="1000132"/>
          </a:xfrm>
          <a:prstGeom prst="triangle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969988" y="142852"/>
            <a:ext cx="7204023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Urči pomocí čtvercové sítě obsah vybarvených obrazců.</a:t>
            </a:r>
            <a:endParaRPr lang="cs-CZ" sz="2400" b="1" dirty="0"/>
          </a:p>
        </p:txBody>
      </p:sp>
      <p:sp>
        <p:nvSpPr>
          <p:cNvPr id="17" name="Rovnoramenný trojúhelník 16"/>
          <p:cNvSpPr/>
          <p:nvPr/>
        </p:nvSpPr>
        <p:spPr>
          <a:xfrm>
            <a:off x="4572000" y="714356"/>
            <a:ext cx="357190" cy="324000"/>
          </a:xfrm>
          <a:prstGeom prst="triangle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285857" y="714360"/>
          <a:ext cx="6572291" cy="5643592"/>
        </p:xfrm>
        <a:graphic>
          <a:graphicData uri="http://schemas.openxmlformats.org/drawingml/2006/table">
            <a:tbl>
              <a:tblPr/>
              <a:tblGrid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27"/>
                <a:gridCol w="365132"/>
              </a:tblGrid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Čárový popisek 2 11"/>
          <p:cNvSpPr/>
          <p:nvPr/>
        </p:nvSpPr>
        <p:spPr>
          <a:xfrm>
            <a:off x="8072462" y="928670"/>
            <a:ext cx="785818" cy="357190"/>
          </a:xfrm>
          <a:prstGeom prst="borderCallout2">
            <a:avLst>
              <a:gd name="adj1" fmla="val 32713"/>
              <a:gd name="adj2" fmla="val -1986"/>
              <a:gd name="adj3" fmla="val 32713"/>
              <a:gd name="adj4" fmla="val -14551"/>
              <a:gd name="adj5" fmla="val -22481"/>
              <a:gd name="adj6" fmla="val -4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 </a:t>
            </a:r>
            <a:r>
              <a:rPr lang="cs-CZ" dirty="0" err="1" smtClean="0"/>
              <a:t>cm</a:t>
            </a:r>
            <a:r>
              <a:rPr lang="cs-CZ" baseline="30000" dirty="0" err="1" smtClean="0"/>
              <a:t>2</a:t>
            </a:r>
            <a:endParaRPr lang="cs-CZ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01070" y="714356"/>
            <a:ext cx="234186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Obsah obdélníku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1142976" y="1714488"/>
            <a:ext cx="2857499" cy="1500188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785813" y="3228975"/>
            <a:ext cx="339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A</a:t>
            </a: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4000500" y="3228975"/>
            <a:ext cx="328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B</a:t>
            </a:r>
          </a:p>
        </p:txBody>
      </p:sp>
      <p:sp>
        <p:nvSpPr>
          <p:cNvPr id="8" name="TextovéPole 5"/>
          <p:cNvSpPr txBox="1">
            <a:spLocks noChangeArrowheads="1"/>
          </p:cNvSpPr>
          <p:nvPr/>
        </p:nvSpPr>
        <p:spPr bwMode="auto">
          <a:xfrm>
            <a:off x="3929063" y="1357313"/>
            <a:ext cx="320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latin typeface="Calibri" pitchFamily="34" charset="0"/>
              </a:rPr>
              <a:t>C</a:t>
            </a:r>
          </a:p>
        </p:txBody>
      </p:sp>
      <p:sp>
        <p:nvSpPr>
          <p:cNvPr id="9" name="TextovéPole 6"/>
          <p:cNvSpPr txBox="1">
            <a:spLocks noChangeArrowheads="1"/>
          </p:cNvSpPr>
          <p:nvPr/>
        </p:nvSpPr>
        <p:spPr bwMode="auto">
          <a:xfrm>
            <a:off x="714375" y="1357313"/>
            <a:ext cx="346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latin typeface="Calibri" pitchFamily="34" charset="0"/>
              </a:rPr>
              <a:t>D</a:t>
            </a:r>
          </a:p>
        </p:txBody>
      </p:sp>
      <p:sp>
        <p:nvSpPr>
          <p:cNvPr id="10" name="TextovéPole 12"/>
          <p:cNvSpPr txBox="1">
            <a:spLocks noChangeArrowheads="1"/>
          </p:cNvSpPr>
          <p:nvPr/>
        </p:nvSpPr>
        <p:spPr bwMode="auto">
          <a:xfrm>
            <a:off x="2000250" y="3429000"/>
            <a:ext cx="7873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8 </a:t>
            </a:r>
            <a:r>
              <a:rPr lang="cs-CZ" sz="2400" b="1" dirty="0">
                <a:latin typeface="Calibri" pitchFamily="34" charset="0"/>
              </a:rPr>
              <a:t>cm</a:t>
            </a:r>
          </a:p>
        </p:txBody>
      </p:sp>
      <p:sp>
        <p:nvSpPr>
          <p:cNvPr id="12" name="TextovéPole 14"/>
          <p:cNvSpPr txBox="1">
            <a:spLocks noChangeArrowheads="1"/>
          </p:cNvSpPr>
          <p:nvPr/>
        </p:nvSpPr>
        <p:spPr bwMode="auto">
          <a:xfrm>
            <a:off x="4000500" y="2143125"/>
            <a:ext cx="78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4 cm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72198" y="2071678"/>
            <a:ext cx="1237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a = 8 cm</a:t>
            </a:r>
          </a:p>
          <a:p>
            <a:r>
              <a:rPr lang="cs-CZ" sz="2400" b="1" dirty="0" smtClean="0"/>
              <a:t>b = 4 cm</a:t>
            </a:r>
            <a:endParaRPr lang="cs-CZ" sz="2400" b="1" dirty="0"/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6072198" y="2928934"/>
            <a:ext cx="128588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1142976" y="1714488"/>
          <a:ext cx="2857520" cy="1500200"/>
        </p:xfrm>
        <a:graphic>
          <a:graphicData uri="http://schemas.openxmlformats.org/drawingml/2006/table">
            <a:tbl>
              <a:tblPr/>
              <a:tblGrid>
                <a:gridCol w="357190"/>
                <a:gridCol w="357190"/>
                <a:gridCol w="357190"/>
                <a:gridCol w="357190"/>
                <a:gridCol w="357190"/>
                <a:gridCol w="357190"/>
                <a:gridCol w="357190"/>
                <a:gridCol w="357190"/>
              </a:tblGrid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1571604" y="4214818"/>
            <a:ext cx="1861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8 </a:t>
            </a:r>
            <a:r>
              <a:rPr lang="cs-CZ" sz="2400" b="1" dirty="0" smtClean="0">
                <a:sym typeface="Symbol"/>
              </a:rPr>
              <a:t> 4 = 32 </a:t>
            </a:r>
            <a:r>
              <a:rPr lang="cs-CZ" sz="2400" b="1" dirty="0" err="1" smtClean="0">
                <a:sym typeface="Symbol"/>
              </a:rPr>
              <a:t>cm</a:t>
            </a:r>
            <a:r>
              <a:rPr lang="cs-CZ" sz="2400" b="1" baseline="30000" dirty="0" err="1" smtClean="0">
                <a:sym typeface="Symbol"/>
              </a:rPr>
              <a:t>2</a:t>
            </a:r>
            <a:endParaRPr lang="cs-CZ" sz="2400" b="1" baseline="30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072198" y="3198167"/>
            <a:ext cx="115448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S = a </a:t>
            </a:r>
            <a:r>
              <a:rPr lang="cs-CZ" sz="2400" b="1" dirty="0" smtClean="0">
                <a:sym typeface="Symbol"/>
              </a:rPr>
              <a:t> b</a:t>
            </a:r>
            <a:endParaRPr lang="cs-CZ" sz="24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072198" y="3857628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S = 8 </a:t>
            </a:r>
            <a:r>
              <a:rPr lang="cs-CZ" sz="2400" b="1" dirty="0" smtClean="0">
                <a:sym typeface="Symbol"/>
              </a:rPr>
              <a:t> 4 </a:t>
            </a:r>
            <a:endParaRPr lang="cs-CZ" sz="24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072198" y="4429132"/>
            <a:ext cx="147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S = </a:t>
            </a:r>
            <a:r>
              <a:rPr lang="cs-CZ" sz="2400" b="1" dirty="0" smtClean="0">
                <a:sym typeface="Symbol"/>
              </a:rPr>
              <a:t>32 </a:t>
            </a:r>
            <a:r>
              <a:rPr lang="cs-CZ" sz="2400" b="1" dirty="0" err="1" smtClean="0">
                <a:sym typeface="Symbol"/>
              </a:rPr>
              <a:t>cm</a:t>
            </a:r>
            <a:r>
              <a:rPr lang="cs-CZ" sz="2400" b="1" baseline="30000" dirty="0" err="1" smtClean="0">
                <a:sym typeface="Symbol"/>
              </a:rPr>
              <a:t>2</a:t>
            </a:r>
            <a:endParaRPr lang="cs-CZ" sz="24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 animBg="1"/>
      <p:bldP spid="21" grpId="1"/>
      <p:bldP spid="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500166" y="1785926"/>
            <a:ext cx="2214578" cy="2143140"/>
          </a:xfrm>
          <a:prstGeom prst="rect">
            <a:avLst/>
          </a:prstGeom>
          <a:solidFill>
            <a:srgbClr val="0070C0">
              <a:alpha val="59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500166" y="1785926"/>
          <a:ext cx="2214580" cy="2143140"/>
        </p:xfrm>
        <a:graphic>
          <a:graphicData uri="http://schemas.openxmlformats.org/drawingml/2006/table">
            <a:tbl>
              <a:tblPr/>
              <a:tblGrid>
                <a:gridCol w="442916"/>
                <a:gridCol w="442916"/>
                <a:gridCol w="442916"/>
                <a:gridCol w="442916"/>
                <a:gridCol w="442916"/>
              </a:tblGrid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401070" y="714356"/>
            <a:ext cx="198894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Obsah čtverce</a:t>
            </a:r>
            <a:endParaRPr lang="cs-CZ" sz="2400" b="1" dirty="0"/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1142976" y="3929066"/>
            <a:ext cx="339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A</a:t>
            </a:r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3786182" y="3929066"/>
            <a:ext cx="328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B</a:t>
            </a:r>
          </a:p>
        </p:txBody>
      </p:sp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3643306" y="1428736"/>
            <a:ext cx="320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C</a:t>
            </a:r>
          </a:p>
        </p:txBody>
      </p:sp>
      <p:sp>
        <p:nvSpPr>
          <p:cNvPr id="8" name="TextovéPole 6"/>
          <p:cNvSpPr txBox="1">
            <a:spLocks noChangeArrowheads="1"/>
          </p:cNvSpPr>
          <p:nvPr/>
        </p:nvSpPr>
        <p:spPr bwMode="auto">
          <a:xfrm>
            <a:off x="1214414" y="1357298"/>
            <a:ext cx="346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D</a:t>
            </a:r>
          </a:p>
        </p:txBody>
      </p:sp>
      <p:sp>
        <p:nvSpPr>
          <p:cNvPr id="9" name="TextovéPole 12"/>
          <p:cNvSpPr txBox="1">
            <a:spLocks noChangeArrowheads="1"/>
          </p:cNvSpPr>
          <p:nvPr/>
        </p:nvSpPr>
        <p:spPr bwMode="auto">
          <a:xfrm>
            <a:off x="2214546" y="4071942"/>
            <a:ext cx="7873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5 </a:t>
            </a:r>
            <a:r>
              <a:rPr lang="cs-CZ" sz="2400" b="1" dirty="0">
                <a:latin typeface="Calibri" pitchFamily="34" charset="0"/>
              </a:rPr>
              <a:t>cm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85918" y="5000636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5 </a:t>
            </a:r>
            <a:r>
              <a:rPr lang="cs-CZ" sz="2400" b="1" dirty="0" smtClean="0">
                <a:sym typeface="Symbol"/>
              </a:rPr>
              <a:t> 5 = 25 </a:t>
            </a:r>
            <a:r>
              <a:rPr lang="cs-CZ" sz="2400" b="1" dirty="0" err="1" smtClean="0">
                <a:sym typeface="Symbol"/>
              </a:rPr>
              <a:t>cm</a:t>
            </a:r>
            <a:r>
              <a:rPr lang="cs-CZ" sz="2400" b="1" baseline="30000" dirty="0" err="1" smtClean="0">
                <a:sym typeface="Symbol"/>
              </a:rPr>
              <a:t>2</a:t>
            </a:r>
            <a:endParaRPr lang="cs-CZ" sz="2400" b="1" baseline="30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72198" y="2285992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a = 5 cm</a:t>
            </a: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6072198" y="2928934"/>
            <a:ext cx="128588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072198" y="3198167"/>
            <a:ext cx="114165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S = a </a:t>
            </a:r>
            <a:r>
              <a:rPr lang="cs-CZ" sz="2400" b="1" dirty="0" smtClean="0">
                <a:sym typeface="Symbol"/>
              </a:rPr>
              <a:t> a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72198" y="3857628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S = 5 </a:t>
            </a:r>
            <a:r>
              <a:rPr lang="cs-CZ" sz="2400" b="1" dirty="0" smtClean="0">
                <a:sym typeface="Symbol"/>
              </a:rPr>
              <a:t> 5 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072198" y="4429132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S = </a:t>
            </a:r>
            <a:r>
              <a:rPr lang="cs-CZ" sz="2400" b="1" dirty="0" smtClean="0">
                <a:sym typeface="Symbol"/>
              </a:rPr>
              <a:t>25 </a:t>
            </a:r>
            <a:r>
              <a:rPr lang="cs-CZ" sz="2400" b="1" dirty="0" err="1" smtClean="0">
                <a:sym typeface="Symbol"/>
              </a:rPr>
              <a:t>cm</a:t>
            </a:r>
            <a:r>
              <a:rPr lang="cs-CZ" sz="2400" b="1" baseline="30000" dirty="0" err="1" smtClean="0">
                <a:sym typeface="Symbol"/>
              </a:rPr>
              <a:t>2</a:t>
            </a:r>
            <a:endParaRPr lang="cs-CZ" sz="24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5715008" y="2643182"/>
            <a:ext cx="1571636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Rovnoramenný trojúhelník 2"/>
          <p:cNvSpPr/>
          <p:nvPr/>
        </p:nvSpPr>
        <p:spPr>
          <a:xfrm>
            <a:off x="1500166" y="1357298"/>
            <a:ext cx="2357454" cy="2857520"/>
          </a:xfrm>
          <a:prstGeom prst="triangle">
            <a:avLst>
              <a:gd name="adj" fmla="val 0"/>
            </a:avLst>
          </a:prstGeom>
          <a:solidFill>
            <a:srgbClr val="F17B0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00166" y="1357298"/>
          <a:ext cx="2357456" cy="2857520"/>
        </p:xfrm>
        <a:graphic>
          <a:graphicData uri="http://schemas.openxmlformats.org/drawingml/2006/table">
            <a:tbl>
              <a:tblPr/>
              <a:tblGrid>
                <a:gridCol w="589364"/>
                <a:gridCol w="589364"/>
                <a:gridCol w="589364"/>
                <a:gridCol w="589364"/>
              </a:tblGrid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2413684" y="500042"/>
            <a:ext cx="4316631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Obsah pravoúhlého trojúhelníku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14546" y="4357694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4 cm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472" y="2500306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5 cm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10" y="5143512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Obsah pravoúhlého trojúhelníku je obsah poloviny příslušného obdélníku.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857884" y="1714488"/>
            <a:ext cx="1237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a = 4 cm</a:t>
            </a:r>
          </a:p>
          <a:p>
            <a:r>
              <a:rPr lang="cs-CZ" sz="2400" b="1" dirty="0" smtClean="0"/>
              <a:t>b = 5 cm</a:t>
            </a:r>
            <a:endParaRPr lang="cs-CZ" sz="2400" b="1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6000760" y="2571744"/>
            <a:ext cx="107157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5857884" y="2857496"/>
            <a:ext cx="642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 = 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357950" y="2714620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a </a:t>
            </a:r>
            <a:r>
              <a:rPr lang="cs-CZ" sz="2400" b="1" dirty="0" smtClean="0">
                <a:sym typeface="Symbol"/>
              </a:rPr>
              <a:t> b</a:t>
            </a:r>
            <a:endParaRPr lang="cs-CZ" sz="2400" b="1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6429388" y="3143248"/>
            <a:ext cx="57150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500826" y="30718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2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857884" y="3714752"/>
            <a:ext cx="15183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S = 4 </a:t>
            </a:r>
            <a:r>
              <a:rPr lang="cs-CZ" sz="2400" b="1" dirty="0" smtClean="0">
                <a:sym typeface="Symbol"/>
              </a:rPr>
              <a:t> 5 : 2</a:t>
            </a:r>
          </a:p>
          <a:p>
            <a:r>
              <a:rPr lang="cs-CZ" sz="2400" b="1" dirty="0" smtClean="0">
                <a:sym typeface="Symbol"/>
              </a:rPr>
              <a:t>S = 20 : 2</a:t>
            </a:r>
          </a:p>
          <a:p>
            <a:r>
              <a:rPr lang="cs-CZ" sz="2400" b="1" dirty="0" smtClean="0">
                <a:sym typeface="Symbol"/>
              </a:rPr>
              <a:t>S = 10 </a:t>
            </a:r>
            <a:r>
              <a:rPr lang="cs-CZ" sz="2400" b="1" dirty="0" err="1" smtClean="0">
                <a:sym typeface="Symbol"/>
              </a:rPr>
              <a:t>cm</a:t>
            </a:r>
            <a:r>
              <a:rPr lang="cs-CZ" sz="2400" b="1" baseline="30000" dirty="0" err="1" smtClean="0">
                <a:sym typeface="Symbol"/>
              </a:rPr>
              <a:t>2</a:t>
            </a:r>
            <a:endParaRPr lang="cs-CZ" sz="24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9" grpId="0"/>
      <p:bldP spid="13" grpId="0"/>
      <p:bldP spid="14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25144" y="428604"/>
            <a:ext cx="4893712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Vypočítej obsahy, pozor na jednotky!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00034" y="4773051"/>
            <a:ext cx="7119257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/>
              <a:t>4) Obdélník </a:t>
            </a:r>
            <a:r>
              <a:rPr lang="cs-CZ" sz="3200" dirty="0" err="1" smtClean="0"/>
              <a:t>ABCD</a:t>
            </a:r>
            <a:r>
              <a:rPr lang="cs-CZ" sz="3200" dirty="0" smtClean="0"/>
              <a:t>: a = 170 mm, o = 60 cm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5715016"/>
            <a:ext cx="503714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/>
              <a:t>5) Čtverec </a:t>
            </a:r>
            <a:r>
              <a:rPr lang="cs-CZ" sz="3200" dirty="0" err="1" smtClean="0"/>
              <a:t>KLMN</a:t>
            </a:r>
            <a:r>
              <a:rPr lang="cs-CZ" sz="3200" dirty="0" smtClean="0"/>
              <a:t>: o = 128 dm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3286124"/>
            <a:ext cx="7429552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3) Pravoúhlý trojúhelník: strana a je kolmá ke straně b, a = 7,6 cm, b = 150 mm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034" y="1285860"/>
            <a:ext cx="7772705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/>
              <a:t>1) Obdélník </a:t>
            </a:r>
            <a:r>
              <a:rPr lang="cs-CZ" sz="3200" dirty="0" err="1" smtClean="0"/>
              <a:t>OPRS</a:t>
            </a:r>
            <a:r>
              <a:rPr lang="cs-CZ" sz="3200" dirty="0" smtClean="0"/>
              <a:t>: </a:t>
            </a:r>
            <a:r>
              <a:rPr lang="cs-CZ" sz="3200" dirty="0" err="1" smtClean="0"/>
              <a:t>IOPI</a:t>
            </a:r>
            <a:r>
              <a:rPr lang="cs-CZ" sz="3200" dirty="0" smtClean="0"/>
              <a:t> = 0,07 m, </a:t>
            </a:r>
            <a:r>
              <a:rPr lang="cs-CZ" sz="3200" dirty="0" err="1" smtClean="0"/>
              <a:t>IPRI</a:t>
            </a:r>
            <a:r>
              <a:rPr lang="cs-CZ" sz="3200" dirty="0" smtClean="0"/>
              <a:t> = 13 cm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034" y="2285992"/>
            <a:ext cx="7630359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/>
              <a:t>2) Trojnásobek délky strany čtverce je 57 cm.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715272" y="1785926"/>
            <a:ext cx="115929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 = 91 </a:t>
            </a:r>
            <a:r>
              <a:rPr lang="cs-CZ" dirty="0" err="1" smtClean="0"/>
              <a:t>cm</a:t>
            </a:r>
            <a:r>
              <a:rPr lang="cs-CZ" baseline="30000" dirty="0" err="1" smtClean="0"/>
              <a:t>2</a:t>
            </a:r>
            <a:endParaRPr lang="cs-CZ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72396" y="2786058"/>
            <a:ext cx="132921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 = 361 </a:t>
            </a:r>
            <a:r>
              <a:rPr lang="cs-CZ" dirty="0" err="1" smtClean="0"/>
              <a:t>cm</a:t>
            </a:r>
            <a:r>
              <a:rPr lang="cs-CZ" baseline="30000" dirty="0" err="1" smtClean="0"/>
              <a:t>2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286512" y="4286256"/>
            <a:ext cx="271464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S = 5700 </a:t>
            </a:r>
            <a:r>
              <a:rPr lang="cs-CZ" dirty="0" err="1" smtClean="0"/>
              <a:t>mm</a:t>
            </a:r>
            <a:r>
              <a:rPr lang="cs-CZ" baseline="30000" dirty="0" err="1" smtClean="0"/>
              <a:t>2</a:t>
            </a:r>
            <a:r>
              <a:rPr lang="cs-CZ" baseline="30000" dirty="0" smtClean="0"/>
              <a:t> </a:t>
            </a:r>
            <a:r>
              <a:rPr lang="cs-CZ" dirty="0" smtClean="0"/>
              <a:t> = 57 </a:t>
            </a:r>
            <a:r>
              <a:rPr lang="cs-CZ" dirty="0" err="1" smtClean="0"/>
              <a:t>cm</a:t>
            </a:r>
            <a:r>
              <a:rPr lang="cs-CZ" baseline="30000" dirty="0" err="1" smtClean="0"/>
              <a:t>2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215206" y="5286388"/>
            <a:ext cx="127631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 = 221 </a:t>
            </a:r>
            <a:r>
              <a:rPr lang="cs-CZ" dirty="0" err="1" smtClean="0"/>
              <a:t>cm</a:t>
            </a:r>
            <a:r>
              <a:rPr lang="cs-CZ" baseline="30000" dirty="0" err="1" smtClean="0"/>
              <a:t>2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57818" y="6143644"/>
            <a:ext cx="141737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 = 1024 </a:t>
            </a:r>
            <a:r>
              <a:rPr lang="cs-CZ" dirty="0" err="1" smtClean="0"/>
              <a:t>dm</a:t>
            </a:r>
            <a:r>
              <a:rPr lang="cs-CZ" baseline="30000" dirty="0" err="1" smtClean="0"/>
              <a:t>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283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Obsah (čtverec, obdélník, pravoúhlý trojúhelník)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 (čtverec, obdélník, pravoúhlý trojúhelník)</dc:title>
  <dc:creator>Vilém Valkoun</dc:creator>
  <cp:lastModifiedBy>Pavel Vlček</cp:lastModifiedBy>
  <cp:revision>24</cp:revision>
  <dcterms:created xsi:type="dcterms:W3CDTF">2012-11-25T12:32:52Z</dcterms:created>
  <dcterms:modified xsi:type="dcterms:W3CDTF">2013-09-23T18:21:44Z</dcterms:modified>
</cp:coreProperties>
</file>