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62273-5782-4088-B776-ADFDB511A3FF}" type="datetimeFigureOut">
              <a:rPr lang="cs-CZ" smtClean="0"/>
              <a:pPr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0665B-FE47-4C83-9B0A-3323494E65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571744"/>
            <a:ext cx="7772400" cy="1470025"/>
          </a:xfrm>
        </p:spPr>
        <p:txBody>
          <a:bodyPr/>
          <a:lstStyle/>
          <a:p>
            <a:r>
              <a:rPr lang="cs-CZ" smtClean="0"/>
              <a:t>Násobení desetinných čísel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928826"/>
          </a:xfrm>
        </p:spPr>
        <p:txBody>
          <a:bodyPr/>
          <a:lstStyle/>
          <a:p>
            <a:r>
              <a:rPr lang="cs-CZ" dirty="0" smtClean="0"/>
              <a:t>Markéta </a:t>
            </a:r>
            <a:r>
              <a:rPr lang="cs-CZ" dirty="0" smtClean="0"/>
              <a:t>Zakouřilová</a:t>
            </a:r>
          </a:p>
          <a:p>
            <a:r>
              <a:rPr lang="cs-CZ" dirty="0" smtClean="0"/>
              <a:t>ZŠ Jenišovice</a:t>
            </a:r>
          </a:p>
          <a:p>
            <a:r>
              <a:rPr lang="cs-CZ" smtClean="0"/>
              <a:t>VY_32_INOVACE_166</a:t>
            </a:r>
            <a:endParaRPr lang="cs-CZ" smtClean="0"/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5" y="571480"/>
            <a:ext cx="5429250" cy="1057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32495" y="2285992"/>
            <a:ext cx="527900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0,6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2,4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58995" y="2285992"/>
            <a:ext cx="60260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/>
              <a:t>0</a:t>
            </a:r>
            <a:r>
              <a:rPr lang="cs-CZ" sz="11500" smtClean="0"/>
              <a:t>,06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0,4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58995" y="2285992"/>
            <a:ext cx="60260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0,6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0,04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63053" y="2285992"/>
            <a:ext cx="681789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150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2,444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8496" y="2285992"/>
            <a:ext cx="826700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10,11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2,405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2973" y="285728"/>
            <a:ext cx="7638053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smtClean="0"/>
              <a:t>Odděl v číslech daný počet desetinných míst:</a:t>
            </a:r>
            <a:endParaRPr lang="cs-CZ" sz="3200"/>
          </a:p>
        </p:txBody>
      </p:sp>
      <p:sp>
        <p:nvSpPr>
          <p:cNvPr id="4" name="TextovéPole 3"/>
          <p:cNvSpPr txBox="1"/>
          <p:nvPr/>
        </p:nvSpPr>
        <p:spPr>
          <a:xfrm>
            <a:off x="561055" y="1357298"/>
            <a:ext cx="1419941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2 místa</a:t>
            </a:r>
          </a:p>
          <a:p>
            <a:pPr algn="ctr"/>
            <a:r>
              <a:rPr lang="cs-CZ" sz="3200" b="1" smtClean="0"/>
              <a:t>156</a:t>
            </a:r>
            <a:endParaRPr lang="cs-CZ" sz="3200" b="1"/>
          </a:p>
        </p:txBody>
      </p:sp>
      <p:sp>
        <p:nvSpPr>
          <p:cNvPr id="5" name="TextovéPole 4"/>
          <p:cNvSpPr txBox="1"/>
          <p:nvPr/>
        </p:nvSpPr>
        <p:spPr>
          <a:xfrm>
            <a:off x="2921371" y="1357298"/>
            <a:ext cx="1222001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5 míst</a:t>
            </a:r>
          </a:p>
          <a:p>
            <a:pPr algn="ctr"/>
            <a:r>
              <a:rPr lang="cs-CZ" sz="3200" b="1" smtClean="0"/>
              <a:t>1548</a:t>
            </a:r>
            <a:endParaRPr lang="cs-CZ" sz="3200" b="1"/>
          </a:p>
        </p:txBody>
      </p:sp>
      <p:sp>
        <p:nvSpPr>
          <p:cNvPr id="6" name="TextovéPole 5"/>
          <p:cNvSpPr txBox="1"/>
          <p:nvPr/>
        </p:nvSpPr>
        <p:spPr>
          <a:xfrm>
            <a:off x="4847335" y="1357298"/>
            <a:ext cx="1439177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1 místo</a:t>
            </a:r>
          </a:p>
          <a:p>
            <a:pPr algn="ctr"/>
            <a:r>
              <a:rPr lang="cs-CZ" sz="3200" b="1" smtClean="0"/>
              <a:t>120</a:t>
            </a:r>
            <a:endParaRPr lang="cs-CZ" sz="3200" b="1"/>
          </a:p>
        </p:txBody>
      </p:sp>
      <p:sp>
        <p:nvSpPr>
          <p:cNvPr id="7" name="TextovéPole 6"/>
          <p:cNvSpPr txBox="1"/>
          <p:nvPr/>
        </p:nvSpPr>
        <p:spPr>
          <a:xfrm>
            <a:off x="580291" y="2714620"/>
            <a:ext cx="1419941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4 místa</a:t>
            </a:r>
          </a:p>
          <a:p>
            <a:pPr algn="ctr"/>
            <a:r>
              <a:rPr lang="cs-CZ" sz="3200" b="1" smtClean="0"/>
              <a:t>26</a:t>
            </a:r>
            <a:endParaRPr lang="cs-CZ" sz="3200" b="1"/>
          </a:p>
        </p:txBody>
      </p:sp>
      <p:sp>
        <p:nvSpPr>
          <p:cNvPr id="8" name="TextovéPole 7"/>
          <p:cNvSpPr txBox="1"/>
          <p:nvPr/>
        </p:nvSpPr>
        <p:spPr>
          <a:xfrm>
            <a:off x="2851240" y="2714620"/>
            <a:ext cx="1435008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3 místa</a:t>
            </a:r>
          </a:p>
          <a:p>
            <a:pPr algn="ctr"/>
            <a:r>
              <a:rPr lang="cs-CZ" sz="3200" b="1" smtClean="0"/>
              <a:t>123456</a:t>
            </a:r>
            <a:endParaRPr lang="cs-CZ" sz="3200" b="1"/>
          </a:p>
        </p:txBody>
      </p:sp>
      <p:sp>
        <p:nvSpPr>
          <p:cNvPr id="9" name="TextovéPole 8"/>
          <p:cNvSpPr txBox="1"/>
          <p:nvPr/>
        </p:nvSpPr>
        <p:spPr>
          <a:xfrm>
            <a:off x="4866571" y="2714620"/>
            <a:ext cx="1419941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2 místa</a:t>
            </a:r>
          </a:p>
          <a:p>
            <a:pPr algn="ctr"/>
            <a:r>
              <a:rPr lang="cs-CZ" sz="3200" b="1" smtClean="0"/>
              <a:t>2356</a:t>
            </a:r>
            <a:endParaRPr lang="cs-CZ" sz="3200" b="1"/>
          </a:p>
        </p:txBody>
      </p:sp>
      <p:sp>
        <p:nvSpPr>
          <p:cNvPr id="10" name="TextovéPole 9"/>
          <p:cNvSpPr txBox="1"/>
          <p:nvPr/>
        </p:nvSpPr>
        <p:spPr>
          <a:xfrm>
            <a:off x="706793" y="4143380"/>
            <a:ext cx="1222001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5 míst</a:t>
            </a:r>
          </a:p>
          <a:p>
            <a:pPr algn="ctr"/>
            <a:r>
              <a:rPr lang="cs-CZ" sz="3200" b="1" smtClean="0"/>
              <a:t>36</a:t>
            </a:r>
            <a:endParaRPr lang="cs-CZ" sz="3200" b="1"/>
          </a:p>
        </p:txBody>
      </p:sp>
      <p:sp>
        <p:nvSpPr>
          <p:cNvPr id="11" name="TextovéPole 10"/>
          <p:cNvSpPr txBox="1"/>
          <p:nvPr/>
        </p:nvSpPr>
        <p:spPr>
          <a:xfrm>
            <a:off x="2847071" y="4143380"/>
            <a:ext cx="1439177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1 místo</a:t>
            </a:r>
          </a:p>
          <a:p>
            <a:pPr algn="ctr"/>
            <a:r>
              <a:rPr lang="cs-CZ" sz="3200" b="1" smtClean="0"/>
              <a:t>1458</a:t>
            </a:r>
            <a:endParaRPr lang="cs-CZ" sz="3200" b="1"/>
          </a:p>
        </p:txBody>
      </p:sp>
      <p:sp>
        <p:nvSpPr>
          <p:cNvPr id="12" name="TextovéPole 11"/>
          <p:cNvSpPr txBox="1"/>
          <p:nvPr/>
        </p:nvSpPr>
        <p:spPr>
          <a:xfrm>
            <a:off x="4851504" y="4143380"/>
            <a:ext cx="1419941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3 místa</a:t>
            </a:r>
          </a:p>
          <a:p>
            <a:pPr algn="ctr"/>
            <a:r>
              <a:rPr lang="cs-CZ" sz="3200" b="1" smtClean="0"/>
              <a:t>78</a:t>
            </a:r>
            <a:endParaRPr lang="cs-CZ" sz="3200" b="1"/>
          </a:p>
        </p:txBody>
      </p:sp>
      <p:sp>
        <p:nvSpPr>
          <p:cNvPr id="13" name="TextovéPole 12"/>
          <p:cNvSpPr txBox="1"/>
          <p:nvPr/>
        </p:nvSpPr>
        <p:spPr>
          <a:xfrm>
            <a:off x="6938273" y="2714620"/>
            <a:ext cx="1419941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4 místa</a:t>
            </a:r>
          </a:p>
          <a:p>
            <a:pPr algn="ctr"/>
            <a:r>
              <a:rPr lang="cs-CZ" sz="3200" b="1" smtClean="0"/>
              <a:t>478</a:t>
            </a:r>
            <a:endParaRPr lang="cs-CZ" sz="3200" b="1"/>
          </a:p>
        </p:txBody>
      </p:sp>
      <p:sp>
        <p:nvSpPr>
          <p:cNvPr id="14" name="TextovéPole 13"/>
          <p:cNvSpPr txBox="1"/>
          <p:nvPr/>
        </p:nvSpPr>
        <p:spPr>
          <a:xfrm>
            <a:off x="6994644" y="4143380"/>
            <a:ext cx="1435008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2 místa</a:t>
            </a:r>
          </a:p>
          <a:p>
            <a:pPr algn="ctr"/>
            <a:r>
              <a:rPr lang="cs-CZ" sz="3200" b="1" smtClean="0"/>
              <a:t>589470</a:t>
            </a:r>
            <a:endParaRPr lang="cs-CZ" sz="3200" b="1"/>
          </a:p>
        </p:txBody>
      </p:sp>
      <p:sp>
        <p:nvSpPr>
          <p:cNvPr id="15" name="TextovéPole 14"/>
          <p:cNvSpPr txBox="1"/>
          <p:nvPr/>
        </p:nvSpPr>
        <p:spPr>
          <a:xfrm>
            <a:off x="6919037" y="1357298"/>
            <a:ext cx="1439177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1 místo</a:t>
            </a:r>
          </a:p>
          <a:p>
            <a:pPr algn="ctr"/>
            <a:r>
              <a:rPr lang="cs-CZ" sz="3200" b="1"/>
              <a:t>5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51729" y="5500702"/>
            <a:ext cx="1419941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2 místa</a:t>
            </a:r>
          </a:p>
          <a:p>
            <a:pPr algn="ctr"/>
            <a:r>
              <a:rPr lang="cs-CZ" sz="3200" b="1" smtClean="0"/>
              <a:t>200</a:t>
            </a:r>
            <a:endParaRPr lang="cs-CZ" sz="3200" b="1"/>
          </a:p>
        </p:txBody>
      </p:sp>
      <p:sp>
        <p:nvSpPr>
          <p:cNvPr id="17" name="TextovéPole 16"/>
          <p:cNvSpPr txBox="1"/>
          <p:nvPr/>
        </p:nvSpPr>
        <p:spPr>
          <a:xfrm>
            <a:off x="2937745" y="5500702"/>
            <a:ext cx="1419941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3 místa</a:t>
            </a:r>
          </a:p>
          <a:p>
            <a:pPr algn="ctr"/>
            <a:r>
              <a:rPr lang="cs-CZ" sz="3200" b="1" smtClean="0"/>
              <a:t>360</a:t>
            </a:r>
            <a:endParaRPr lang="cs-CZ" sz="3200" b="1"/>
          </a:p>
        </p:txBody>
      </p:sp>
      <p:sp>
        <p:nvSpPr>
          <p:cNvPr id="18" name="TextovéPole 17"/>
          <p:cNvSpPr txBox="1"/>
          <p:nvPr/>
        </p:nvSpPr>
        <p:spPr>
          <a:xfrm>
            <a:off x="4866571" y="5500702"/>
            <a:ext cx="1419941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4 místa</a:t>
            </a:r>
          </a:p>
          <a:p>
            <a:pPr algn="ctr"/>
            <a:r>
              <a:rPr lang="cs-CZ" sz="3200" b="1" smtClean="0"/>
              <a:t>720</a:t>
            </a:r>
            <a:endParaRPr lang="cs-CZ" sz="3200" b="1"/>
          </a:p>
        </p:txBody>
      </p:sp>
      <p:sp>
        <p:nvSpPr>
          <p:cNvPr id="19" name="TextovéPole 18"/>
          <p:cNvSpPr txBox="1"/>
          <p:nvPr/>
        </p:nvSpPr>
        <p:spPr>
          <a:xfrm>
            <a:off x="7131596" y="5500702"/>
            <a:ext cx="1226618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b="1" smtClean="0"/>
              <a:t>6 míst</a:t>
            </a:r>
          </a:p>
          <a:p>
            <a:pPr algn="ctr"/>
            <a:r>
              <a:rPr lang="cs-CZ" sz="3200" b="1" smtClean="0"/>
              <a:t>56897</a:t>
            </a:r>
            <a:endParaRPr lang="cs-CZ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61197" y="571480"/>
            <a:ext cx="4221605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A konečně celé příklady:</a:t>
            </a:r>
            <a:endParaRPr lang="cs-CZ" sz="3200"/>
          </a:p>
        </p:txBody>
      </p:sp>
      <p:sp>
        <p:nvSpPr>
          <p:cNvPr id="3" name="TextovéPole 2"/>
          <p:cNvSpPr txBox="1"/>
          <p:nvPr/>
        </p:nvSpPr>
        <p:spPr>
          <a:xfrm>
            <a:off x="1587849" y="1928802"/>
            <a:ext cx="42514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7200" smtClean="0"/>
              <a:t>1,3 </a:t>
            </a:r>
            <a:r>
              <a:rPr lang="cs-CZ" sz="7200" smtClean="0">
                <a:sym typeface="Symbol"/>
              </a:rPr>
              <a:t> 0,2 = </a:t>
            </a:r>
            <a:r>
              <a:rPr lang="cs-CZ" sz="7200" smtClean="0"/>
              <a:t> </a:t>
            </a:r>
            <a:endParaRPr lang="cs-CZ" sz="7200"/>
          </a:p>
        </p:txBody>
      </p:sp>
      <p:sp>
        <p:nvSpPr>
          <p:cNvPr id="4" name="TextovéPole 3"/>
          <p:cNvSpPr txBox="1"/>
          <p:nvPr/>
        </p:nvSpPr>
        <p:spPr>
          <a:xfrm>
            <a:off x="892943" y="4000504"/>
            <a:ext cx="7358114" cy="144655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400" smtClean="0"/>
              <a:t>13 </a:t>
            </a:r>
            <a:r>
              <a:rPr lang="cs-CZ" sz="4400" smtClean="0">
                <a:sym typeface="Symbol"/>
              </a:rPr>
              <a:t> 2 = 26 </a:t>
            </a:r>
          </a:p>
          <a:p>
            <a:pPr algn="ctr"/>
            <a:r>
              <a:rPr lang="cs-CZ" sz="4400" smtClean="0">
                <a:sym typeface="Symbol"/>
              </a:rPr>
              <a:t>a oddělíme 2 desetinná místa</a:t>
            </a:r>
            <a:r>
              <a:rPr lang="cs-CZ" sz="4400" smtClean="0"/>
              <a:t>  </a:t>
            </a:r>
            <a:endParaRPr lang="cs-CZ" sz="4400"/>
          </a:p>
        </p:txBody>
      </p:sp>
      <p:sp>
        <p:nvSpPr>
          <p:cNvPr id="7" name="TextovéPole 6"/>
          <p:cNvSpPr txBox="1"/>
          <p:nvPr/>
        </p:nvSpPr>
        <p:spPr>
          <a:xfrm>
            <a:off x="1587849" y="1928802"/>
            <a:ext cx="59683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7200" smtClean="0"/>
              <a:t>1,</a:t>
            </a:r>
            <a:r>
              <a:rPr lang="cs-CZ" sz="7200" u="sng" smtClean="0"/>
              <a:t>3</a:t>
            </a:r>
            <a:r>
              <a:rPr lang="cs-CZ" sz="7200" smtClean="0"/>
              <a:t> </a:t>
            </a:r>
            <a:r>
              <a:rPr lang="cs-CZ" sz="7200" smtClean="0">
                <a:sym typeface="Symbol"/>
              </a:rPr>
              <a:t> 0,</a:t>
            </a:r>
            <a:r>
              <a:rPr lang="cs-CZ" sz="7200" u="sng" smtClean="0">
                <a:sym typeface="Symbol"/>
              </a:rPr>
              <a:t>2</a:t>
            </a:r>
            <a:r>
              <a:rPr lang="cs-CZ" sz="7200" smtClean="0">
                <a:sym typeface="Symbol"/>
              </a:rPr>
              <a:t> = </a:t>
            </a:r>
            <a:r>
              <a:rPr lang="cs-CZ" sz="7200" smtClean="0">
                <a:solidFill>
                  <a:srgbClr val="C00000"/>
                </a:solidFill>
                <a:sym typeface="Symbol"/>
              </a:rPr>
              <a:t>0,</a:t>
            </a:r>
            <a:r>
              <a:rPr lang="cs-CZ" sz="7200" u="sng" smtClean="0">
                <a:solidFill>
                  <a:srgbClr val="C00000"/>
                </a:solidFill>
                <a:sym typeface="Symbol"/>
              </a:rPr>
              <a:t>2</a:t>
            </a:r>
            <a:r>
              <a:rPr lang="cs-CZ" sz="2800" smtClean="0">
                <a:solidFill>
                  <a:srgbClr val="C00000"/>
                </a:solidFill>
                <a:sym typeface="Symbol"/>
              </a:rPr>
              <a:t> </a:t>
            </a:r>
            <a:r>
              <a:rPr lang="cs-CZ" sz="7200" u="sng" smtClean="0">
                <a:solidFill>
                  <a:srgbClr val="C00000"/>
                </a:solidFill>
                <a:sym typeface="Symbol"/>
              </a:rPr>
              <a:t>6</a:t>
            </a:r>
            <a:r>
              <a:rPr lang="cs-CZ" sz="7200" smtClean="0"/>
              <a:t> </a:t>
            </a:r>
            <a:endParaRPr lang="cs-CZ" sz="7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47764" y="428604"/>
            <a:ext cx="2848472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Počítej zpaměti:</a:t>
            </a:r>
            <a:endParaRPr lang="cs-CZ" sz="3200"/>
          </a:p>
        </p:txBody>
      </p:sp>
      <p:sp>
        <p:nvSpPr>
          <p:cNvPr id="3" name="TextovéPole 2"/>
          <p:cNvSpPr txBox="1"/>
          <p:nvPr/>
        </p:nvSpPr>
        <p:spPr>
          <a:xfrm>
            <a:off x="2462896" y="1357298"/>
            <a:ext cx="25717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200" b="1" smtClean="0">
                <a:solidFill>
                  <a:srgbClr val="C00000"/>
                </a:solidFill>
              </a:rPr>
              <a:t>0,7 </a:t>
            </a:r>
            <a:r>
              <a:rPr lang="cs-CZ" sz="3200" b="1" smtClean="0">
                <a:solidFill>
                  <a:srgbClr val="C00000"/>
                </a:solidFill>
                <a:sym typeface="Symbol"/>
              </a:rPr>
              <a:t> 0,1  =</a:t>
            </a:r>
          </a:p>
          <a:p>
            <a:pPr algn="r"/>
            <a:r>
              <a:rPr lang="cs-CZ" sz="3200" b="1" smtClean="0"/>
              <a:t>1,1 </a:t>
            </a:r>
            <a:r>
              <a:rPr lang="cs-CZ" sz="3200" b="1" smtClean="0">
                <a:sym typeface="Symbol"/>
              </a:rPr>
              <a:t> 0,2  =</a:t>
            </a:r>
          </a:p>
          <a:p>
            <a:pPr algn="r"/>
            <a:r>
              <a:rPr lang="cs-CZ" sz="3200" b="1" smtClean="0">
                <a:solidFill>
                  <a:srgbClr val="0070C0"/>
                </a:solidFill>
                <a:sym typeface="Symbol"/>
              </a:rPr>
              <a:t>3,5  0,02  =</a:t>
            </a:r>
          </a:p>
          <a:p>
            <a:pPr algn="r"/>
            <a:r>
              <a:rPr lang="cs-CZ" sz="3200" b="1" smtClean="0">
                <a:sym typeface="Symbol"/>
              </a:rPr>
              <a:t>0,06  0,3  =</a:t>
            </a:r>
          </a:p>
          <a:p>
            <a:pPr algn="r"/>
            <a:r>
              <a:rPr lang="cs-CZ" sz="3200" b="1" smtClean="0">
                <a:solidFill>
                  <a:srgbClr val="7030A0"/>
                </a:solidFill>
              </a:rPr>
              <a:t>12 </a:t>
            </a:r>
            <a:r>
              <a:rPr lang="cs-CZ" sz="3200" b="1" smtClean="0">
                <a:solidFill>
                  <a:srgbClr val="7030A0"/>
                </a:solidFill>
                <a:sym typeface="Symbol"/>
              </a:rPr>
              <a:t> 0,02  =</a:t>
            </a:r>
          </a:p>
          <a:p>
            <a:pPr algn="r"/>
            <a:r>
              <a:rPr lang="cs-CZ" sz="3200" b="1" smtClean="0">
                <a:sym typeface="Symbol"/>
              </a:rPr>
              <a:t>0,08  0,05  =</a:t>
            </a:r>
          </a:p>
          <a:p>
            <a:pPr algn="r"/>
            <a:r>
              <a:rPr lang="cs-CZ" sz="3200" b="1" smtClean="0">
                <a:solidFill>
                  <a:schemeClr val="accent6">
                    <a:lumMod val="50000"/>
                  </a:schemeClr>
                </a:solidFill>
                <a:sym typeface="Symbol"/>
              </a:rPr>
              <a:t>0,4  0,05  =</a:t>
            </a:r>
          </a:p>
          <a:p>
            <a:pPr algn="r"/>
            <a:r>
              <a:rPr lang="cs-CZ" sz="3200" b="1" smtClean="0">
                <a:sym typeface="Symbol"/>
              </a:rPr>
              <a:t>6,2  0,02  =</a:t>
            </a:r>
          </a:p>
          <a:p>
            <a:pPr algn="r"/>
            <a:r>
              <a:rPr lang="cs-CZ" sz="3200" b="1" smtClean="0">
                <a:solidFill>
                  <a:srgbClr val="FF9900"/>
                </a:solidFill>
                <a:sym typeface="Symbol"/>
              </a:rPr>
              <a:t>4,5  0,003  =</a:t>
            </a:r>
          </a:p>
          <a:p>
            <a:pPr algn="r"/>
            <a:r>
              <a:rPr lang="cs-CZ" sz="3200" b="1" smtClean="0"/>
              <a:t>0,08 </a:t>
            </a:r>
            <a:r>
              <a:rPr lang="cs-CZ" sz="3200" b="1" smtClean="0">
                <a:sym typeface="Symbol"/>
              </a:rPr>
              <a:t> 0,009  =</a:t>
            </a:r>
            <a:r>
              <a:rPr lang="cs-CZ" sz="3200" b="1" smtClean="0"/>
              <a:t> </a:t>
            </a:r>
            <a:endParaRPr lang="cs-CZ" sz="3200" b="1"/>
          </a:p>
        </p:txBody>
      </p:sp>
      <p:sp>
        <p:nvSpPr>
          <p:cNvPr id="4" name="Obdélník 3"/>
          <p:cNvSpPr/>
          <p:nvPr/>
        </p:nvSpPr>
        <p:spPr>
          <a:xfrm>
            <a:off x="428596" y="571480"/>
            <a:ext cx="5661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smtClean="0">
                <a:sym typeface="Symbol"/>
              </a:rPr>
              <a:t>   </a:t>
            </a:r>
            <a:endParaRPr lang="cs-CZ" sz="3200"/>
          </a:p>
        </p:txBody>
      </p:sp>
      <p:sp>
        <p:nvSpPr>
          <p:cNvPr id="5" name="TextovéPole 4"/>
          <p:cNvSpPr txBox="1"/>
          <p:nvPr/>
        </p:nvSpPr>
        <p:spPr>
          <a:xfrm>
            <a:off x="5106102" y="1357298"/>
            <a:ext cx="153760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smtClean="0">
                <a:solidFill>
                  <a:srgbClr val="C00000"/>
                </a:solidFill>
              </a:rPr>
              <a:t>0,07</a:t>
            </a:r>
          </a:p>
          <a:p>
            <a:r>
              <a:rPr lang="cs-CZ" sz="3200" b="1" smtClean="0"/>
              <a:t>0,22</a:t>
            </a:r>
          </a:p>
          <a:p>
            <a:r>
              <a:rPr lang="cs-CZ" sz="3200" b="1" smtClean="0">
                <a:solidFill>
                  <a:srgbClr val="0070C0"/>
                </a:solidFill>
              </a:rPr>
              <a:t>0,070</a:t>
            </a:r>
          </a:p>
          <a:p>
            <a:r>
              <a:rPr lang="cs-CZ" sz="3200" b="1" smtClean="0"/>
              <a:t>0,018</a:t>
            </a:r>
          </a:p>
          <a:p>
            <a:r>
              <a:rPr lang="cs-CZ" sz="3200" b="1" smtClean="0">
                <a:solidFill>
                  <a:srgbClr val="7030A0"/>
                </a:solidFill>
              </a:rPr>
              <a:t>0,24</a:t>
            </a:r>
          </a:p>
          <a:p>
            <a:r>
              <a:rPr lang="cs-CZ" sz="3200" b="1" smtClean="0"/>
              <a:t>0,0040</a:t>
            </a:r>
          </a:p>
          <a:p>
            <a:r>
              <a:rPr lang="cs-CZ" sz="3200" b="1" smtClean="0">
                <a:solidFill>
                  <a:schemeClr val="accent6">
                    <a:lumMod val="50000"/>
                  </a:schemeClr>
                </a:solidFill>
              </a:rPr>
              <a:t>0,020</a:t>
            </a:r>
          </a:p>
          <a:p>
            <a:r>
              <a:rPr lang="cs-CZ" sz="3200" b="1" smtClean="0"/>
              <a:t>0,124</a:t>
            </a:r>
          </a:p>
          <a:p>
            <a:r>
              <a:rPr lang="cs-CZ" sz="3200" b="1" smtClean="0">
                <a:solidFill>
                  <a:srgbClr val="FF9900"/>
                </a:solidFill>
              </a:rPr>
              <a:t>0,0135</a:t>
            </a:r>
          </a:p>
          <a:p>
            <a:r>
              <a:rPr lang="cs-CZ" sz="3200" b="1" smtClean="0"/>
              <a:t>0,00072</a:t>
            </a:r>
            <a:endParaRPr lang="cs-CZ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07922" y="285728"/>
            <a:ext cx="3328155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Písemné násobení:</a:t>
            </a:r>
            <a:endParaRPr lang="cs-CZ" sz="3200"/>
          </a:p>
        </p:txBody>
      </p:sp>
      <p:sp>
        <p:nvSpPr>
          <p:cNvPr id="3" name="TextovéPole 2"/>
          <p:cNvSpPr txBox="1"/>
          <p:nvPr/>
        </p:nvSpPr>
        <p:spPr>
          <a:xfrm>
            <a:off x="2428860" y="1357298"/>
            <a:ext cx="16578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/>
              <a:t>1 2 6</a:t>
            </a:r>
            <a:r>
              <a:rPr lang="cs-CZ" sz="1200" b="1" smtClean="0"/>
              <a:t> </a:t>
            </a:r>
            <a:r>
              <a:rPr lang="cs-CZ" sz="4000" b="1" smtClean="0"/>
              <a:t>,</a:t>
            </a:r>
            <a:r>
              <a:rPr lang="cs-CZ" sz="1200" b="1" smtClean="0"/>
              <a:t> </a:t>
            </a:r>
            <a:r>
              <a:rPr lang="cs-CZ" sz="4000" b="1" smtClean="0"/>
              <a:t>4</a:t>
            </a:r>
            <a:endParaRPr lang="cs-CZ" sz="4000" b="1"/>
          </a:p>
        </p:txBody>
      </p:sp>
      <p:sp>
        <p:nvSpPr>
          <p:cNvPr id="4" name="TextovéPole 3"/>
          <p:cNvSpPr txBox="1"/>
          <p:nvPr/>
        </p:nvSpPr>
        <p:spPr>
          <a:xfrm>
            <a:off x="2616992" y="2071678"/>
            <a:ext cx="15263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u="sng" smtClean="0">
                <a:sym typeface="Symbol"/>
              </a:rPr>
              <a:t> 5</a:t>
            </a:r>
            <a:r>
              <a:rPr lang="cs-CZ" sz="1200" b="1" u="sng" smtClean="0">
                <a:sym typeface="Symbol"/>
              </a:rPr>
              <a:t> </a:t>
            </a:r>
            <a:r>
              <a:rPr lang="cs-CZ" sz="4000" b="1" u="sng" smtClean="0">
                <a:sym typeface="Symbol"/>
              </a:rPr>
              <a:t>,</a:t>
            </a:r>
            <a:r>
              <a:rPr lang="cs-CZ" sz="1200" b="1" u="sng" smtClean="0">
                <a:sym typeface="Symbol"/>
              </a:rPr>
              <a:t> </a:t>
            </a:r>
            <a:r>
              <a:rPr lang="cs-CZ" sz="4000" b="1" u="sng" smtClean="0">
                <a:sym typeface="Symbol"/>
              </a:rPr>
              <a:t>2 1</a:t>
            </a:r>
            <a:endParaRPr lang="cs-CZ" sz="4000" b="1" u="sng"/>
          </a:p>
        </p:txBody>
      </p:sp>
      <p:sp>
        <p:nvSpPr>
          <p:cNvPr id="6" name="TextovéPole 5"/>
          <p:cNvSpPr txBox="1"/>
          <p:nvPr/>
        </p:nvSpPr>
        <p:spPr>
          <a:xfrm>
            <a:off x="4929190" y="1285860"/>
            <a:ext cx="328615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smtClean="0"/>
              <a:t>Čísla zapíšeme pod sebe,</a:t>
            </a:r>
          </a:p>
          <a:p>
            <a:r>
              <a:rPr lang="cs-CZ" sz="2400" smtClean="0"/>
              <a:t>zarovnáme je doprava.</a:t>
            </a:r>
          </a:p>
          <a:p>
            <a:r>
              <a:rPr lang="cs-CZ" sz="2400" smtClean="0"/>
              <a:t>Desetinné čárky</a:t>
            </a:r>
          </a:p>
          <a:p>
            <a:r>
              <a:rPr lang="cs-CZ" sz="2400" smtClean="0"/>
              <a:t>nemusí být pod sebou.</a:t>
            </a:r>
            <a:endParaRPr lang="cs-CZ" sz="2400"/>
          </a:p>
        </p:txBody>
      </p:sp>
      <p:sp>
        <p:nvSpPr>
          <p:cNvPr id="7" name="TextovéPole 6"/>
          <p:cNvSpPr txBox="1"/>
          <p:nvPr/>
        </p:nvSpPr>
        <p:spPr>
          <a:xfrm>
            <a:off x="4929190" y="3143248"/>
            <a:ext cx="2691506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smtClean="0"/>
              <a:t>Násobíme,</a:t>
            </a:r>
          </a:p>
          <a:p>
            <a:r>
              <a:rPr lang="cs-CZ" sz="2400" smtClean="0"/>
              <a:t>desetinných čárek si</a:t>
            </a:r>
          </a:p>
          <a:p>
            <a:r>
              <a:rPr lang="cs-CZ" sz="2400" smtClean="0"/>
              <a:t>nevšímáme!</a:t>
            </a:r>
            <a:endParaRPr lang="cs-CZ" sz="2400"/>
          </a:p>
        </p:txBody>
      </p:sp>
      <p:sp>
        <p:nvSpPr>
          <p:cNvPr id="8" name="TextovéPole 7"/>
          <p:cNvSpPr txBox="1"/>
          <p:nvPr/>
        </p:nvSpPr>
        <p:spPr>
          <a:xfrm>
            <a:off x="1714480" y="2786058"/>
            <a:ext cx="23775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/>
              <a:t>       1 2 6 4</a:t>
            </a:r>
          </a:p>
          <a:p>
            <a:r>
              <a:rPr lang="cs-CZ" sz="4000" b="1" smtClean="0"/>
              <a:t>    2 5 2 8   </a:t>
            </a:r>
          </a:p>
          <a:p>
            <a:r>
              <a:rPr lang="cs-CZ" sz="4000" b="1" smtClean="0"/>
              <a:t> </a:t>
            </a:r>
            <a:r>
              <a:rPr lang="cs-CZ" sz="4000" b="1" u="sng" smtClean="0"/>
              <a:t>6 3 2 0      </a:t>
            </a:r>
            <a:endParaRPr lang="cs-CZ" sz="4000" b="1" u="sng"/>
          </a:p>
        </p:txBody>
      </p:sp>
      <p:sp>
        <p:nvSpPr>
          <p:cNvPr id="10" name="TextovéPole 9"/>
          <p:cNvSpPr txBox="1"/>
          <p:nvPr/>
        </p:nvSpPr>
        <p:spPr>
          <a:xfrm>
            <a:off x="1785918" y="4786322"/>
            <a:ext cx="24016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smtClean="0"/>
              <a:t>6 5 8</a:t>
            </a:r>
            <a:r>
              <a:rPr lang="cs-CZ" sz="1100" b="1" smtClean="0"/>
              <a:t> </a:t>
            </a:r>
            <a:r>
              <a:rPr lang="cs-CZ" sz="4000" b="1" smtClean="0"/>
              <a:t>,</a:t>
            </a:r>
            <a:r>
              <a:rPr lang="cs-CZ" sz="1100" b="1" smtClean="0"/>
              <a:t> </a:t>
            </a:r>
            <a:r>
              <a:rPr lang="cs-CZ" sz="4000" b="1" smtClean="0"/>
              <a:t>5 4 4</a:t>
            </a:r>
            <a:endParaRPr lang="cs-CZ" sz="4000" b="1"/>
          </a:p>
        </p:txBody>
      </p:sp>
      <p:sp>
        <p:nvSpPr>
          <p:cNvPr id="11" name="TextovéPole 10"/>
          <p:cNvSpPr txBox="1"/>
          <p:nvPr/>
        </p:nvSpPr>
        <p:spPr>
          <a:xfrm>
            <a:off x="4929190" y="4643446"/>
            <a:ext cx="2897460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400" smtClean="0"/>
              <a:t>Ve výsledku oddělíme</a:t>
            </a:r>
          </a:p>
          <a:p>
            <a:r>
              <a:rPr lang="cs-CZ" sz="2400" smtClean="0"/>
              <a:t>3 desetinná místa.</a:t>
            </a: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814546" y="428604"/>
            <a:ext cx="5514908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3200" smtClean="0"/>
              <a:t>Přepiš čísla pod sebe a vynásob:</a:t>
            </a:r>
            <a:endParaRPr lang="cs-CZ" sz="3200"/>
          </a:p>
        </p:txBody>
      </p:sp>
      <p:sp>
        <p:nvSpPr>
          <p:cNvPr id="4" name="TextovéPole 3"/>
          <p:cNvSpPr txBox="1"/>
          <p:nvPr/>
        </p:nvSpPr>
        <p:spPr>
          <a:xfrm>
            <a:off x="1928794" y="1857364"/>
            <a:ext cx="315342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3600" smtClean="0"/>
              <a:t>52,3 </a:t>
            </a:r>
            <a:r>
              <a:rPr lang="cs-CZ" sz="3600" smtClean="0">
                <a:sym typeface="Symbol"/>
              </a:rPr>
              <a:t> 6,7  =</a:t>
            </a:r>
          </a:p>
          <a:p>
            <a:pPr algn="r"/>
            <a:r>
              <a:rPr lang="cs-CZ" sz="3600" smtClean="0">
                <a:sym typeface="Symbol"/>
              </a:rPr>
              <a:t>18,45  11,4  =</a:t>
            </a:r>
          </a:p>
          <a:p>
            <a:pPr algn="r"/>
            <a:r>
              <a:rPr lang="cs-CZ" sz="3600" smtClean="0">
                <a:sym typeface="Symbol"/>
              </a:rPr>
              <a:t>22,05  17,66  =</a:t>
            </a:r>
          </a:p>
          <a:p>
            <a:pPr algn="r"/>
            <a:r>
              <a:rPr lang="cs-CZ" sz="3600" smtClean="0">
                <a:sym typeface="Symbol"/>
              </a:rPr>
              <a:t>37,9  11,11  =</a:t>
            </a:r>
          </a:p>
          <a:p>
            <a:pPr algn="r"/>
            <a:r>
              <a:rPr lang="cs-CZ" sz="3600" smtClean="0">
                <a:sym typeface="Symbol"/>
              </a:rPr>
              <a:t>70,06  0,45  =</a:t>
            </a:r>
          </a:p>
          <a:p>
            <a:pPr algn="r"/>
            <a:r>
              <a:rPr lang="cs-CZ" sz="3600" smtClean="0">
                <a:sym typeface="Symbol"/>
              </a:rPr>
              <a:t>49,11  0,022  =</a:t>
            </a:r>
            <a:endParaRPr lang="cs-CZ" sz="3600"/>
          </a:p>
        </p:txBody>
      </p:sp>
      <p:sp>
        <p:nvSpPr>
          <p:cNvPr id="5" name="TextovéPole 4"/>
          <p:cNvSpPr txBox="1"/>
          <p:nvPr/>
        </p:nvSpPr>
        <p:spPr>
          <a:xfrm>
            <a:off x="5247698" y="1857364"/>
            <a:ext cx="17043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smtClean="0"/>
              <a:t>350,41</a:t>
            </a:r>
          </a:p>
          <a:p>
            <a:r>
              <a:rPr lang="cs-CZ" sz="3600" smtClean="0"/>
              <a:t>210,33</a:t>
            </a:r>
          </a:p>
          <a:p>
            <a:r>
              <a:rPr lang="cs-CZ" sz="3600" smtClean="0"/>
              <a:t>389,403</a:t>
            </a:r>
          </a:p>
          <a:p>
            <a:r>
              <a:rPr lang="cs-CZ" sz="3600" smtClean="0"/>
              <a:t>421,069</a:t>
            </a:r>
          </a:p>
          <a:p>
            <a:r>
              <a:rPr lang="cs-CZ" sz="3600" smtClean="0"/>
              <a:t>31,527</a:t>
            </a:r>
          </a:p>
          <a:p>
            <a:r>
              <a:rPr lang="cs-CZ" sz="3600" smtClean="0"/>
              <a:t>1,08042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759837" y="357166"/>
            <a:ext cx="3624326" cy="46166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smtClean="0"/>
              <a:t>Násobení desetinných čísel</a:t>
            </a:r>
            <a:endParaRPr lang="cs-CZ" sz="2400" b="1"/>
          </a:p>
        </p:txBody>
      </p:sp>
      <p:sp>
        <p:nvSpPr>
          <p:cNvPr id="3" name="TextovéPole 2"/>
          <p:cNvSpPr txBox="1"/>
          <p:nvPr/>
        </p:nvSpPr>
        <p:spPr>
          <a:xfrm>
            <a:off x="3736995" y="1214422"/>
            <a:ext cx="1670009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800" smtClean="0"/>
              <a:t>PAMATUJ!</a:t>
            </a:r>
            <a:endParaRPr lang="cs-CZ" sz="2800"/>
          </a:p>
        </p:txBody>
      </p:sp>
      <p:sp>
        <p:nvSpPr>
          <p:cNvPr id="4" name="TextovéPole 3"/>
          <p:cNvSpPr txBox="1"/>
          <p:nvPr/>
        </p:nvSpPr>
        <p:spPr>
          <a:xfrm>
            <a:off x="587768" y="2071678"/>
            <a:ext cx="7968463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smtClean="0"/>
              <a:t>Desetinná čísla násobíme jako čísla přirozená - </a:t>
            </a:r>
          </a:p>
        </p:txBody>
      </p:sp>
      <p:sp>
        <p:nvSpPr>
          <p:cNvPr id="6" name="Obdélník 5"/>
          <p:cNvSpPr/>
          <p:nvPr/>
        </p:nvSpPr>
        <p:spPr>
          <a:xfrm>
            <a:off x="1342558" y="3000372"/>
            <a:ext cx="6458884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cs-CZ" sz="3200" smtClean="0"/>
              <a:t>jako by v nich desetinná čárka nebyla.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2877" y="3929066"/>
            <a:ext cx="8358246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smtClean="0"/>
              <a:t>Ve výsledku pak oddělíme </a:t>
            </a:r>
            <a:r>
              <a:rPr lang="cs-CZ" sz="3200" b="1" smtClean="0"/>
              <a:t>tolik desetinných míst</a:t>
            </a:r>
            <a:r>
              <a:rPr lang="cs-CZ" sz="3200" smtClean="0"/>
              <a:t>,</a:t>
            </a:r>
          </a:p>
        </p:txBody>
      </p:sp>
      <p:sp>
        <p:nvSpPr>
          <p:cNvPr id="8" name="Obdélník 7"/>
          <p:cNvSpPr/>
          <p:nvPr/>
        </p:nvSpPr>
        <p:spPr>
          <a:xfrm>
            <a:off x="1533860" y="4929198"/>
            <a:ext cx="6175473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cs-CZ" sz="3200" smtClean="0"/>
              <a:t>kolik jich mají </a:t>
            </a:r>
            <a:r>
              <a:rPr lang="cs-CZ" sz="3200" b="1" smtClean="0"/>
              <a:t>obě čísla dohromady</a:t>
            </a:r>
            <a:r>
              <a:rPr lang="cs-CZ" sz="3200" smtClean="0"/>
              <a:t>.</a:t>
            </a:r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22567" y="2714620"/>
            <a:ext cx="7098866" cy="107721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3200" smtClean="0"/>
              <a:t>Nepočítej příklady, pouze urči,</a:t>
            </a:r>
          </a:p>
          <a:p>
            <a:pPr algn="ctr"/>
            <a:r>
              <a:rPr lang="cs-CZ" sz="3200" smtClean="0"/>
              <a:t>kolik desetinných míst bude mít výsledek:</a:t>
            </a:r>
            <a:endParaRPr lang="cs-CZ" sz="3200"/>
          </a:p>
        </p:txBody>
      </p:sp>
      <p:sp>
        <p:nvSpPr>
          <p:cNvPr id="4" name="TextovéPole 3"/>
          <p:cNvSpPr txBox="1"/>
          <p:nvPr/>
        </p:nvSpPr>
        <p:spPr>
          <a:xfrm>
            <a:off x="1558995" y="2285992"/>
            <a:ext cx="602600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500" smtClean="0"/>
              <a:t>15,6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2,4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5495" y="2285992"/>
            <a:ext cx="677300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15,06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2,4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11996" y="2285992"/>
            <a:ext cx="752000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15,06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0,24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16840" y="2285992"/>
            <a:ext cx="491031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1,06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2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32495" y="2285992"/>
            <a:ext cx="527900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1,6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2,4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58995" y="2285992"/>
            <a:ext cx="602600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5,06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2,4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5495" y="2285992"/>
            <a:ext cx="677300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500" smtClean="0"/>
              <a:t>5,06  </a:t>
            </a:r>
            <a:r>
              <a:rPr lang="cs-CZ" sz="11500" smtClean="0">
                <a:sym typeface="Symbol"/>
              </a:rPr>
              <a:t></a:t>
            </a:r>
            <a:r>
              <a:rPr lang="cs-CZ" sz="11500" smtClean="0"/>
              <a:t> 2,47</a:t>
            </a:r>
            <a:endParaRPr lang="cs-CZ" sz="11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329</Words>
  <Application>Microsoft Office PowerPoint</Application>
  <PresentationFormat>Předvádění na obrazovce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Násobení desetinných čísel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Násobení a dělení desetinných čísel</dc:title>
  <dc:creator>Vilém Valkoun</dc:creator>
  <cp:lastModifiedBy>Pavel Vlček</cp:lastModifiedBy>
  <cp:revision>11</cp:revision>
  <dcterms:created xsi:type="dcterms:W3CDTF">2013-02-17T11:14:25Z</dcterms:created>
  <dcterms:modified xsi:type="dcterms:W3CDTF">2013-09-23T18:22:19Z</dcterms:modified>
</cp:coreProperties>
</file>