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FB83C-9EC2-4F37-9EF9-99CE258217C6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54AB3-205F-4252-8A3F-627357EE32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00306"/>
            <a:ext cx="7772400" cy="1470025"/>
          </a:xfrm>
        </p:spPr>
        <p:txBody>
          <a:bodyPr/>
          <a:lstStyle/>
          <a:p>
            <a:r>
              <a:rPr lang="cs-CZ" smtClean="0"/>
              <a:t>Dělení desetinným číslem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7145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dirty="0" smtClean="0"/>
              <a:t>VY_32_INOVACE_167</a:t>
            </a:r>
            <a:endParaRPr lang="cs-CZ" dirty="0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14356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08712" y="1571612"/>
            <a:ext cx="6926576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400" b="1" smtClean="0"/>
              <a:t>Když celý příklad vynásobíme číslem 10, 100, 1000 … </a:t>
            </a:r>
          </a:p>
          <a:p>
            <a:pPr algn="ctr"/>
            <a:r>
              <a:rPr lang="cs-CZ" sz="2400" b="1" smtClean="0"/>
              <a:t>výsledek zůstane stejný.</a:t>
            </a:r>
            <a:endParaRPr lang="cs-CZ" sz="2400" b="1"/>
          </a:p>
        </p:txBody>
      </p:sp>
      <p:sp>
        <p:nvSpPr>
          <p:cNvPr id="3" name="TextovéPole 2"/>
          <p:cNvSpPr txBox="1"/>
          <p:nvPr/>
        </p:nvSpPr>
        <p:spPr>
          <a:xfrm>
            <a:off x="2980634" y="500042"/>
            <a:ext cx="3182731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Porovnej na kalkulačce:</a:t>
            </a:r>
            <a:endParaRPr lang="cs-CZ" sz="2400" b="1"/>
          </a:p>
        </p:txBody>
      </p:sp>
      <p:sp>
        <p:nvSpPr>
          <p:cNvPr id="4" name="TextovéPole 3"/>
          <p:cNvSpPr txBox="1"/>
          <p:nvPr/>
        </p:nvSpPr>
        <p:spPr>
          <a:xfrm>
            <a:off x="3158792" y="3000372"/>
            <a:ext cx="28264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3600" b="1" smtClean="0"/>
              <a:t>35 : 0,7 = 50</a:t>
            </a:r>
          </a:p>
          <a:p>
            <a:pPr algn="r"/>
            <a:r>
              <a:rPr lang="cs-CZ" sz="3600" b="1" smtClean="0"/>
              <a:t>350 : 7 = 50</a:t>
            </a:r>
          </a:p>
          <a:p>
            <a:pPr algn="r"/>
            <a:r>
              <a:rPr lang="cs-CZ" sz="3600" b="1" smtClean="0"/>
              <a:t>3500 : 70 = 50</a:t>
            </a:r>
          </a:p>
          <a:p>
            <a:pPr algn="r"/>
            <a:r>
              <a:rPr lang="cs-CZ" sz="3600" b="1" smtClean="0"/>
              <a:t>atd.</a:t>
            </a:r>
            <a:endParaRPr lang="cs-CZ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0543" y="642918"/>
            <a:ext cx="8062913" cy="8309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Celý příklad vynásobíme vždy takovým z čísel 10, 100, 1000 …,</a:t>
            </a:r>
          </a:p>
          <a:p>
            <a:r>
              <a:rPr lang="cs-CZ" sz="2400" b="1" smtClean="0"/>
              <a:t>aby se z dělitele (čísla, kterým dělíme) stalo číslo přirozené .</a:t>
            </a:r>
            <a:endParaRPr lang="cs-CZ" sz="2400" b="1"/>
          </a:p>
        </p:txBody>
      </p:sp>
      <p:sp>
        <p:nvSpPr>
          <p:cNvPr id="3" name="TextovéPole 2"/>
          <p:cNvSpPr txBox="1"/>
          <p:nvPr/>
        </p:nvSpPr>
        <p:spPr>
          <a:xfrm>
            <a:off x="1929321" y="1785926"/>
            <a:ext cx="5285358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000" b="1" smtClean="0"/>
              <a:t>Nepočítej, pouze určuj, čím vynásobíme příklad.</a:t>
            </a:r>
            <a:endParaRPr lang="cs-CZ" sz="2000" b="1"/>
          </a:p>
        </p:txBody>
      </p:sp>
      <p:sp>
        <p:nvSpPr>
          <p:cNvPr id="4" name="TextovéPole 3"/>
          <p:cNvSpPr txBox="1"/>
          <p:nvPr/>
        </p:nvSpPr>
        <p:spPr>
          <a:xfrm>
            <a:off x="928662" y="2643182"/>
            <a:ext cx="172835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6,22 : 0,3</a:t>
            </a:r>
            <a:endParaRPr lang="cs-CZ" sz="3200" b="1"/>
          </a:p>
        </p:txBody>
      </p:sp>
      <p:sp>
        <p:nvSpPr>
          <p:cNvPr id="5" name="TextovéPole 4"/>
          <p:cNvSpPr txBox="1"/>
          <p:nvPr/>
        </p:nvSpPr>
        <p:spPr>
          <a:xfrm>
            <a:off x="3874928" y="2643182"/>
            <a:ext cx="16257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55 : 0,02</a:t>
            </a:r>
            <a:endParaRPr lang="cs-CZ" sz="3200" b="1"/>
          </a:p>
        </p:txBody>
      </p:sp>
      <p:sp>
        <p:nvSpPr>
          <p:cNvPr id="6" name="TextovéPole 5"/>
          <p:cNvSpPr txBox="1"/>
          <p:nvPr/>
        </p:nvSpPr>
        <p:spPr>
          <a:xfrm>
            <a:off x="6797962" y="3786190"/>
            <a:ext cx="141737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37 : 1,4</a:t>
            </a:r>
            <a:endParaRPr lang="cs-CZ" sz="3200" b="1"/>
          </a:p>
        </p:txBody>
      </p:sp>
      <p:sp>
        <p:nvSpPr>
          <p:cNvPr id="7" name="TextovéPole 6"/>
          <p:cNvSpPr txBox="1"/>
          <p:nvPr/>
        </p:nvSpPr>
        <p:spPr>
          <a:xfrm>
            <a:off x="3603625" y="3786190"/>
            <a:ext cx="1936749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6,22 : 1,04</a:t>
            </a:r>
            <a:endParaRPr lang="cs-CZ" sz="3200" b="1"/>
          </a:p>
        </p:txBody>
      </p:sp>
      <p:sp>
        <p:nvSpPr>
          <p:cNvPr id="8" name="TextovéPole 7"/>
          <p:cNvSpPr txBox="1"/>
          <p:nvPr/>
        </p:nvSpPr>
        <p:spPr>
          <a:xfrm>
            <a:off x="714348" y="4786322"/>
            <a:ext cx="20425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666 : 0,003</a:t>
            </a:r>
            <a:endParaRPr lang="cs-CZ" sz="3200" b="1"/>
          </a:p>
        </p:txBody>
      </p:sp>
      <p:sp>
        <p:nvSpPr>
          <p:cNvPr id="9" name="TextovéPole 8"/>
          <p:cNvSpPr txBox="1"/>
          <p:nvPr/>
        </p:nvSpPr>
        <p:spPr>
          <a:xfrm>
            <a:off x="3778259" y="4786322"/>
            <a:ext cx="193674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1,2 : 0,004</a:t>
            </a:r>
            <a:endParaRPr lang="cs-CZ" sz="3200" b="1"/>
          </a:p>
        </p:txBody>
      </p:sp>
      <p:sp>
        <p:nvSpPr>
          <p:cNvPr id="10" name="TextovéPole 9"/>
          <p:cNvSpPr txBox="1"/>
          <p:nvPr/>
        </p:nvSpPr>
        <p:spPr>
          <a:xfrm>
            <a:off x="6643702" y="2629911"/>
            <a:ext cx="172835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1,6 : 0,04</a:t>
            </a:r>
            <a:endParaRPr lang="cs-CZ" sz="3200" b="1"/>
          </a:p>
        </p:txBody>
      </p:sp>
      <p:sp>
        <p:nvSpPr>
          <p:cNvPr id="11" name="TextovéPole 10"/>
          <p:cNvSpPr txBox="1"/>
          <p:nvPr/>
        </p:nvSpPr>
        <p:spPr>
          <a:xfrm>
            <a:off x="6701294" y="4786322"/>
            <a:ext cx="172835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0,02 : 0,1</a:t>
            </a:r>
            <a:endParaRPr lang="cs-CZ" sz="3200" b="1"/>
          </a:p>
        </p:txBody>
      </p:sp>
      <p:sp>
        <p:nvSpPr>
          <p:cNvPr id="12" name="TextovéPole 11"/>
          <p:cNvSpPr txBox="1"/>
          <p:nvPr/>
        </p:nvSpPr>
        <p:spPr>
          <a:xfrm>
            <a:off x="714348" y="5857892"/>
            <a:ext cx="2145139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5,222 : 0,01</a:t>
            </a:r>
            <a:endParaRPr lang="cs-CZ" sz="3200" b="1"/>
          </a:p>
        </p:txBody>
      </p:sp>
      <p:sp>
        <p:nvSpPr>
          <p:cNvPr id="13" name="TextovéPole 12"/>
          <p:cNvSpPr txBox="1"/>
          <p:nvPr/>
        </p:nvSpPr>
        <p:spPr>
          <a:xfrm>
            <a:off x="928662" y="3714752"/>
            <a:ext cx="172835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8,4 : 0,04</a:t>
            </a:r>
            <a:endParaRPr lang="cs-CZ" sz="3200" b="1"/>
          </a:p>
        </p:txBody>
      </p:sp>
      <p:sp>
        <p:nvSpPr>
          <p:cNvPr id="14" name="TextovéPole 13"/>
          <p:cNvSpPr txBox="1"/>
          <p:nvPr/>
        </p:nvSpPr>
        <p:spPr>
          <a:xfrm>
            <a:off x="6423695" y="5844621"/>
            <a:ext cx="2363147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5,22 : 0,0001</a:t>
            </a:r>
            <a:endParaRPr lang="cs-CZ" sz="3200" b="1"/>
          </a:p>
        </p:txBody>
      </p:sp>
      <p:sp>
        <p:nvSpPr>
          <p:cNvPr id="15" name="TextovéPole 14"/>
          <p:cNvSpPr txBox="1"/>
          <p:nvPr/>
        </p:nvSpPr>
        <p:spPr>
          <a:xfrm>
            <a:off x="3834156" y="5857892"/>
            <a:ext cx="1737976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5,2 : 0,01</a:t>
            </a:r>
            <a:endParaRPr lang="cs-CZ" sz="3200" b="1"/>
          </a:p>
        </p:txBody>
      </p:sp>
      <p:sp>
        <p:nvSpPr>
          <p:cNvPr id="16" name="Elipsa 15"/>
          <p:cNvSpPr/>
          <p:nvPr/>
        </p:nvSpPr>
        <p:spPr>
          <a:xfrm>
            <a:off x="1928794" y="2500306"/>
            <a:ext cx="785818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47764" y="1000108"/>
            <a:ext cx="2848472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Počítej zpaměti: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1207136" y="2786058"/>
            <a:ext cx="67345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smtClean="0"/>
              <a:t>0,12 : 0,</a:t>
            </a:r>
            <a:r>
              <a:rPr lang="cs-CZ" sz="5400" b="1" u="sng" smtClean="0"/>
              <a:t>2</a:t>
            </a:r>
            <a:r>
              <a:rPr lang="cs-CZ" sz="5400" b="1" smtClean="0"/>
              <a:t> = 1,2 : 2 = 0,6</a:t>
            </a:r>
            <a:endParaRPr lang="cs-CZ" sz="5400" b="1"/>
          </a:p>
        </p:txBody>
      </p:sp>
      <p:sp>
        <p:nvSpPr>
          <p:cNvPr id="6" name="Elipsa 5"/>
          <p:cNvSpPr/>
          <p:nvPr/>
        </p:nvSpPr>
        <p:spPr>
          <a:xfrm>
            <a:off x="1214414" y="2357430"/>
            <a:ext cx="2786082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sp>
        <p:nvSpPr>
          <p:cNvPr id="8" name="TextovéPole 7"/>
          <p:cNvSpPr txBox="1"/>
          <p:nvPr/>
        </p:nvSpPr>
        <p:spPr>
          <a:xfrm>
            <a:off x="3624305" y="3857628"/>
            <a:ext cx="947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>
                <a:solidFill>
                  <a:srgbClr val="FF0000"/>
                </a:solidFill>
                <a:sym typeface="Symbol"/>
              </a:rPr>
              <a:t> 10</a:t>
            </a:r>
            <a:endParaRPr lang="cs-CZ" sz="4000" b="1">
              <a:solidFill>
                <a:srgbClr val="FF0000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4429124" y="2643182"/>
            <a:ext cx="1928826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3714744" y="3857628"/>
            <a:ext cx="121444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29909" y="305068"/>
            <a:ext cx="247856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b="1" smtClean="0"/>
              <a:t>4,8 : 0,6 =</a:t>
            </a:r>
          </a:p>
          <a:p>
            <a:pPr algn="r"/>
            <a:r>
              <a:rPr lang="cs-CZ" sz="4000" b="1" smtClean="0">
                <a:solidFill>
                  <a:srgbClr val="C00000"/>
                </a:solidFill>
              </a:rPr>
              <a:t>12 : 1,2 =</a:t>
            </a:r>
          </a:p>
          <a:p>
            <a:pPr algn="r"/>
            <a:r>
              <a:rPr lang="cs-CZ" sz="4000" b="1" smtClean="0"/>
              <a:t>45 : 0,09 =</a:t>
            </a:r>
          </a:p>
          <a:p>
            <a:pPr algn="r"/>
            <a:r>
              <a:rPr lang="cs-CZ" sz="4000" b="1" smtClean="0">
                <a:solidFill>
                  <a:srgbClr val="7030A0"/>
                </a:solidFill>
              </a:rPr>
              <a:t>35 : 0,7 =</a:t>
            </a:r>
          </a:p>
          <a:p>
            <a:pPr algn="r"/>
            <a:r>
              <a:rPr lang="cs-CZ" sz="4000" b="1" smtClean="0"/>
              <a:t>0,16 : 0,4 =</a:t>
            </a:r>
          </a:p>
          <a:p>
            <a:pPr algn="r"/>
            <a:r>
              <a:rPr lang="cs-CZ" sz="4000" b="1" smtClean="0">
                <a:solidFill>
                  <a:srgbClr val="00B050"/>
                </a:solidFill>
              </a:rPr>
              <a:t>56 : 0,08 =</a:t>
            </a:r>
          </a:p>
          <a:p>
            <a:pPr algn="r"/>
            <a:r>
              <a:rPr lang="cs-CZ" sz="4000" b="1" smtClean="0"/>
              <a:t>1,2 : 0,01 =</a:t>
            </a:r>
          </a:p>
          <a:p>
            <a:pPr algn="r"/>
            <a:r>
              <a:rPr lang="cs-CZ" sz="4000" b="1" smtClean="0">
                <a:solidFill>
                  <a:srgbClr val="0070C0"/>
                </a:solidFill>
              </a:rPr>
              <a:t>2,4 : 0,12 </a:t>
            </a:r>
            <a:r>
              <a:rPr lang="cs-CZ" sz="4000" b="1" smtClean="0"/>
              <a:t>=</a:t>
            </a:r>
          </a:p>
          <a:p>
            <a:pPr algn="r"/>
            <a:r>
              <a:rPr lang="cs-CZ" sz="4000" b="1" smtClean="0"/>
              <a:t>2,4 : 1,2 =</a:t>
            </a:r>
          </a:p>
          <a:p>
            <a:pPr algn="r"/>
            <a:r>
              <a:rPr lang="cs-CZ" sz="4000" b="1" smtClean="0">
                <a:solidFill>
                  <a:schemeClr val="accent6">
                    <a:lumMod val="75000"/>
                  </a:schemeClr>
                </a:solidFill>
              </a:rPr>
              <a:t>2,4 : 0,01 </a:t>
            </a:r>
            <a:r>
              <a:rPr lang="cs-CZ" sz="4000" b="1" smtClean="0"/>
              <a:t>=</a:t>
            </a:r>
            <a:endParaRPr lang="cs-CZ" sz="4000" b="1"/>
          </a:p>
        </p:txBody>
      </p:sp>
      <p:sp>
        <p:nvSpPr>
          <p:cNvPr id="3" name="TextovéPole 2"/>
          <p:cNvSpPr txBox="1"/>
          <p:nvPr/>
        </p:nvSpPr>
        <p:spPr>
          <a:xfrm>
            <a:off x="5357818" y="305068"/>
            <a:ext cx="96372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8</a:t>
            </a:r>
          </a:p>
          <a:p>
            <a:r>
              <a:rPr lang="cs-CZ" sz="4000" b="1" smtClean="0">
                <a:solidFill>
                  <a:srgbClr val="C00000"/>
                </a:solidFill>
              </a:rPr>
              <a:t>10</a:t>
            </a:r>
          </a:p>
          <a:p>
            <a:r>
              <a:rPr lang="cs-CZ" sz="4000" b="1" smtClean="0"/>
              <a:t>500</a:t>
            </a:r>
          </a:p>
          <a:p>
            <a:r>
              <a:rPr lang="cs-CZ" sz="4000" b="1" smtClean="0">
                <a:solidFill>
                  <a:srgbClr val="7030A0"/>
                </a:solidFill>
              </a:rPr>
              <a:t>50</a:t>
            </a:r>
          </a:p>
          <a:p>
            <a:r>
              <a:rPr lang="cs-CZ" sz="4000" b="1" smtClean="0"/>
              <a:t>0,4</a:t>
            </a:r>
          </a:p>
          <a:p>
            <a:r>
              <a:rPr lang="cs-CZ" sz="4000" b="1" smtClean="0">
                <a:solidFill>
                  <a:srgbClr val="00B050"/>
                </a:solidFill>
              </a:rPr>
              <a:t>700</a:t>
            </a:r>
          </a:p>
          <a:p>
            <a:r>
              <a:rPr lang="cs-CZ" sz="4000" b="1" smtClean="0"/>
              <a:t>120</a:t>
            </a:r>
          </a:p>
          <a:p>
            <a:r>
              <a:rPr lang="cs-CZ" sz="4000" b="1" smtClean="0">
                <a:solidFill>
                  <a:srgbClr val="0070C0"/>
                </a:solidFill>
              </a:rPr>
              <a:t>20</a:t>
            </a:r>
          </a:p>
          <a:p>
            <a:r>
              <a:rPr lang="cs-CZ" sz="4000" b="1" smtClean="0"/>
              <a:t>2</a:t>
            </a:r>
          </a:p>
          <a:p>
            <a:r>
              <a:rPr lang="cs-CZ" sz="4000" b="1" smtClean="0">
                <a:solidFill>
                  <a:schemeClr val="accent6">
                    <a:lumMod val="75000"/>
                  </a:schemeClr>
                </a:solidFill>
              </a:rPr>
              <a:t>240</a:t>
            </a:r>
            <a:endParaRPr lang="cs-CZ" sz="4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00298" y="305068"/>
            <a:ext cx="2738250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b="1" smtClean="0">
                <a:solidFill>
                  <a:srgbClr val="7030A0"/>
                </a:solidFill>
              </a:rPr>
              <a:t>15: 0,3 =</a:t>
            </a:r>
          </a:p>
          <a:p>
            <a:pPr algn="r"/>
            <a:r>
              <a:rPr lang="cs-CZ" sz="4000" b="1" smtClean="0"/>
              <a:t>15 : 0,05 =</a:t>
            </a:r>
          </a:p>
          <a:p>
            <a:pPr algn="r"/>
            <a:r>
              <a:rPr lang="cs-CZ" sz="4000" b="1" smtClean="0">
                <a:solidFill>
                  <a:srgbClr val="C00000"/>
                </a:solidFill>
              </a:rPr>
              <a:t>1,5 : 0,3 =</a:t>
            </a:r>
          </a:p>
          <a:p>
            <a:pPr algn="r"/>
            <a:r>
              <a:rPr lang="cs-CZ" sz="4000" b="1" smtClean="0"/>
              <a:t>0,15 : 0,5 =</a:t>
            </a:r>
          </a:p>
          <a:p>
            <a:pPr algn="r"/>
            <a:r>
              <a:rPr lang="cs-CZ" sz="4000" b="1" smtClean="0">
                <a:solidFill>
                  <a:srgbClr val="0070C0"/>
                </a:solidFill>
              </a:rPr>
              <a:t>24 : 0,2 =</a:t>
            </a:r>
          </a:p>
          <a:p>
            <a:pPr algn="r"/>
            <a:r>
              <a:rPr lang="cs-CZ" sz="4000" b="1" smtClean="0"/>
              <a:t>24 : 0,012 =</a:t>
            </a:r>
          </a:p>
          <a:p>
            <a:pPr algn="r"/>
            <a:r>
              <a:rPr lang="cs-CZ" sz="4000" b="1" smtClean="0">
                <a:solidFill>
                  <a:schemeClr val="accent6">
                    <a:lumMod val="75000"/>
                  </a:schemeClr>
                </a:solidFill>
              </a:rPr>
              <a:t>24 : 2,4 =</a:t>
            </a:r>
          </a:p>
          <a:p>
            <a:pPr algn="r"/>
            <a:r>
              <a:rPr lang="cs-CZ" sz="4000" b="1" smtClean="0"/>
              <a:t>0,24 : 0,1 =</a:t>
            </a:r>
          </a:p>
          <a:p>
            <a:pPr algn="r"/>
            <a:r>
              <a:rPr lang="cs-CZ" sz="4000" b="1" smtClean="0">
                <a:solidFill>
                  <a:srgbClr val="00B050"/>
                </a:solidFill>
              </a:rPr>
              <a:t>0,24 : 0,03 =</a:t>
            </a:r>
          </a:p>
          <a:p>
            <a:pPr algn="r"/>
            <a:r>
              <a:rPr lang="cs-CZ" sz="4000" b="1" smtClean="0"/>
              <a:t>2,4 : 0,12 =</a:t>
            </a:r>
            <a:endParaRPr lang="cs-CZ" sz="4000" b="1"/>
          </a:p>
        </p:txBody>
      </p:sp>
      <p:sp>
        <p:nvSpPr>
          <p:cNvPr id="3" name="TextovéPole 2"/>
          <p:cNvSpPr txBox="1"/>
          <p:nvPr/>
        </p:nvSpPr>
        <p:spPr>
          <a:xfrm>
            <a:off x="5381424" y="285728"/>
            <a:ext cx="1223412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>
                <a:solidFill>
                  <a:srgbClr val="7030A0"/>
                </a:solidFill>
              </a:rPr>
              <a:t>50</a:t>
            </a:r>
          </a:p>
          <a:p>
            <a:r>
              <a:rPr lang="cs-CZ" sz="4000" b="1" smtClean="0"/>
              <a:t>300</a:t>
            </a:r>
          </a:p>
          <a:p>
            <a:r>
              <a:rPr lang="cs-CZ" sz="4000" b="1" smtClean="0">
                <a:solidFill>
                  <a:srgbClr val="C00000"/>
                </a:solidFill>
              </a:rPr>
              <a:t>5</a:t>
            </a:r>
          </a:p>
          <a:p>
            <a:r>
              <a:rPr lang="cs-CZ" sz="4000" b="1" smtClean="0"/>
              <a:t>0,3</a:t>
            </a:r>
          </a:p>
          <a:p>
            <a:r>
              <a:rPr lang="cs-CZ" sz="4000" b="1" smtClean="0">
                <a:solidFill>
                  <a:srgbClr val="0070C0"/>
                </a:solidFill>
              </a:rPr>
              <a:t>120</a:t>
            </a:r>
          </a:p>
          <a:p>
            <a:r>
              <a:rPr lang="cs-CZ" sz="4000" b="1" smtClean="0"/>
              <a:t>2000</a:t>
            </a:r>
          </a:p>
          <a:p>
            <a:r>
              <a:rPr lang="cs-CZ" sz="4000" b="1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</a:p>
          <a:p>
            <a:r>
              <a:rPr lang="cs-CZ" sz="4000" b="1" smtClean="0"/>
              <a:t>2,4</a:t>
            </a:r>
          </a:p>
          <a:p>
            <a:r>
              <a:rPr lang="cs-CZ" sz="4000" b="1" smtClean="0">
                <a:solidFill>
                  <a:srgbClr val="00B050"/>
                </a:solidFill>
              </a:rPr>
              <a:t>8</a:t>
            </a:r>
          </a:p>
          <a:p>
            <a:r>
              <a:rPr lang="cs-CZ" sz="4000" b="1" smtClean="0"/>
              <a:t>20</a:t>
            </a:r>
            <a:endParaRPr lang="cs-CZ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39708" y="500042"/>
            <a:ext cx="5264583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Písemné dělení, určení zbytku: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428596" y="1857364"/>
            <a:ext cx="32127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5 7 , 3 6 : 0,7 =</a:t>
            </a:r>
            <a:endParaRPr lang="cs-CZ" sz="4000" b="1" u="sng"/>
          </a:p>
        </p:txBody>
      </p:sp>
      <p:sp>
        <p:nvSpPr>
          <p:cNvPr id="5" name="TextovéPole 4"/>
          <p:cNvSpPr txBox="1"/>
          <p:nvPr/>
        </p:nvSpPr>
        <p:spPr>
          <a:xfrm>
            <a:off x="571472" y="2874719"/>
            <a:ext cx="402706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5 7 3</a:t>
            </a:r>
            <a:r>
              <a:rPr lang="cs-CZ" sz="1100" b="1" smtClean="0"/>
              <a:t> </a:t>
            </a:r>
            <a:r>
              <a:rPr lang="cs-CZ" sz="4000" b="1" smtClean="0"/>
              <a:t>,</a:t>
            </a:r>
            <a:r>
              <a:rPr lang="cs-CZ" sz="1100" b="1" smtClean="0"/>
              <a:t> </a:t>
            </a:r>
            <a:r>
              <a:rPr lang="cs-CZ" sz="4000" b="1" smtClean="0"/>
              <a:t>6 : 7 = 8 1 , 9</a:t>
            </a:r>
          </a:p>
          <a:p>
            <a:r>
              <a:rPr lang="cs-CZ" sz="4000" b="1" smtClean="0"/>
              <a:t>   1 3</a:t>
            </a:r>
          </a:p>
          <a:p>
            <a:r>
              <a:rPr lang="cs-CZ" sz="4000" b="1" smtClean="0"/>
              <a:t>      </a:t>
            </a:r>
            <a:r>
              <a:rPr lang="cs-CZ" sz="1100" b="1" smtClean="0"/>
              <a:t> </a:t>
            </a:r>
            <a:r>
              <a:rPr lang="cs-CZ" sz="4000" b="1" smtClean="0"/>
              <a:t>6 6</a:t>
            </a:r>
          </a:p>
          <a:p>
            <a:r>
              <a:rPr lang="cs-CZ" sz="4000" b="1" smtClean="0"/>
              <a:t>          3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5400000">
            <a:off x="-32" y="3786190"/>
            <a:ext cx="257176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815500" y="4714884"/>
            <a:ext cx="13276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smtClean="0">
                <a:solidFill>
                  <a:srgbClr val="FF0000"/>
                </a:solidFill>
              </a:rPr>
              <a:t>0, 0 </a:t>
            </a:r>
            <a:r>
              <a:rPr lang="cs-CZ" sz="4000" b="1" smtClean="0"/>
              <a:t>3</a:t>
            </a:r>
            <a:endParaRPr lang="cs-CZ" sz="400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214282" y="2714620"/>
            <a:ext cx="5143536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714876" y="2857496"/>
            <a:ext cx="18277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zb. 0,03</a:t>
            </a:r>
            <a:endParaRPr lang="cs-CZ" sz="4000" b="1"/>
          </a:p>
        </p:txBody>
      </p:sp>
      <p:sp>
        <p:nvSpPr>
          <p:cNvPr id="14" name="TextovéPole 13"/>
          <p:cNvSpPr txBox="1"/>
          <p:nvPr/>
        </p:nvSpPr>
        <p:spPr>
          <a:xfrm>
            <a:off x="6786578" y="1785926"/>
            <a:ext cx="211051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celý příklad</a:t>
            </a:r>
          </a:p>
          <a:p>
            <a:r>
              <a:rPr lang="cs-CZ" sz="2400" b="1" smtClean="0"/>
              <a:t>vynásobíme 10</a:t>
            </a:r>
            <a:endParaRPr lang="cs-CZ" sz="2400" b="1"/>
          </a:p>
        </p:txBody>
      </p:sp>
      <p:sp>
        <p:nvSpPr>
          <p:cNvPr id="15" name="TextovéPole 14"/>
          <p:cNvSpPr txBox="1"/>
          <p:nvPr/>
        </p:nvSpPr>
        <p:spPr>
          <a:xfrm>
            <a:off x="6286512" y="3643314"/>
            <a:ext cx="263328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příklad vypočítáme</a:t>
            </a:r>
            <a:endParaRPr lang="cs-CZ" sz="2400" b="1"/>
          </a:p>
        </p:txBody>
      </p:sp>
      <p:sp>
        <p:nvSpPr>
          <p:cNvPr id="16" name="TextovéPole 15"/>
          <p:cNvSpPr txBox="1"/>
          <p:nvPr/>
        </p:nvSpPr>
        <p:spPr>
          <a:xfrm>
            <a:off x="4786314" y="4643446"/>
            <a:ext cx="410381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zbytek se nachází</a:t>
            </a:r>
          </a:p>
          <a:p>
            <a:r>
              <a:rPr lang="cs-CZ" sz="2400" b="1" smtClean="0"/>
              <a:t>za původní desetinnou čárkou!</a:t>
            </a:r>
            <a:endParaRPr lang="cs-CZ" sz="2400" b="1"/>
          </a:p>
        </p:txBody>
      </p:sp>
      <p:sp>
        <p:nvSpPr>
          <p:cNvPr id="17" name="Obdélník 16"/>
          <p:cNvSpPr/>
          <p:nvPr/>
        </p:nvSpPr>
        <p:spPr>
          <a:xfrm>
            <a:off x="3929837" y="1857364"/>
            <a:ext cx="1284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smtClean="0">
                <a:solidFill>
                  <a:srgbClr val="C00000"/>
                </a:solidFill>
              </a:rPr>
              <a:t>/ </a:t>
            </a:r>
            <a:r>
              <a:rPr lang="cs-CZ" sz="4000" b="1" smtClean="0">
                <a:solidFill>
                  <a:srgbClr val="C00000"/>
                </a:solidFill>
                <a:sym typeface="Symbol"/>
              </a:rPr>
              <a:t> 10</a:t>
            </a:r>
            <a:endParaRPr lang="cs-CZ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 animBg="1"/>
      <p:bldP spid="15" grpId="0" animBg="1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8907" y="357166"/>
            <a:ext cx="6906186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Vypočítej písemně, urči správně zbytek: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1752205" y="1500174"/>
            <a:ext cx="275113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b="1" smtClean="0">
                <a:solidFill>
                  <a:srgbClr val="C00000"/>
                </a:solidFill>
              </a:rPr>
              <a:t>45,2 : 0,08 =</a:t>
            </a:r>
          </a:p>
          <a:p>
            <a:pPr algn="r"/>
            <a:endParaRPr lang="cs-CZ" sz="4000" b="1" smtClean="0"/>
          </a:p>
          <a:p>
            <a:pPr algn="r"/>
            <a:r>
              <a:rPr lang="cs-CZ" sz="4000" b="1" smtClean="0">
                <a:solidFill>
                  <a:srgbClr val="0070C0"/>
                </a:solidFill>
              </a:rPr>
              <a:t>132,1 : 0,6 =</a:t>
            </a:r>
          </a:p>
          <a:p>
            <a:pPr algn="r"/>
            <a:endParaRPr lang="cs-CZ" sz="4000" b="1" smtClean="0"/>
          </a:p>
          <a:p>
            <a:pPr algn="r"/>
            <a:r>
              <a:rPr lang="cs-CZ" sz="4000" b="1" smtClean="0">
                <a:solidFill>
                  <a:srgbClr val="7030A0"/>
                </a:solidFill>
              </a:rPr>
              <a:t>15,4 : 0,03 =</a:t>
            </a:r>
          </a:p>
          <a:p>
            <a:pPr algn="r"/>
            <a:endParaRPr lang="cs-CZ" sz="4000" b="1" smtClean="0"/>
          </a:p>
          <a:p>
            <a:pPr algn="r"/>
            <a:r>
              <a:rPr lang="cs-CZ" sz="4000" b="1" smtClean="0">
                <a:solidFill>
                  <a:srgbClr val="00B050"/>
                </a:solidFill>
              </a:rPr>
              <a:t>175 : 0,12 =</a:t>
            </a:r>
            <a:endParaRPr lang="cs-CZ" sz="4000" b="1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52601" y="1500174"/>
            <a:ext cx="296267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>
                <a:solidFill>
                  <a:srgbClr val="C00000"/>
                </a:solidFill>
              </a:rPr>
              <a:t>565</a:t>
            </a:r>
          </a:p>
          <a:p>
            <a:endParaRPr lang="cs-CZ" sz="4000" b="1" smtClean="0"/>
          </a:p>
          <a:p>
            <a:r>
              <a:rPr lang="cs-CZ" sz="4000" b="1" smtClean="0">
                <a:solidFill>
                  <a:srgbClr val="0070C0"/>
                </a:solidFill>
              </a:rPr>
              <a:t>220 zb. 0,1</a:t>
            </a:r>
          </a:p>
          <a:p>
            <a:endParaRPr lang="cs-CZ" sz="4000" b="1" smtClean="0"/>
          </a:p>
          <a:p>
            <a:r>
              <a:rPr lang="cs-CZ" sz="4000" b="1" smtClean="0">
                <a:solidFill>
                  <a:srgbClr val="7030A0"/>
                </a:solidFill>
              </a:rPr>
              <a:t>513 zb. 0,01</a:t>
            </a:r>
          </a:p>
          <a:p>
            <a:endParaRPr lang="cs-CZ" sz="4000" b="1" smtClean="0"/>
          </a:p>
          <a:p>
            <a:r>
              <a:rPr lang="cs-CZ" sz="4000" b="1" smtClean="0">
                <a:solidFill>
                  <a:srgbClr val="00B050"/>
                </a:solidFill>
              </a:rPr>
              <a:t>1458 zb. 0,04</a:t>
            </a:r>
            <a:endParaRPr lang="cs-CZ" sz="40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324</Words>
  <Application>Microsoft Office PowerPoint</Application>
  <PresentationFormat>Předvádění na obrazovce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Dělení desetinným číslem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Dělení desetinným číslem</dc:title>
  <dc:creator>Vilém Valkoun</dc:creator>
  <cp:lastModifiedBy>Pavel Vlček</cp:lastModifiedBy>
  <cp:revision>16</cp:revision>
  <dcterms:created xsi:type="dcterms:W3CDTF">2013-02-17T12:47:38Z</dcterms:created>
  <dcterms:modified xsi:type="dcterms:W3CDTF">2013-09-23T18:22:55Z</dcterms:modified>
</cp:coreProperties>
</file>