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A45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7A693-919B-4B3C-84A7-2C0E72D6777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00BBF-DDD3-47A8-9A87-95262D257A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7A693-919B-4B3C-84A7-2C0E72D6777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00BBF-DDD3-47A8-9A87-95262D257A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7A693-919B-4B3C-84A7-2C0E72D6777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00BBF-DDD3-47A8-9A87-95262D257A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7A693-919B-4B3C-84A7-2C0E72D6777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00BBF-DDD3-47A8-9A87-95262D257A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7A693-919B-4B3C-84A7-2C0E72D6777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00BBF-DDD3-47A8-9A87-95262D257A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7A693-919B-4B3C-84A7-2C0E72D6777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00BBF-DDD3-47A8-9A87-95262D257A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7A693-919B-4B3C-84A7-2C0E72D6777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00BBF-DDD3-47A8-9A87-95262D257A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7A693-919B-4B3C-84A7-2C0E72D6777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00BBF-DDD3-47A8-9A87-95262D257A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7A693-919B-4B3C-84A7-2C0E72D6777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00BBF-DDD3-47A8-9A87-95262D257A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7A693-919B-4B3C-84A7-2C0E72D6777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00BBF-DDD3-47A8-9A87-95262D257A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7A693-919B-4B3C-84A7-2C0E72D6777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00BBF-DDD3-47A8-9A87-95262D257A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2001">
              <a:schemeClr val="accent6">
                <a:lumMod val="60000"/>
                <a:lumOff val="40000"/>
                <a:alpha val="73000"/>
              </a:schemeClr>
            </a:gs>
            <a:gs pos="7000">
              <a:srgbClr val="F8A45E"/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7A693-919B-4B3C-84A7-2C0E72D6777C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00BBF-DDD3-47A8-9A87-95262D257A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2001">
              <a:schemeClr val="accent6">
                <a:lumMod val="40000"/>
                <a:lumOff val="60000"/>
              </a:schemeClr>
            </a:gs>
            <a:gs pos="7000">
              <a:srgbClr val="F8A45E"/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73355"/>
            <a:ext cx="7772400" cy="1470025"/>
          </a:xfrm>
        </p:spPr>
        <p:txBody>
          <a:bodyPr/>
          <a:lstStyle/>
          <a:p>
            <a:r>
              <a:rPr lang="cs-CZ" smtClean="0"/>
              <a:t>Nejmenší společný násobek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743456"/>
            <a:ext cx="6400800" cy="1900254"/>
          </a:xfrm>
        </p:spPr>
        <p:txBody>
          <a:bodyPr/>
          <a:lstStyle/>
          <a:p>
            <a:r>
              <a:rPr lang="cs-CZ" dirty="0" smtClean="0"/>
              <a:t>Markéta </a:t>
            </a:r>
            <a:r>
              <a:rPr lang="cs-CZ" dirty="0" smtClean="0"/>
              <a:t>Zakouřilová</a:t>
            </a:r>
          </a:p>
          <a:p>
            <a:r>
              <a:rPr lang="cs-CZ" dirty="0" smtClean="0"/>
              <a:t>ZŠ Jenišovice</a:t>
            </a:r>
          </a:p>
          <a:p>
            <a:r>
              <a:rPr lang="cs-CZ" smtClean="0"/>
              <a:t>VY_32_INOVACE_173</a:t>
            </a:r>
            <a:endParaRPr lang="cs-CZ" smtClean="0"/>
          </a:p>
        </p:txBody>
      </p:sp>
      <p:pic>
        <p:nvPicPr>
          <p:cNvPr id="4" name="Obrázek 3" descr="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5" y="642918"/>
            <a:ext cx="5429250" cy="105727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26852" y="2428868"/>
            <a:ext cx="7890295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300" b="1" smtClean="0"/>
              <a:t>- dvojice nebo skupina čísel, jejichž největší společný dělitel je 1</a:t>
            </a:r>
            <a:endParaRPr lang="cs-CZ" sz="2300" b="1"/>
          </a:p>
        </p:txBody>
      </p:sp>
      <p:sp>
        <p:nvSpPr>
          <p:cNvPr id="2" name="TextovéPole 1"/>
          <p:cNvSpPr txBox="1"/>
          <p:nvPr/>
        </p:nvSpPr>
        <p:spPr>
          <a:xfrm>
            <a:off x="3079443" y="642918"/>
            <a:ext cx="2985113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smtClean="0"/>
              <a:t>Čísla nesoudělná</a:t>
            </a:r>
            <a:endParaRPr lang="cs-CZ" sz="3200"/>
          </a:p>
        </p:txBody>
      </p:sp>
      <p:sp>
        <p:nvSpPr>
          <p:cNvPr id="6" name="TextovéPole 5"/>
          <p:cNvSpPr txBox="1"/>
          <p:nvPr/>
        </p:nvSpPr>
        <p:spPr>
          <a:xfrm>
            <a:off x="71422" y="5786454"/>
            <a:ext cx="9001156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300" b="1" smtClean="0"/>
              <a:t>- dvojice nebo skupina čísel, jejichž největší společný dělitel je větší než 1</a:t>
            </a:r>
            <a:endParaRPr lang="cs-CZ" sz="2300" b="1"/>
          </a:p>
        </p:txBody>
      </p:sp>
      <p:sp>
        <p:nvSpPr>
          <p:cNvPr id="4" name="TextovéPole 3"/>
          <p:cNvSpPr txBox="1"/>
          <p:nvPr/>
        </p:nvSpPr>
        <p:spPr>
          <a:xfrm>
            <a:off x="3263789" y="3857628"/>
            <a:ext cx="2616422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smtClean="0"/>
              <a:t>Čísla soudělná</a:t>
            </a:r>
            <a:endParaRPr lang="cs-CZ" sz="3200"/>
          </a:p>
        </p:txBody>
      </p:sp>
      <p:sp>
        <p:nvSpPr>
          <p:cNvPr id="29" name="TextovéPole 28"/>
          <p:cNvSpPr txBox="1"/>
          <p:nvPr/>
        </p:nvSpPr>
        <p:spPr>
          <a:xfrm>
            <a:off x="1785918" y="1571612"/>
            <a:ext cx="1053494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b="1" smtClean="0">
                <a:latin typeface="Lucida Handwriting" pitchFamily="66" charset="0"/>
              </a:rPr>
              <a:t>7 a 5</a:t>
            </a:r>
            <a:endParaRPr lang="cs-CZ" sz="2400" b="1">
              <a:latin typeface="Lucida Handwriting" pitchFamily="66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3836863" y="1571612"/>
            <a:ext cx="1470274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b="1" smtClean="0">
                <a:latin typeface="Lucida Handwriting" pitchFamily="66" charset="0"/>
              </a:rPr>
              <a:t>13 a 10</a:t>
            </a:r>
            <a:endParaRPr lang="cs-CZ" sz="2400" b="1">
              <a:latin typeface="Lucida Handwriting" pitchFamily="66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6072198" y="1571612"/>
            <a:ext cx="1470274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b="1" smtClean="0">
                <a:latin typeface="Lucida Handwriting" pitchFamily="66" charset="0"/>
              </a:rPr>
              <a:t>16 a 15</a:t>
            </a:r>
            <a:endParaRPr lang="cs-CZ" sz="2400" b="1">
              <a:latin typeface="Lucida Handwriting" pitchFamily="66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1500166" y="4929198"/>
            <a:ext cx="1261884" cy="46166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b="1" smtClean="0">
                <a:latin typeface="Lucida Handwriting" pitchFamily="66" charset="0"/>
              </a:rPr>
              <a:t>10 a 5</a:t>
            </a:r>
            <a:endParaRPr lang="cs-CZ" sz="2400" b="1">
              <a:latin typeface="Lucida Handwriting" pitchFamily="66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3836863" y="4929198"/>
            <a:ext cx="1470274" cy="46166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b="1" smtClean="0">
                <a:latin typeface="Lucida Handwriting" pitchFamily="66" charset="0"/>
              </a:rPr>
              <a:t>13 a 39</a:t>
            </a:r>
            <a:endParaRPr lang="cs-CZ" sz="2400" b="1">
              <a:latin typeface="Lucida Handwriting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6072198" y="4929198"/>
            <a:ext cx="1470274" cy="46166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b="1" smtClean="0">
                <a:latin typeface="Lucida Handwriting" pitchFamily="66" charset="0"/>
              </a:rPr>
              <a:t>16 a 12</a:t>
            </a:r>
            <a:endParaRPr lang="cs-CZ" sz="2400" b="1">
              <a:latin typeface="Lucida Handwriting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  <p:bldP spid="6" grpId="0" animBg="1"/>
      <p:bldP spid="4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 rot="1543825">
            <a:off x="2272842" y="339408"/>
            <a:ext cx="752129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9.</a:t>
            </a:r>
            <a:endParaRPr lang="cs-CZ" sz="4400" b="1">
              <a:latin typeface="Lucida Handwriting" pitchFamily="66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 rot="18382923">
            <a:off x="3162322" y="4312674"/>
            <a:ext cx="566181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2</a:t>
            </a:r>
            <a:endParaRPr lang="cs-CZ" sz="4400" b="1">
              <a:latin typeface="Lucida Handwriting" pitchFamily="66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 rot="1347570">
            <a:off x="6111794" y="2507717"/>
            <a:ext cx="947695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22</a:t>
            </a:r>
            <a:endParaRPr lang="cs-CZ" sz="4400" b="1">
              <a:latin typeface="Lucida Handwriting" pitchFamily="66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 rot="4172479">
            <a:off x="7572272" y="4363508"/>
            <a:ext cx="947695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15</a:t>
            </a:r>
            <a:endParaRPr lang="cs-CZ" sz="4400" b="1">
              <a:latin typeface="Lucida Handwriting" pitchFamily="66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 rot="1074244">
            <a:off x="1809805" y="3698917"/>
            <a:ext cx="947695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45</a:t>
            </a:r>
            <a:endParaRPr lang="cs-CZ" sz="4400" b="1">
              <a:latin typeface="Lucida Handwriting" pitchFamily="66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 rot="965677">
            <a:off x="5303024" y="3759597"/>
            <a:ext cx="947695" cy="7694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17</a:t>
            </a:r>
            <a:endParaRPr lang="cs-CZ" sz="4400" b="1">
              <a:latin typeface="Lucida Handwriting" pitchFamily="66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 rot="1536272">
            <a:off x="8068046" y="584602"/>
            <a:ext cx="566181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3</a:t>
            </a:r>
            <a:endParaRPr lang="cs-CZ" sz="4400" b="1">
              <a:latin typeface="Lucida Handwriting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rot="944667">
            <a:off x="5090913" y="1873534"/>
            <a:ext cx="752129" cy="7694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6.</a:t>
            </a:r>
            <a:endParaRPr lang="cs-CZ" sz="4400" b="1">
              <a:latin typeface="Lucida Handwriting" pitchFamily="66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 rot="574101">
            <a:off x="556011" y="2784945"/>
            <a:ext cx="566181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7</a:t>
            </a:r>
            <a:endParaRPr lang="cs-CZ" sz="4400" b="1">
              <a:latin typeface="Lucida Handwriting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 rot="20313375">
            <a:off x="3894031" y="3575601"/>
            <a:ext cx="947695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14</a:t>
            </a:r>
            <a:endParaRPr lang="cs-CZ" sz="4400" b="1">
              <a:latin typeface="Lucida Handwriting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 rot="20373404">
            <a:off x="4247903" y="641317"/>
            <a:ext cx="947695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12</a:t>
            </a:r>
            <a:endParaRPr lang="cs-CZ" sz="4400" b="1">
              <a:latin typeface="Lucida Handwriting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 rot="2508828">
            <a:off x="3821420" y="2162436"/>
            <a:ext cx="566181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8</a:t>
            </a:r>
            <a:endParaRPr lang="cs-CZ" sz="4400" b="1">
              <a:latin typeface="Lucida Handwriting" pitchFamily="66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 rot="19433428">
            <a:off x="6305594" y="4598426"/>
            <a:ext cx="947695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11</a:t>
            </a:r>
            <a:endParaRPr lang="cs-CZ" sz="4400" b="1">
              <a:latin typeface="Lucida Handwriting" pitchFamily="66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 rot="18920091">
            <a:off x="2403241" y="2571654"/>
            <a:ext cx="566181" cy="7694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5</a:t>
            </a:r>
            <a:endParaRPr lang="cs-CZ" sz="4400" b="1">
              <a:latin typeface="Lucida Handwriting" pitchFamily="66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 rot="1120988">
            <a:off x="5170336" y="5417905"/>
            <a:ext cx="947695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10</a:t>
            </a:r>
            <a:endParaRPr lang="cs-CZ" sz="4400" b="1">
              <a:latin typeface="Lucida Handwriting" pitchFamily="66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 rot="18005680">
            <a:off x="7305726" y="2955352"/>
            <a:ext cx="947695" cy="7694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13</a:t>
            </a:r>
            <a:endParaRPr lang="cs-CZ" sz="4400" b="1">
              <a:latin typeface="Lucida Handwriting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 rot="19375492">
            <a:off x="421862" y="4779900"/>
            <a:ext cx="947695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26</a:t>
            </a:r>
            <a:endParaRPr lang="cs-CZ" sz="4400" b="1">
              <a:latin typeface="Lucida Handwriting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 rot="20645471">
            <a:off x="2873356" y="1329573"/>
            <a:ext cx="947695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25</a:t>
            </a:r>
            <a:endParaRPr lang="cs-CZ" sz="4400" b="1">
              <a:latin typeface="Lucida Handwriting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 rot="1780675">
            <a:off x="6032625" y="707199"/>
            <a:ext cx="1329210" cy="7694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100</a:t>
            </a:r>
            <a:endParaRPr lang="cs-CZ" sz="4400" b="1">
              <a:latin typeface="Lucida Handwriting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 rot="19601151">
            <a:off x="1133533" y="1697204"/>
            <a:ext cx="947695" cy="7694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40</a:t>
            </a:r>
            <a:endParaRPr lang="cs-CZ" sz="4400" b="1">
              <a:latin typeface="Lucida Handwriting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 rot="2416983">
            <a:off x="1850858" y="5215776"/>
            <a:ext cx="947695" cy="7694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19</a:t>
            </a:r>
            <a:endParaRPr lang="cs-CZ" sz="4400" b="1">
              <a:latin typeface="Lucida Handwriting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 rot="20300609">
            <a:off x="7422718" y="1645695"/>
            <a:ext cx="947695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18</a:t>
            </a:r>
            <a:endParaRPr lang="cs-CZ" sz="4400" b="1">
              <a:latin typeface="Lucida Handwriting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 rot="20590771">
            <a:off x="6949072" y="5621362"/>
            <a:ext cx="947695" cy="7694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30</a:t>
            </a:r>
            <a:endParaRPr lang="cs-CZ" sz="4400" b="1">
              <a:latin typeface="Lucida Handwriting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 rot="975992">
            <a:off x="3732100" y="5332277"/>
            <a:ext cx="947695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21</a:t>
            </a:r>
            <a:endParaRPr lang="cs-CZ" sz="4400" b="1">
              <a:latin typeface="Lucida Handwriting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 rot="20313375">
            <a:off x="322131" y="860957"/>
            <a:ext cx="947695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>
                <a:latin typeface="Lucida Handwriting" pitchFamily="66" charset="0"/>
              </a:rPr>
              <a:t>24</a:t>
            </a:r>
            <a:endParaRPr lang="cs-CZ" sz="4400" b="1">
              <a:latin typeface="Lucida Handwriting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991086" y="214290"/>
            <a:ext cx="316182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smtClean="0"/>
              <a:t>Společný násobek</a:t>
            </a:r>
            <a:endParaRPr lang="cs-CZ" sz="3200"/>
          </a:p>
        </p:txBody>
      </p:sp>
      <p:sp>
        <p:nvSpPr>
          <p:cNvPr id="3" name="TextovéPole 2"/>
          <p:cNvSpPr txBox="1"/>
          <p:nvPr/>
        </p:nvSpPr>
        <p:spPr>
          <a:xfrm>
            <a:off x="1000100" y="1285860"/>
            <a:ext cx="71769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smtClean="0"/>
              <a:t>násobky čísla 4: 4, 8, 12, 16, 20, 24, 28, 32, 36…</a:t>
            </a:r>
            <a:endParaRPr lang="cs-CZ" sz="2800" b="1"/>
          </a:p>
        </p:txBody>
      </p:sp>
      <p:sp>
        <p:nvSpPr>
          <p:cNvPr id="4" name="TextovéPole 3"/>
          <p:cNvSpPr txBox="1"/>
          <p:nvPr/>
        </p:nvSpPr>
        <p:spPr>
          <a:xfrm>
            <a:off x="1000100" y="1928802"/>
            <a:ext cx="6819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smtClean="0"/>
              <a:t>násobky čísla 6: 6, 12, 18, 24, 30, 36, 42, 48…</a:t>
            </a:r>
            <a:endParaRPr lang="cs-CZ" sz="2800" b="1"/>
          </a:p>
        </p:txBody>
      </p:sp>
      <p:sp>
        <p:nvSpPr>
          <p:cNvPr id="5" name="Elipsa 4"/>
          <p:cNvSpPr/>
          <p:nvPr/>
        </p:nvSpPr>
        <p:spPr>
          <a:xfrm>
            <a:off x="4071934" y="1214422"/>
            <a:ext cx="571504" cy="5468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3714744" y="1857364"/>
            <a:ext cx="571504" cy="5468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4786314" y="1882052"/>
            <a:ext cx="571504" cy="5468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5715008" y="1239110"/>
            <a:ext cx="571504" cy="5468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5857884" y="1857364"/>
            <a:ext cx="571504" cy="5468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7286644" y="1214422"/>
            <a:ext cx="571504" cy="5468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2174356" y="2928934"/>
            <a:ext cx="4795287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smtClean="0"/>
              <a:t>Nejmenší společný násobek</a:t>
            </a:r>
            <a:endParaRPr lang="cs-CZ" sz="3200"/>
          </a:p>
        </p:txBody>
      </p:sp>
      <p:sp>
        <p:nvSpPr>
          <p:cNvPr id="13" name="TextovéPole 12"/>
          <p:cNvSpPr txBox="1"/>
          <p:nvPr/>
        </p:nvSpPr>
        <p:spPr>
          <a:xfrm>
            <a:off x="1193367" y="3643314"/>
            <a:ext cx="67572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sz="2800" b="1" smtClean="0"/>
              <a:t>nejmenší číslo ze společných násobků (12)</a:t>
            </a:r>
          </a:p>
          <a:p>
            <a:pPr>
              <a:buFontTx/>
              <a:buChar char="-"/>
            </a:pPr>
            <a:r>
              <a:rPr lang="cs-CZ" sz="2800" b="1" smtClean="0"/>
              <a:t>ostatní společné násobky jsou násobky nejmenšího společného násobku (24, 36…)</a:t>
            </a:r>
            <a:endParaRPr lang="cs-CZ" sz="2800" b="1"/>
          </a:p>
        </p:txBody>
      </p:sp>
      <p:sp>
        <p:nvSpPr>
          <p:cNvPr id="14" name="TextovéPole 13"/>
          <p:cNvSpPr txBox="1"/>
          <p:nvPr/>
        </p:nvSpPr>
        <p:spPr>
          <a:xfrm>
            <a:off x="3489812" y="5357826"/>
            <a:ext cx="2164375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n (4, 6) = 12</a:t>
            </a:r>
            <a:endParaRPr lang="cs-CZ" sz="32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93231" y="214290"/>
            <a:ext cx="7157537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Hledání nejmenšího společného násobku</a:t>
            </a:r>
            <a:endParaRPr lang="cs-CZ" sz="3200" b="1"/>
          </a:p>
        </p:txBody>
      </p:sp>
      <p:sp>
        <p:nvSpPr>
          <p:cNvPr id="3" name="TextovéPole 2"/>
          <p:cNvSpPr txBox="1"/>
          <p:nvPr/>
        </p:nvSpPr>
        <p:spPr>
          <a:xfrm>
            <a:off x="1695347" y="1071546"/>
            <a:ext cx="5753306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- pomocí rozkladu na součin prvočísel</a:t>
            </a:r>
            <a:endParaRPr lang="cs-CZ" sz="2800" b="1"/>
          </a:p>
        </p:txBody>
      </p:sp>
      <p:sp>
        <p:nvSpPr>
          <p:cNvPr id="6" name="TextovéPole 5"/>
          <p:cNvSpPr txBox="1"/>
          <p:nvPr/>
        </p:nvSpPr>
        <p:spPr>
          <a:xfrm>
            <a:off x="928662" y="2516683"/>
            <a:ext cx="19752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smtClean="0"/>
              <a:t>4 = 2 </a:t>
            </a:r>
            <a:r>
              <a:rPr lang="cs-CZ" sz="4400" b="1" smtClean="0">
                <a:sym typeface="Symbol"/>
              </a:rPr>
              <a:t> 2</a:t>
            </a:r>
            <a:endParaRPr lang="cs-CZ" sz="4400" b="1"/>
          </a:p>
        </p:txBody>
      </p:sp>
      <p:sp>
        <p:nvSpPr>
          <p:cNvPr id="7" name="TextovéPole 6"/>
          <p:cNvSpPr txBox="1"/>
          <p:nvPr/>
        </p:nvSpPr>
        <p:spPr>
          <a:xfrm>
            <a:off x="928662" y="3159625"/>
            <a:ext cx="19752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smtClean="0"/>
              <a:t>6 = 2 </a:t>
            </a:r>
            <a:r>
              <a:rPr lang="cs-CZ" sz="4400" b="1" smtClean="0">
                <a:sym typeface="Symbol"/>
              </a:rPr>
              <a:t> 3</a:t>
            </a:r>
            <a:endParaRPr lang="cs-CZ" sz="4400" b="1"/>
          </a:p>
        </p:txBody>
      </p:sp>
      <p:sp>
        <p:nvSpPr>
          <p:cNvPr id="9" name="TextovéPole 8"/>
          <p:cNvSpPr txBox="1"/>
          <p:nvPr/>
        </p:nvSpPr>
        <p:spPr>
          <a:xfrm>
            <a:off x="4572000" y="2071678"/>
            <a:ext cx="4357718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cs-CZ" sz="2400" b="1" smtClean="0"/>
              <a:t>V rozkladech vyznačíme tolik prvočísel, aby se ve výsledném součinu každé číslo vyskytovalo.</a:t>
            </a:r>
            <a:endParaRPr lang="cs-CZ" sz="2400" b="1"/>
          </a:p>
        </p:txBody>
      </p:sp>
      <p:sp>
        <p:nvSpPr>
          <p:cNvPr id="10" name="TextovéPole 9"/>
          <p:cNvSpPr txBox="1"/>
          <p:nvPr/>
        </p:nvSpPr>
        <p:spPr>
          <a:xfrm>
            <a:off x="3929058" y="3500438"/>
            <a:ext cx="5000628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>
              <a:buFont typeface="Arial" pitchFamily="34" charset="0"/>
              <a:buChar char="•"/>
            </a:pPr>
            <a:r>
              <a:rPr lang="cs-CZ" sz="2400" b="1" smtClean="0"/>
              <a:t>V prvním rozkladu podtrhneme všechna prvočísla.</a:t>
            </a:r>
          </a:p>
          <a:p>
            <a:pPr algn="r">
              <a:buFont typeface="Arial" pitchFamily="34" charset="0"/>
              <a:buChar char="•"/>
            </a:pPr>
            <a:r>
              <a:rPr lang="cs-CZ" sz="2400" b="1" smtClean="0"/>
              <a:t>V druhém rozkladu podtrhneme ta, která v prvním podtržena nejsou.</a:t>
            </a:r>
            <a:endParaRPr lang="cs-CZ" sz="2400" b="1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1714480" y="3159625"/>
            <a:ext cx="428628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2428860" y="3159625"/>
            <a:ext cx="428628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2428860" y="3802567"/>
            <a:ext cx="428628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2017454" y="5429264"/>
            <a:ext cx="5109091" cy="76944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4400" b="1" smtClean="0"/>
              <a:t>n (4, 6) = 2 </a:t>
            </a:r>
            <a:r>
              <a:rPr lang="cs-CZ" sz="4400" b="1" smtClean="0">
                <a:sym typeface="Symbol"/>
              </a:rPr>
              <a:t> 2  3 = 12</a:t>
            </a:r>
            <a:endParaRPr lang="cs-CZ" sz="4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  <p:bldP spid="9" grpId="0" animBg="1"/>
      <p:bldP spid="10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14221" y="500042"/>
            <a:ext cx="5315558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Urči nejmenší společný násobek n:</a:t>
            </a:r>
            <a:endParaRPr lang="cs-CZ" sz="2800" b="1"/>
          </a:p>
        </p:txBody>
      </p:sp>
      <p:sp>
        <p:nvSpPr>
          <p:cNvPr id="3" name="TextovéPole 2"/>
          <p:cNvSpPr txBox="1"/>
          <p:nvPr/>
        </p:nvSpPr>
        <p:spPr>
          <a:xfrm>
            <a:off x="3153581" y="1571612"/>
            <a:ext cx="1898276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cs-CZ" sz="4000" smtClean="0"/>
              <a:t>n(7, 5) =</a:t>
            </a:r>
            <a:endParaRPr lang="cs-CZ" sz="4000"/>
          </a:p>
        </p:txBody>
      </p:sp>
      <p:sp>
        <p:nvSpPr>
          <p:cNvPr id="4" name="TextovéPole 3"/>
          <p:cNvSpPr txBox="1"/>
          <p:nvPr/>
        </p:nvSpPr>
        <p:spPr>
          <a:xfrm>
            <a:off x="3153581" y="2500306"/>
            <a:ext cx="1898277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cs-CZ" sz="4000" smtClean="0"/>
              <a:t>n(6, 7) =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153581" y="3429000"/>
            <a:ext cx="1898277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cs-CZ" sz="4000" smtClean="0"/>
              <a:t>n(4, 9) =</a:t>
            </a:r>
            <a:endParaRPr lang="cs-CZ" sz="4000"/>
          </a:p>
        </p:txBody>
      </p:sp>
      <p:sp>
        <p:nvSpPr>
          <p:cNvPr id="6" name="TextovéPole 5"/>
          <p:cNvSpPr txBox="1"/>
          <p:nvPr/>
        </p:nvSpPr>
        <p:spPr>
          <a:xfrm>
            <a:off x="3153581" y="4429132"/>
            <a:ext cx="1898277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cs-CZ" sz="4000" smtClean="0"/>
              <a:t>n(7, 8) =</a:t>
            </a:r>
            <a:endParaRPr lang="cs-CZ" sz="4000"/>
          </a:p>
        </p:txBody>
      </p:sp>
      <p:sp>
        <p:nvSpPr>
          <p:cNvPr id="16" name="TextovéPole 15"/>
          <p:cNvSpPr txBox="1"/>
          <p:nvPr/>
        </p:nvSpPr>
        <p:spPr>
          <a:xfrm>
            <a:off x="5225283" y="1571612"/>
            <a:ext cx="704039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smtClean="0"/>
              <a:t>35</a:t>
            </a:r>
            <a:endParaRPr lang="cs-CZ" sz="4000"/>
          </a:p>
        </p:txBody>
      </p:sp>
      <p:sp>
        <p:nvSpPr>
          <p:cNvPr id="17" name="TextovéPole 16"/>
          <p:cNvSpPr txBox="1"/>
          <p:nvPr/>
        </p:nvSpPr>
        <p:spPr>
          <a:xfrm>
            <a:off x="5225283" y="2500306"/>
            <a:ext cx="704039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smtClean="0"/>
              <a:t>42</a:t>
            </a:r>
            <a:endParaRPr lang="cs-CZ" sz="4000"/>
          </a:p>
        </p:txBody>
      </p:sp>
      <p:sp>
        <p:nvSpPr>
          <p:cNvPr id="18" name="TextovéPole 17"/>
          <p:cNvSpPr txBox="1"/>
          <p:nvPr/>
        </p:nvSpPr>
        <p:spPr>
          <a:xfrm>
            <a:off x="5225283" y="3429000"/>
            <a:ext cx="704039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smtClean="0"/>
              <a:t>36</a:t>
            </a:r>
            <a:endParaRPr lang="cs-CZ" sz="4000"/>
          </a:p>
        </p:txBody>
      </p:sp>
      <p:sp>
        <p:nvSpPr>
          <p:cNvPr id="19" name="TextovéPole 18"/>
          <p:cNvSpPr txBox="1"/>
          <p:nvPr/>
        </p:nvSpPr>
        <p:spPr>
          <a:xfrm>
            <a:off x="5225283" y="4429132"/>
            <a:ext cx="704039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smtClean="0"/>
              <a:t>56</a:t>
            </a:r>
            <a:endParaRPr lang="cs-CZ" sz="4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86116" y="1571612"/>
            <a:ext cx="1898277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cs-CZ" sz="4000" smtClean="0"/>
              <a:t>n(2, 8) =</a:t>
            </a:r>
            <a:endParaRPr lang="cs-CZ" sz="4000"/>
          </a:p>
        </p:txBody>
      </p:sp>
      <p:sp>
        <p:nvSpPr>
          <p:cNvPr id="3" name="TextovéPole 2"/>
          <p:cNvSpPr txBox="1"/>
          <p:nvPr/>
        </p:nvSpPr>
        <p:spPr>
          <a:xfrm>
            <a:off x="3071802" y="2500306"/>
            <a:ext cx="2157963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cs-CZ" sz="4000" smtClean="0"/>
              <a:t>n(5, 15) =</a:t>
            </a:r>
            <a:endParaRPr lang="cs-CZ" sz="4000"/>
          </a:p>
        </p:txBody>
      </p:sp>
      <p:sp>
        <p:nvSpPr>
          <p:cNvPr id="4" name="TextovéPole 3"/>
          <p:cNvSpPr txBox="1"/>
          <p:nvPr/>
        </p:nvSpPr>
        <p:spPr>
          <a:xfrm>
            <a:off x="2786050" y="3429000"/>
            <a:ext cx="241765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cs-CZ" sz="4000" smtClean="0"/>
              <a:t>n(12, 36) =</a:t>
            </a:r>
            <a:endParaRPr lang="cs-CZ" sz="4000"/>
          </a:p>
        </p:txBody>
      </p:sp>
      <p:sp>
        <p:nvSpPr>
          <p:cNvPr id="5" name="TextovéPole 4"/>
          <p:cNvSpPr txBox="1"/>
          <p:nvPr/>
        </p:nvSpPr>
        <p:spPr>
          <a:xfrm>
            <a:off x="3071802" y="4429132"/>
            <a:ext cx="2157963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cs-CZ" sz="4000" smtClean="0"/>
              <a:t>n(6, 18) =</a:t>
            </a:r>
            <a:endParaRPr lang="cs-CZ" sz="4000"/>
          </a:p>
        </p:txBody>
      </p:sp>
      <p:sp>
        <p:nvSpPr>
          <p:cNvPr id="6" name="TextovéPole 5"/>
          <p:cNvSpPr txBox="1"/>
          <p:nvPr/>
        </p:nvSpPr>
        <p:spPr>
          <a:xfrm>
            <a:off x="5368159" y="1571612"/>
            <a:ext cx="444352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smtClean="0"/>
              <a:t>8</a:t>
            </a:r>
            <a:endParaRPr lang="cs-CZ" sz="4000"/>
          </a:p>
        </p:txBody>
      </p:sp>
      <p:sp>
        <p:nvSpPr>
          <p:cNvPr id="7" name="TextovéPole 6"/>
          <p:cNvSpPr txBox="1"/>
          <p:nvPr/>
        </p:nvSpPr>
        <p:spPr>
          <a:xfrm>
            <a:off x="5368159" y="2500306"/>
            <a:ext cx="704039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smtClean="0"/>
              <a:t>15</a:t>
            </a:r>
            <a:endParaRPr lang="cs-CZ" sz="4000"/>
          </a:p>
        </p:txBody>
      </p:sp>
      <p:sp>
        <p:nvSpPr>
          <p:cNvPr id="8" name="TextovéPole 7"/>
          <p:cNvSpPr txBox="1"/>
          <p:nvPr/>
        </p:nvSpPr>
        <p:spPr>
          <a:xfrm>
            <a:off x="5368159" y="3429000"/>
            <a:ext cx="704039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smtClean="0"/>
              <a:t>36</a:t>
            </a:r>
            <a:endParaRPr lang="cs-CZ" sz="4000"/>
          </a:p>
        </p:txBody>
      </p:sp>
      <p:sp>
        <p:nvSpPr>
          <p:cNvPr id="9" name="TextovéPole 8"/>
          <p:cNvSpPr txBox="1"/>
          <p:nvPr/>
        </p:nvSpPr>
        <p:spPr>
          <a:xfrm>
            <a:off x="5368159" y="4429132"/>
            <a:ext cx="704039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smtClean="0"/>
              <a:t>18</a:t>
            </a:r>
            <a:endParaRPr lang="cs-CZ" sz="4000"/>
          </a:p>
        </p:txBody>
      </p:sp>
      <p:sp>
        <p:nvSpPr>
          <p:cNvPr id="10" name="TextovéPole 9"/>
          <p:cNvSpPr txBox="1"/>
          <p:nvPr/>
        </p:nvSpPr>
        <p:spPr>
          <a:xfrm>
            <a:off x="1914221" y="500042"/>
            <a:ext cx="5315558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Urči nejmenší společný násobek n:</a:t>
            </a:r>
            <a:endParaRPr lang="cs-CZ" sz="28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03446" y="1571612"/>
            <a:ext cx="1898277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cs-CZ" sz="4000" smtClean="0"/>
              <a:t>n(8, 6) =</a:t>
            </a:r>
            <a:endParaRPr lang="cs-CZ" sz="4000"/>
          </a:p>
        </p:txBody>
      </p:sp>
      <p:sp>
        <p:nvSpPr>
          <p:cNvPr id="3" name="TextovéPole 2"/>
          <p:cNvSpPr txBox="1"/>
          <p:nvPr/>
        </p:nvSpPr>
        <p:spPr>
          <a:xfrm>
            <a:off x="3214678" y="2500306"/>
            <a:ext cx="1898277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cs-CZ" sz="4000" smtClean="0"/>
              <a:t>n(6, 9) =</a:t>
            </a:r>
            <a:endParaRPr lang="cs-CZ" sz="4000"/>
          </a:p>
        </p:txBody>
      </p:sp>
      <p:sp>
        <p:nvSpPr>
          <p:cNvPr id="4" name="TextovéPole 3"/>
          <p:cNvSpPr txBox="1"/>
          <p:nvPr/>
        </p:nvSpPr>
        <p:spPr>
          <a:xfrm>
            <a:off x="2928926" y="3429000"/>
            <a:ext cx="2157963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cs-CZ" sz="4000" smtClean="0"/>
              <a:t>n(4, 10) =</a:t>
            </a:r>
            <a:endParaRPr lang="cs-CZ" sz="4000"/>
          </a:p>
        </p:txBody>
      </p:sp>
      <p:sp>
        <p:nvSpPr>
          <p:cNvPr id="5" name="TextovéPole 4"/>
          <p:cNvSpPr txBox="1"/>
          <p:nvPr/>
        </p:nvSpPr>
        <p:spPr>
          <a:xfrm>
            <a:off x="2928926" y="4429132"/>
            <a:ext cx="2157963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cs-CZ" sz="4000" smtClean="0"/>
              <a:t>n(9, 12) =</a:t>
            </a:r>
            <a:endParaRPr lang="cs-CZ" sz="4000"/>
          </a:p>
        </p:txBody>
      </p:sp>
      <p:sp>
        <p:nvSpPr>
          <p:cNvPr id="6" name="TextovéPole 5"/>
          <p:cNvSpPr txBox="1"/>
          <p:nvPr/>
        </p:nvSpPr>
        <p:spPr>
          <a:xfrm>
            <a:off x="5184394" y="1571612"/>
            <a:ext cx="704039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smtClean="0"/>
              <a:t>24</a:t>
            </a:r>
            <a:endParaRPr lang="cs-CZ" sz="4000"/>
          </a:p>
        </p:txBody>
      </p:sp>
      <p:sp>
        <p:nvSpPr>
          <p:cNvPr id="7" name="TextovéPole 6"/>
          <p:cNvSpPr txBox="1"/>
          <p:nvPr/>
        </p:nvSpPr>
        <p:spPr>
          <a:xfrm>
            <a:off x="5214942" y="2500306"/>
            <a:ext cx="704039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smtClean="0"/>
              <a:t>18</a:t>
            </a:r>
            <a:endParaRPr lang="cs-CZ" sz="4000"/>
          </a:p>
        </p:txBody>
      </p:sp>
      <p:sp>
        <p:nvSpPr>
          <p:cNvPr id="8" name="TextovéPole 7"/>
          <p:cNvSpPr txBox="1"/>
          <p:nvPr/>
        </p:nvSpPr>
        <p:spPr>
          <a:xfrm>
            <a:off x="5214942" y="3429000"/>
            <a:ext cx="704039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smtClean="0"/>
              <a:t>20</a:t>
            </a:r>
            <a:endParaRPr lang="cs-CZ" sz="4000"/>
          </a:p>
        </p:txBody>
      </p:sp>
      <p:sp>
        <p:nvSpPr>
          <p:cNvPr id="9" name="TextovéPole 8"/>
          <p:cNvSpPr txBox="1"/>
          <p:nvPr/>
        </p:nvSpPr>
        <p:spPr>
          <a:xfrm>
            <a:off x="5225283" y="4435626"/>
            <a:ext cx="704039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smtClean="0"/>
              <a:t>36</a:t>
            </a:r>
            <a:endParaRPr lang="cs-CZ" sz="4000"/>
          </a:p>
        </p:txBody>
      </p:sp>
      <p:sp>
        <p:nvSpPr>
          <p:cNvPr id="10" name="TextovéPole 9"/>
          <p:cNvSpPr txBox="1"/>
          <p:nvPr/>
        </p:nvSpPr>
        <p:spPr>
          <a:xfrm>
            <a:off x="1914221" y="500042"/>
            <a:ext cx="5315558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Urči nejmenší společný násobek n:</a:t>
            </a:r>
            <a:endParaRPr lang="cs-CZ" sz="28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14221" y="500042"/>
            <a:ext cx="5315558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Urči nejmenší společný násobek n:</a:t>
            </a:r>
            <a:endParaRPr lang="cs-CZ" sz="2800" b="1"/>
          </a:p>
        </p:txBody>
      </p:sp>
      <p:sp>
        <p:nvSpPr>
          <p:cNvPr id="3" name="TextovéPole 2"/>
          <p:cNvSpPr txBox="1"/>
          <p:nvPr/>
        </p:nvSpPr>
        <p:spPr>
          <a:xfrm>
            <a:off x="428596" y="1357298"/>
            <a:ext cx="26773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4000" smtClean="0"/>
              <a:t>n(70, 125) =</a:t>
            </a:r>
            <a:endParaRPr lang="cs-CZ" sz="4000"/>
          </a:p>
        </p:txBody>
      </p:sp>
      <p:sp>
        <p:nvSpPr>
          <p:cNvPr id="4" name="TextovéPole 3"/>
          <p:cNvSpPr txBox="1"/>
          <p:nvPr/>
        </p:nvSpPr>
        <p:spPr>
          <a:xfrm>
            <a:off x="714348" y="2214554"/>
            <a:ext cx="24176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4000" smtClean="0"/>
              <a:t>n(28, 32) =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57224" y="3075057"/>
            <a:ext cx="23022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4000" smtClean="0"/>
              <a:t>n(45, 20)=</a:t>
            </a:r>
            <a:endParaRPr lang="cs-CZ" sz="4000"/>
          </a:p>
        </p:txBody>
      </p:sp>
      <p:sp>
        <p:nvSpPr>
          <p:cNvPr id="6" name="TextovéPole 5"/>
          <p:cNvSpPr txBox="1"/>
          <p:nvPr/>
        </p:nvSpPr>
        <p:spPr>
          <a:xfrm>
            <a:off x="5072066" y="2214554"/>
            <a:ext cx="24176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4000" smtClean="0"/>
              <a:t>n(70, 45) =</a:t>
            </a:r>
            <a:endParaRPr lang="cs-CZ" sz="4000"/>
          </a:p>
        </p:txBody>
      </p:sp>
      <p:sp>
        <p:nvSpPr>
          <p:cNvPr id="7" name="TextovéPole 6"/>
          <p:cNvSpPr txBox="1"/>
          <p:nvPr/>
        </p:nvSpPr>
        <p:spPr>
          <a:xfrm>
            <a:off x="4786314" y="1357298"/>
            <a:ext cx="26773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4000" smtClean="0"/>
              <a:t>n(125, 45) =</a:t>
            </a:r>
            <a:endParaRPr lang="cs-CZ" sz="4000"/>
          </a:p>
        </p:txBody>
      </p:sp>
      <p:sp>
        <p:nvSpPr>
          <p:cNvPr id="8" name="TextovéPole 7"/>
          <p:cNvSpPr txBox="1"/>
          <p:nvPr/>
        </p:nvSpPr>
        <p:spPr>
          <a:xfrm>
            <a:off x="5072066" y="3075057"/>
            <a:ext cx="24176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4000" smtClean="0"/>
              <a:t>n(28, 20) =</a:t>
            </a:r>
            <a:endParaRPr lang="cs-CZ" sz="4000"/>
          </a:p>
        </p:txBody>
      </p:sp>
      <p:sp>
        <p:nvSpPr>
          <p:cNvPr id="9" name="TextovéPole 8"/>
          <p:cNvSpPr txBox="1"/>
          <p:nvPr/>
        </p:nvSpPr>
        <p:spPr>
          <a:xfrm>
            <a:off x="1357290" y="4929198"/>
            <a:ext cx="1269899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70=2.5.7</a:t>
            </a:r>
            <a:endParaRPr lang="cs-CZ" sz="2400" b="1"/>
          </a:p>
        </p:txBody>
      </p:sp>
      <p:sp>
        <p:nvSpPr>
          <p:cNvPr id="10" name="TextovéPole 9"/>
          <p:cNvSpPr txBox="1"/>
          <p:nvPr/>
        </p:nvSpPr>
        <p:spPr>
          <a:xfrm>
            <a:off x="3500430" y="4929198"/>
            <a:ext cx="142539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125=5.5.5</a:t>
            </a:r>
            <a:endParaRPr lang="cs-CZ" sz="2400" b="1"/>
          </a:p>
        </p:txBody>
      </p:sp>
      <p:sp>
        <p:nvSpPr>
          <p:cNvPr id="11" name="TextovéPole 10"/>
          <p:cNvSpPr txBox="1"/>
          <p:nvPr/>
        </p:nvSpPr>
        <p:spPr>
          <a:xfrm>
            <a:off x="5659555" y="4929198"/>
            <a:ext cx="1269899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28=2.2.7</a:t>
            </a:r>
            <a:endParaRPr lang="cs-CZ" sz="2400" b="1"/>
          </a:p>
        </p:txBody>
      </p:sp>
      <p:sp>
        <p:nvSpPr>
          <p:cNvPr id="12" name="TextovéPole 11"/>
          <p:cNvSpPr txBox="1"/>
          <p:nvPr/>
        </p:nvSpPr>
        <p:spPr>
          <a:xfrm>
            <a:off x="6643702" y="5715016"/>
            <a:ext cx="1754006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32=2.2.2.2.2</a:t>
            </a:r>
            <a:endParaRPr lang="cs-CZ" sz="2400" b="1"/>
          </a:p>
        </p:txBody>
      </p:sp>
      <p:sp>
        <p:nvSpPr>
          <p:cNvPr id="13" name="TextovéPole 12"/>
          <p:cNvSpPr txBox="1"/>
          <p:nvPr/>
        </p:nvSpPr>
        <p:spPr>
          <a:xfrm>
            <a:off x="1857356" y="5715016"/>
            <a:ext cx="1269899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45=3.3.5</a:t>
            </a:r>
            <a:endParaRPr lang="cs-CZ" sz="2400" b="1"/>
          </a:p>
        </p:txBody>
      </p:sp>
      <p:sp>
        <p:nvSpPr>
          <p:cNvPr id="14" name="TextovéPole 13"/>
          <p:cNvSpPr txBox="1"/>
          <p:nvPr/>
        </p:nvSpPr>
        <p:spPr>
          <a:xfrm>
            <a:off x="4286248" y="5715016"/>
            <a:ext cx="1269899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20=2.2.5</a:t>
            </a:r>
            <a:endParaRPr lang="cs-CZ" sz="2400" b="1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0" y="4498982"/>
            <a:ext cx="9144000" cy="1588"/>
          </a:xfrm>
          <a:prstGeom prst="line">
            <a:avLst/>
          </a:prstGeom>
          <a:ln w="2222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3071802" y="1357298"/>
            <a:ext cx="12234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smtClean="0"/>
              <a:t>1750</a:t>
            </a:r>
            <a:endParaRPr lang="cs-CZ" sz="4000"/>
          </a:p>
        </p:txBody>
      </p:sp>
      <p:sp>
        <p:nvSpPr>
          <p:cNvPr id="17" name="TextovéPole 16"/>
          <p:cNvSpPr txBox="1"/>
          <p:nvPr/>
        </p:nvSpPr>
        <p:spPr>
          <a:xfrm>
            <a:off x="3143240" y="2143116"/>
            <a:ext cx="9637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smtClean="0"/>
              <a:t>224</a:t>
            </a:r>
            <a:endParaRPr lang="cs-CZ" sz="4000"/>
          </a:p>
        </p:txBody>
      </p:sp>
      <p:sp>
        <p:nvSpPr>
          <p:cNvPr id="18" name="TextovéPole 17"/>
          <p:cNvSpPr txBox="1"/>
          <p:nvPr/>
        </p:nvSpPr>
        <p:spPr>
          <a:xfrm>
            <a:off x="3143240" y="3075057"/>
            <a:ext cx="9637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smtClean="0"/>
              <a:t>180</a:t>
            </a:r>
            <a:endParaRPr lang="cs-CZ" sz="4000"/>
          </a:p>
        </p:txBody>
      </p:sp>
      <p:sp>
        <p:nvSpPr>
          <p:cNvPr id="19" name="TextovéPole 18"/>
          <p:cNvSpPr txBox="1"/>
          <p:nvPr/>
        </p:nvSpPr>
        <p:spPr>
          <a:xfrm>
            <a:off x="7500958" y="1357298"/>
            <a:ext cx="12234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smtClean="0"/>
              <a:t>1125</a:t>
            </a:r>
            <a:endParaRPr lang="cs-CZ" sz="4000"/>
          </a:p>
        </p:txBody>
      </p:sp>
      <p:sp>
        <p:nvSpPr>
          <p:cNvPr id="20" name="TextovéPole 19"/>
          <p:cNvSpPr txBox="1"/>
          <p:nvPr/>
        </p:nvSpPr>
        <p:spPr>
          <a:xfrm>
            <a:off x="7572396" y="2214554"/>
            <a:ext cx="9637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smtClean="0"/>
              <a:t>630</a:t>
            </a:r>
            <a:endParaRPr lang="cs-CZ" sz="4000"/>
          </a:p>
        </p:txBody>
      </p:sp>
      <p:sp>
        <p:nvSpPr>
          <p:cNvPr id="21" name="TextovéPole 20"/>
          <p:cNvSpPr txBox="1"/>
          <p:nvPr/>
        </p:nvSpPr>
        <p:spPr>
          <a:xfrm>
            <a:off x="7572396" y="3075057"/>
            <a:ext cx="9637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smtClean="0"/>
              <a:t>140</a:t>
            </a:r>
            <a:endParaRPr lang="cs-CZ" sz="4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364</Words>
  <Application>Microsoft Office PowerPoint</Application>
  <PresentationFormat>Předvádění na obrazovce (4:3)</PresentationFormat>
  <Paragraphs>100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Nejmenší společný násobek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Company>DOMA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Nejmenší společný násobek</dc:title>
  <dc:creator>Vilém Valkoun</dc:creator>
  <cp:lastModifiedBy>Pavel Vlček</cp:lastModifiedBy>
  <cp:revision>13</cp:revision>
  <dcterms:created xsi:type="dcterms:W3CDTF">2013-02-22T21:25:57Z</dcterms:created>
  <dcterms:modified xsi:type="dcterms:W3CDTF">2013-09-23T18:27:33Z</dcterms:modified>
</cp:coreProperties>
</file>