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BA97D">
                <a:alpha val="45000"/>
              </a:srgbClr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66618-72BB-4A6D-98FF-CA1FDD6730B5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7DA32-0191-411C-9FD0-18F3382A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387603"/>
            <a:ext cx="7772400" cy="1470025"/>
          </a:xfrm>
        </p:spPr>
        <p:txBody>
          <a:bodyPr/>
          <a:lstStyle/>
          <a:p>
            <a:r>
              <a:rPr lang="cs-CZ" smtClean="0"/>
              <a:t>Úhel,</a:t>
            </a:r>
            <a:br>
              <a:rPr lang="cs-CZ" smtClean="0"/>
            </a:br>
            <a:r>
              <a:rPr lang="cs-CZ" smtClean="0"/>
              <a:t>rozdělení úhlů podle velikosti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814894"/>
            <a:ext cx="6400800" cy="161450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smtClean="0"/>
              <a:t>VY_32_INOVACE_175</a:t>
            </a:r>
            <a:endParaRPr lang="cs-CZ" smtClean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500042"/>
            <a:ext cx="5429250" cy="1057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857356" y="571480"/>
            <a:ext cx="5929354" cy="30003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85720" y="214290"/>
            <a:ext cx="8402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/>
              <a:t>7.</a:t>
            </a:r>
            <a:endParaRPr lang="cs-CZ" sz="6600" b="1"/>
          </a:p>
        </p:txBody>
      </p:sp>
      <p:cxnSp>
        <p:nvCxnSpPr>
          <p:cNvPr id="13" name="Přímá spojovací čára 12"/>
          <p:cNvCxnSpPr/>
          <p:nvPr/>
        </p:nvCxnSpPr>
        <p:spPr>
          <a:xfrm rot="10800000">
            <a:off x="3873344" y="2000240"/>
            <a:ext cx="250033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428992" y="1643050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FF0000"/>
                </a:solidFill>
                <a:sym typeface="Symbol"/>
              </a:rPr>
              <a:t></a:t>
            </a:r>
            <a:endParaRPr lang="cs-CZ" sz="3200" b="1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816840" y="4000504"/>
            <a:ext cx="3510320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ea typeface="MS Mincho"/>
              </a:rPr>
              <a:t> úhel </a:t>
            </a:r>
            <a:r>
              <a:rPr lang="cs-CZ" sz="4400" b="1" smtClean="0">
                <a:ea typeface="MS Mincho"/>
                <a:sym typeface="Symbol"/>
              </a:rPr>
              <a:t> </a:t>
            </a:r>
            <a:r>
              <a:rPr lang="cs-CZ" sz="4400" b="1" smtClean="0">
                <a:ea typeface="MS Mincho"/>
              </a:rPr>
              <a:t>je </a:t>
            </a:r>
            <a:r>
              <a:rPr lang="cs-CZ" sz="4400" b="1" u="sng" smtClean="0">
                <a:ea typeface="MS Mincho"/>
              </a:rPr>
              <a:t>plný</a:t>
            </a:r>
            <a:endParaRPr lang="cs-CZ" sz="4400" b="1" u="sng"/>
          </a:p>
        </p:txBody>
      </p:sp>
      <p:sp>
        <p:nvSpPr>
          <p:cNvPr id="19" name="TextovéPole 18"/>
          <p:cNvSpPr txBox="1"/>
          <p:nvPr/>
        </p:nvSpPr>
        <p:spPr>
          <a:xfrm>
            <a:off x="3509048" y="5143512"/>
            <a:ext cx="2125903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smtClean="0">
                <a:sym typeface="Symbol"/>
              </a:rPr>
              <a:t> </a:t>
            </a:r>
            <a:r>
              <a:rPr lang="cs-CZ" sz="4400" b="1" smtClean="0">
                <a:sym typeface="Symbol"/>
              </a:rPr>
              <a:t>=</a:t>
            </a:r>
            <a:r>
              <a:rPr lang="en-US" sz="4400" b="1" smtClean="0"/>
              <a:t> </a:t>
            </a:r>
            <a:r>
              <a:rPr lang="cs-CZ" sz="4400" b="1" smtClean="0"/>
              <a:t>36</a:t>
            </a:r>
            <a:r>
              <a:rPr lang="en-US" sz="4400" b="1" smtClean="0"/>
              <a:t>0</a:t>
            </a:r>
            <a:r>
              <a:rPr lang="cs-CZ" sz="4400" b="1" smtClean="0"/>
              <a:t>°</a:t>
            </a:r>
            <a:endParaRPr lang="cs-CZ" sz="4400" b="1"/>
          </a:p>
        </p:txBody>
      </p:sp>
      <p:sp>
        <p:nvSpPr>
          <p:cNvPr id="9" name="Elipsa 8"/>
          <p:cNvSpPr/>
          <p:nvPr/>
        </p:nvSpPr>
        <p:spPr>
          <a:xfrm>
            <a:off x="3444716" y="1714488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 animBg="1"/>
      <p:bldP spid="19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louk 21"/>
          <p:cNvSpPr/>
          <p:nvPr/>
        </p:nvSpPr>
        <p:spPr>
          <a:xfrm rot="20776753">
            <a:off x="1340944" y="4740506"/>
            <a:ext cx="295295" cy="500066"/>
          </a:xfrm>
          <a:prstGeom prst="arc">
            <a:avLst>
              <a:gd name="adj1" fmla="val 16313954"/>
              <a:gd name="adj2" fmla="val 5154538"/>
            </a:avLst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214414" y="214290"/>
            <a:ext cx="2511393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Co je to úhel?</a:t>
            </a:r>
            <a:endParaRPr lang="cs-CZ" sz="3200" b="1"/>
          </a:p>
        </p:txBody>
      </p:sp>
      <p:sp>
        <p:nvSpPr>
          <p:cNvPr id="3" name="TextovéPole 2"/>
          <p:cNvSpPr txBox="1"/>
          <p:nvPr/>
        </p:nvSpPr>
        <p:spPr>
          <a:xfrm>
            <a:off x="306409" y="928670"/>
            <a:ext cx="4265591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Je to část roviny</a:t>
            </a:r>
          </a:p>
          <a:p>
            <a:r>
              <a:rPr lang="cs-CZ" sz="2400" b="1" smtClean="0"/>
              <a:t>vymezená dvěma polopřímkami</a:t>
            </a:r>
          </a:p>
          <a:p>
            <a:r>
              <a:rPr lang="cs-CZ" sz="2400" b="1" smtClean="0"/>
              <a:t>se společným počátkem</a:t>
            </a:r>
            <a:endParaRPr lang="cs-CZ" sz="2400" b="1"/>
          </a:p>
        </p:txBody>
      </p:sp>
      <p:cxnSp>
        <p:nvCxnSpPr>
          <p:cNvPr id="5" name="Přímá spojovací čára 4"/>
          <p:cNvCxnSpPr/>
          <p:nvPr/>
        </p:nvCxnSpPr>
        <p:spPr>
          <a:xfrm rot="10800000" flipV="1">
            <a:off x="928662" y="3143248"/>
            <a:ext cx="2643206" cy="20002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10800000">
            <a:off x="928662" y="5143512"/>
            <a:ext cx="3643338" cy="50006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643570" y="2285992"/>
            <a:ext cx="2320443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Kde je</a:t>
            </a:r>
          </a:p>
          <a:p>
            <a:r>
              <a:rPr lang="cs-CZ" sz="2800" b="1" smtClean="0"/>
              <a:t>VRCHOL úhlu?</a:t>
            </a:r>
            <a:endParaRPr lang="cs-CZ" sz="2800" b="1"/>
          </a:p>
        </p:txBody>
      </p:sp>
      <p:sp>
        <p:nvSpPr>
          <p:cNvPr id="9" name="TextovéPole 8"/>
          <p:cNvSpPr txBox="1"/>
          <p:nvPr/>
        </p:nvSpPr>
        <p:spPr>
          <a:xfrm>
            <a:off x="5643570" y="3929066"/>
            <a:ext cx="2462534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Kde jsou</a:t>
            </a:r>
          </a:p>
          <a:p>
            <a:r>
              <a:rPr lang="cs-CZ" sz="2800" b="1" smtClean="0"/>
              <a:t>RAMENA úhlu?</a:t>
            </a:r>
            <a:endParaRPr lang="cs-CZ" sz="2800" b="1"/>
          </a:p>
        </p:txBody>
      </p:sp>
      <p:sp>
        <p:nvSpPr>
          <p:cNvPr id="10" name="TextovéPole 9"/>
          <p:cNvSpPr txBox="1"/>
          <p:nvPr/>
        </p:nvSpPr>
        <p:spPr>
          <a:xfrm>
            <a:off x="5643570" y="5429264"/>
            <a:ext cx="320363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Jak úhel vyznačíme?</a:t>
            </a:r>
            <a:endParaRPr lang="cs-CZ" sz="2800" b="1"/>
          </a:p>
        </p:txBody>
      </p:sp>
      <p:sp>
        <p:nvSpPr>
          <p:cNvPr id="11" name="TextovéPole 10"/>
          <p:cNvSpPr txBox="1"/>
          <p:nvPr/>
        </p:nvSpPr>
        <p:spPr>
          <a:xfrm>
            <a:off x="571472" y="5000636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FF0000"/>
                </a:solidFill>
              </a:rPr>
              <a:t>V</a:t>
            </a:r>
            <a:endParaRPr lang="cs-CZ" sz="2000" b="1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00298" y="3429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>
                <a:solidFill>
                  <a:srgbClr val="FF0000"/>
                </a:solidFill>
              </a:rPr>
              <a:t>A</a:t>
            </a:r>
            <a:endParaRPr lang="cs-CZ" b="1">
              <a:solidFill>
                <a:srgbClr val="FF0000"/>
              </a:solidFill>
            </a:endParaRPr>
          </a:p>
        </p:txBody>
      </p:sp>
      <p:cxnSp>
        <p:nvCxnSpPr>
          <p:cNvPr id="14" name="Přímá spojovací čára 13"/>
          <p:cNvCxnSpPr/>
          <p:nvPr/>
        </p:nvCxnSpPr>
        <p:spPr>
          <a:xfrm rot="16200000" flipH="1">
            <a:off x="2607455" y="3750471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536149" y="5464983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3428992" y="550070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" grpId="0" animBg="1"/>
      <p:bldP spid="8" grpId="0" animBg="1"/>
      <p:bldP spid="9" grpId="0" animBg="1"/>
      <p:bldP spid="10" grpId="0" animBg="1"/>
      <p:bldP spid="11" grpId="0"/>
      <p:bldP spid="12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99163" y="2659559"/>
            <a:ext cx="71456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smtClean="0"/>
              <a:t>Rozdělení úhlů podle velikosti</a:t>
            </a:r>
            <a:endParaRPr lang="cs-CZ" sz="4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1857356" y="571480"/>
            <a:ext cx="5929354" cy="30003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ovací čára 3"/>
          <p:cNvCxnSpPr/>
          <p:nvPr/>
        </p:nvCxnSpPr>
        <p:spPr>
          <a:xfrm rot="10800000">
            <a:off x="2786050" y="2298134"/>
            <a:ext cx="35719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428860" y="2083820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FF0000"/>
                </a:solidFill>
              </a:rPr>
              <a:t>V</a:t>
            </a:r>
            <a:endParaRPr lang="cs-CZ" sz="2000" b="1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86314" y="171448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>
                <a:solidFill>
                  <a:srgbClr val="FF0000"/>
                </a:solidFill>
              </a:rPr>
              <a:t>A</a:t>
            </a:r>
            <a:endParaRPr lang="cs-CZ" b="1">
              <a:solidFill>
                <a:srgbClr val="FF0000"/>
              </a:solidFill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 rot="5400000">
            <a:off x="4858546" y="2297340"/>
            <a:ext cx="14287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5572926" y="2297340"/>
            <a:ext cx="14287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5500694" y="171448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857488" y="4000504"/>
            <a:ext cx="398295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MS Mincho"/>
                <a:ea typeface="MS Mincho"/>
              </a:rPr>
              <a:t>∢ </a:t>
            </a:r>
            <a:r>
              <a:rPr lang="cs-CZ" sz="4400" b="1" smtClean="0">
                <a:ea typeface="MS Mincho"/>
              </a:rPr>
              <a:t>AVB je </a:t>
            </a:r>
            <a:r>
              <a:rPr lang="cs-CZ" sz="4400" b="1" u="sng" smtClean="0">
                <a:ea typeface="MS Mincho"/>
              </a:rPr>
              <a:t>nulový</a:t>
            </a:r>
            <a:endParaRPr lang="cs-CZ" sz="4400" b="1" u="sng"/>
          </a:p>
        </p:txBody>
      </p:sp>
      <p:sp>
        <p:nvSpPr>
          <p:cNvPr id="14" name="TextovéPole 13"/>
          <p:cNvSpPr txBox="1"/>
          <p:nvPr/>
        </p:nvSpPr>
        <p:spPr>
          <a:xfrm>
            <a:off x="4500562" y="5286388"/>
            <a:ext cx="662361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/>
              <a:t>0°</a:t>
            </a:r>
            <a:endParaRPr lang="cs-CZ" sz="4400" b="1"/>
          </a:p>
        </p:txBody>
      </p:sp>
      <p:sp>
        <p:nvSpPr>
          <p:cNvPr id="15" name="TextovéPole 14"/>
          <p:cNvSpPr txBox="1"/>
          <p:nvPr/>
        </p:nvSpPr>
        <p:spPr>
          <a:xfrm>
            <a:off x="285720" y="214290"/>
            <a:ext cx="8402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/>
              <a:t>1.</a:t>
            </a:r>
            <a:endParaRPr lang="cs-CZ" sz="6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1857356" y="571480"/>
            <a:ext cx="5929354" cy="30003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louk 1"/>
          <p:cNvSpPr/>
          <p:nvPr/>
        </p:nvSpPr>
        <p:spPr>
          <a:xfrm rot="20776753">
            <a:off x="3162613" y="2311614"/>
            <a:ext cx="295295" cy="500066"/>
          </a:xfrm>
          <a:prstGeom prst="arc">
            <a:avLst>
              <a:gd name="adj1" fmla="val 16313954"/>
              <a:gd name="adj2" fmla="val 5154538"/>
            </a:avLst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" name="Přímá spojovací čára 2"/>
          <p:cNvCxnSpPr/>
          <p:nvPr/>
        </p:nvCxnSpPr>
        <p:spPr>
          <a:xfrm rot="10800000" flipV="1">
            <a:off x="2750331" y="714356"/>
            <a:ext cx="2643206" cy="20002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10800000">
            <a:off x="2750331" y="2714620"/>
            <a:ext cx="3643338" cy="50006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85720" y="214290"/>
            <a:ext cx="8402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/>
              <a:t>2</a:t>
            </a:r>
            <a:r>
              <a:rPr lang="cs-CZ" sz="6600" b="1" smtClean="0"/>
              <a:t>.</a:t>
            </a:r>
            <a:endParaRPr lang="cs-CZ" sz="6600" b="1"/>
          </a:p>
        </p:txBody>
      </p:sp>
      <p:sp>
        <p:nvSpPr>
          <p:cNvPr id="11" name="TextovéPole 10"/>
          <p:cNvSpPr txBox="1"/>
          <p:nvPr/>
        </p:nvSpPr>
        <p:spPr>
          <a:xfrm>
            <a:off x="3000364" y="2285992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FF0000"/>
                </a:solidFill>
                <a:sym typeface="Symbol"/>
              </a:rPr>
              <a:t></a:t>
            </a:r>
            <a:endParaRPr lang="cs-CZ" sz="3200" b="1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3897" y="4000504"/>
            <a:ext cx="3696205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ea typeface="MS Mincho"/>
              </a:rPr>
              <a:t> úhel </a:t>
            </a:r>
            <a:r>
              <a:rPr lang="cs-CZ" sz="4400" b="1" smtClean="0">
                <a:ea typeface="MS Mincho"/>
                <a:sym typeface="Symbol"/>
              </a:rPr>
              <a:t> </a:t>
            </a:r>
            <a:r>
              <a:rPr lang="cs-CZ" sz="4400" b="1" smtClean="0">
                <a:ea typeface="MS Mincho"/>
              </a:rPr>
              <a:t>je </a:t>
            </a:r>
            <a:r>
              <a:rPr lang="cs-CZ" sz="4400" b="1" u="sng" smtClean="0">
                <a:ea typeface="MS Mincho"/>
              </a:rPr>
              <a:t>ostrý</a:t>
            </a:r>
            <a:endParaRPr lang="cs-CZ" sz="4400" b="1" u="sng"/>
          </a:p>
        </p:txBody>
      </p:sp>
      <p:sp>
        <p:nvSpPr>
          <p:cNvPr id="13" name="TextovéPole 12"/>
          <p:cNvSpPr txBox="1"/>
          <p:nvPr/>
        </p:nvSpPr>
        <p:spPr>
          <a:xfrm>
            <a:off x="3208485" y="5286388"/>
            <a:ext cx="2727029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/>
              <a:t>0°</a:t>
            </a:r>
            <a:r>
              <a:rPr lang="en-US" sz="4400" b="1" smtClean="0"/>
              <a:t>&lt; </a:t>
            </a:r>
            <a:r>
              <a:rPr lang="en-US" sz="4400" b="1" smtClean="0">
                <a:sym typeface="Symbol"/>
              </a:rPr>
              <a:t> &lt;</a:t>
            </a:r>
            <a:r>
              <a:rPr lang="en-US" sz="4400" b="1" smtClean="0"/>
              <a:t> 90</a:t>
            </a:r>
            <a:r>
              <a:rPr lang="cs-CZ" sz="4400" b="1" smtClean="0"/>
              <a:t>°</a:t>
            </a:r>
            <a:endParaRPr lang="cs-CZ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1857356" y="571480"/>
            <a:ext cx="5929354" cy="30003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85720" y="214290"/>
            <a:ext cx="8402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/>
              <a:t>3.</a:t>
            </a:r>
            <a:endParaRPr lang="cs-CZ" sz="6600" b="1"/>
          </a:p>
        </p:txBody>
      </p:sp>
      <p:cxnSp>
        <p:nvCxnSpPr>
          <p:cNvPr id="12" name="Přímá spojovací čára 11"/>
          <p:cNvCxnSpPr/>
          <p:nvPr/>
        </p:nvCxnSpPr>
        <p:spPr>
          <a:xfrm rot="5400000">
            <a:off x="2730337" y="2000241"/>
            <a:ext cx="2143139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0800000">
            <a:off x="3801906" y="3071810"/>
            <a:ext cx="250033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786182" y="2500306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FF0000"/>
                </a:solidFill>
                <a:sym typeface="Symbol"/>
              </a:rPr>
              <a:t></a:t>
            </a:r>
            <a:endParaRPr lang="cs-CZ" sz="3200" b="1">
              <a:solidFill>
                <a:srgbClr val="FF0000"/>
              </a:solidFill>
            </a:endParaRPr>
          </a:p>
        </p:txBody>
      </p:sp>
      <p:sp>
        <p:nvSpPr>
          <p:cNvPr id="21" name="Oblouk 20"/>
          <p:cNvSpPr/>
          <p:nvPr/>
        </p:nvSpPr>
        <p:spPr>
          <a:xfrm>
            <a:off x="3000364" y="2500306"/>
            <a:ext cx="1428760" cy="1071570"/>
          </a:xfrm>
          <a:prstGeom prst="arc">
            <a:avLst>
              <a:gd name="adj1" fmla="val 16804843"/>
              <a:gd name="adj2" fmla="val 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723897" y="4000504"/>
            <a:ext cx="3810402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ea typeface="MS Mincho"/>
              </a:rPr>
              <a:t> úhel </a:t>
            </a:r>
            <a:r>
              <a:rPr lang="cs-CZ" sz="4400" b="1" smtClean="0">
                <a:ea typeface="MS Mincho"/>
                <a:sym typeface="Symbol"/>
              </a:rPr>
              <a:t> </a:t>
            </a:r>
            <a:r>
              <a:rPr lang="cs-CZ" sz="4400" b="1" smtClean="0">
                <a:ea typeface="MS Mincho"/>
              </a:rPr>
              <a:t>je </a:t>
            </a:r>
            <a:r>
              <a:rPr lang="cs-CZ" sz="4400" b="1" u="sng" smtClean="0">
                <a:ea typeface="MS Mincho"/>
              </a:rPr>
              <a:t>pravý</a:t>
            </a:r>
            <a:endParaRPr lang="cs-CZ" sz="4400" b="1" u="sng"/>
          </a:p>
        </p:txBody>
      </p:sp>
      <p:sp>
        <p:nvSpPr>
          <p:cNvPr id="23" name="TextovéPole 22"/>
          <p:cNvSpPr txBox="1"/>
          <p:nvPr/>
        </p:nvSpPr>
        <p:spPr>
          <a:xfrm>
            <a:off x="3651716" y="5214950"/>
            <a:ext cx="1840568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smtClean="0">
                <a:sym typeface="Symbol"/>
              </a:rPr>
              <a:t> </a:t>
            </a:r>
            <a:r>
              <a:rPr lang="cs-CZ" sz="4400" b="1">
                <a:sym typeface="Symbol"/>
              </a:rPr>
              <a:t>=</a:t>
            </a:r>
            <a:r>
              <a:rPr lang="en-US" sz="4400" b="1" smtClean="0"/>
              <a:t> 90</a:t>
            </a:r>
            <a:r>
              <a:rPr lang="cs-CZ" sz="4400" b="1" smtClean="0"/>
              <a:t>°</a:t>
            </a:r>
            <a:endParaRPr lang="cs-CZ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857356" y="571480"/>
            <a:ext cx="5929354" cy="30003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85720" y="214290"/>
            <a:ext cx="8402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/>
              <a:t>4</a:t>
            </a:r>
            <a:r>
              <a:rPr lang="cs-CZ" sz="6600" b="1" smtClean="0"/>
              <a:t>.</a:t>
            </a:r>
            <a:endParaRPr lang="cs-CZ" sz="6600" b="1"/>
          </a:p>
        </p:txBody>
      </p:sp>
      <p:cxnSp>
        <p:nvCxnSpPr>
          <p:cNvPr id="12" name="Přímá spojovací čára 11"/>
          <p:cNvCxnSpPr/>
          <p:nvPr/>
        </p:nvCxnSpPr>
        <p:spPr>
          <a:xfrm rot="16200000" flipH="1">
            <a:off x="2678100" y="1536687"/>
            <a:ext cx="2072494" cy="9993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0800000">
            <a:off x="4214810" y="3071810"/>
            <a:ext cx="250033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199086" y="2500306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FF0000"/>
                </a:solidFill>
                <a:sym typeface="Symbol"/>
              </a:rPr>
              <a:t></a:t>
            </a:r>
            <a:endParaRPr lang="cs-CZ" sz="3200" b="1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723897" y="4000504"/>
            <a:ext cx="3575209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ea typeface="MS Mincho"/>
              </a:rPr>
              <a:t> úhel </a:t>
            </a:r>
            <a:r>
              <a:rPr lang="cs-CZ" sz="4400" b="1" smtClean="0">
                <a:ea typeface="MS Mincho"/>
                <a:sym typeface="Symbol"/>
              </a:rPr>
              <a:t> </a:t>
            </a:r>
            <a:r>
              <a:rPr lang="cs-CZ" sz="4400" b="1" smtClean="0">
                <a:ea typeface="MS Mincho"/>
              </a:rPr>
              <a:t>je </a:t>
            </a:r>
            <a:r>
              <a:rPr lang="cs-CZ" sz="4400" b="1" u="sng" smtClean="0">
                <a:ea typeface="MS Mincho"/>
              </a:rPr>
              <a:t>tupý</a:t>
            </a:r>
            <a:endParaRPr lang="cs-CZ" sz="4400" b="1" u="sng"/>
          </a:p>
        </p:txBody>
      </p:sp>
      <p:sp>
        <p:nvSpPr>
          <p:cNvPr id="11" name="Oblouk 10"/>
          <p:cNvSpPr/>
          <p:nvPr/>
        </p:nvSpPr>
        <p:spPr>
          <a:xfrm>
            <a:off x="3000364" y="2357430"/>
            <a:ext cx="1785950" cy="1428760"/>
          </a:xfrm>
          <a:prstGeom prst="arc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2923151" y="5286388"/>
            <a:ext cx="3297698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/>
              <a:t>90°</a:t>
            </a:r>
            <a:r>
              <a:rPr lang="en-US" sz="4400" b="1" smtClean="0"/>
              <a:t>&lt; </a:t>
            </a:r>
            <a:r>
              <a:rPr lang="en-US" sz="4400" b="1" smtClean="0">
                <a:sym typeface="Symbol"/>
              </a:rPr>
              <a:t> </a:t>
            </a:r>
            <a:r>
              <a:rPr lang="en-US" sz="4400" b="1">
                <a:sym typeface="Symbol"/>
              </a:rPr>
              <a:t>&lt;</a:t>
            </a:r>
            <a:r>
              <a:rPr lang="en-US" sz="4400" b="1" smtClean="0"/>
              <a:t> </a:t>
            </a:r>
            <a:r>
              <a:rPr lang="cs-CZ" sz="4400" b="1" smtClean="0"/>
              <a:t>18</a:t>
            </a:r>
            <a:r>
              <a:rPr lang="en-US" sz="4400" b="1" smtClean="0"/>
              <a:t>0</a:t>
            </a:r>
            <a:r>
              <a:rPr lang="cs-CZ" sz="4400" b="1" smtClean="0"/>
              <a:t>°</a:t>
            </a:r>
            <a:endParaRPr lang="cs-CZ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 animBg="1"/>
      <p:bldP spid="11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1714480" y="571480"/>
            <a:ext cx="5929354" cy="30003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85720" y="214290"/>
            <a:ext cx="8402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smtClean="0"/>
              <a:t>5</a:t>
            </a:r>
            <a:r>
              <a:rPr lang="cs-CZ" sz="6600" b="1" smtClean="0"/>
              <a:t>.</a:t>
            </a:r>
            <a:endParaRPr lang="cs-CZ" sz="6600" b="1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1857356" y="2285992"/>
            <a:ext cx="2999602" cy="79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0800000">
            <a:off x="4857752" y="2285992"/>
            <a:ext cx="250033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357686" y="1643050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FF0000"/>
                </a:solidFill>
                <a:sym typeface="Symbol"/>
              </a:rPr>
              <a:t></a:t>
            </a:r>
            <a:endParaRPr lang="cs-CZ" sz="3200" b="1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638906" y="3929066"/>
            <a:ext cx="3866187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ea typeface="MS Mincho"/>
              </a:rPr>
              <a:t> úhel </a:t>
            </a:r>
            <a:r>
              <a:rPr lang="cs-CZ" sz="4400" b="1" smtClean="0">
                <a:ea typeface="MS Mincho"/>
                <a:sym typeface="Symbol"/>
              </a:rPr>
              <a:t> </a:t>
            </a:r>
            <a:r>
              <a:rPr lang="cs-CZ" sz="4400" b="1" smtClean="0">
                <a:ea typeface="MS Mincho"/>
              </a:rPr>
              <a:t>je </a:t>
            </a:r>
            <a:r>
              <a:rPr lang="en-US" sz="4400" b="1" u="sng" smtClean="0">
                <a:ea typeface="MS Mincho"/>
              </a:rPr>
              <a:t>p</a:t>
            </a:r>
            <a:r>
              <a:rPr lang="cs-CZ" sz="4400" b="1" u="sng" smtClean="0">
                <a:ea typeface="MS Mincho"/>
              </a:rPr>
              <a:t>římý</a:t>
            </a:r>
            <a:endParaRPr lang="cs-CZ" sz="4400" b="1" u="sng"/>
          </a:p>
        </p:txBody>
      </p:sp>
      <p:sp>
        <p:nvSpPr>
          <p:cNvPr id="11" name="Oblouk 10"/>
          <p:cNvSpPr/>
          <p:nvPr/>
        </p:nvSpPr>
        <p:spPr>
          <a:xfrm>
            <a:off x="3643306" y="1571612"/>
            <a:ext cx="1785950" cy="1428760"/>
          </a:xfrm>
          <a:prstGeom prst="arc">
            <a:avLst>
              <a:gd name="adj1" fmla="val 10879585"/>
              <a:gd name="adj2" fmla="val 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3509048" y="5143512"/>
            <a:ext cx="2125903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smtClean="0">
                <a:sym typeface="Symbol"/>
              </a:rPr>
              <a:t> </a:t>
            </a:r>
            <a:r>
              <a:rPr lang="cs-CZ" sz="4400" b="1" smtClean="0">
                <a:sym typeface="Symbol"/>
              </a:rPr>
              <a:t>=</a:t>
            </a:r>
            <a:r>
              <a:rPr lang="en-US" sz="4400" b="1" smtClean="0"/>
              <a:t> </a:t>
            </a:r>
            <a:r>
              <a:rPr lang="cs-CZ" sz="4400" b="1" smtClean="0"/>
              <a:t>18</a:t>
            </a:r>
            <a:r>
              <a:rPr lang="en-US" sz="4400" b="1" smtClean="0"/>
              <a:t>0</a:t>
            </a:r>
            <a:r>
              <a:rPr lang="cs-CZ" sz="4400" b="1" smtClean="0"/>
              <a:t>°</a:t>
            </a:r>
            <a:endParaRPr lang="cs-CZ" sz="4400" b="1"/>
          </a:p>
        </p:txBody>
      </p:sp>
      <p:cxnSp>
        <p:nvCxnSpPr>
          <p:cNvPr id="16" name="Přímá spojovací čára 15"/>
          <p:cNvCxnSpPr/>
          <p:nvPr/>
        </p:nvCxnSpPr>
        <p:spPr>
          <a:xfrm rot="5400000">
            <a:off x="4501356" y="2285198"/>
            <a:ext cx="14287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 animBg="1"/>
      <p:bldP spid="11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857356" y="571480"/>
            <a:ext cx="5929354" cy="30003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85720" y="214290"/>
            <a:ext cx="8402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/>
              <a:t>6</a:t>
            </a:r>
            <a:r>
              <a:rPr lang="cs-CZ" sz="6600" b="1" smtClean="0"/>
              <a:t>.</a:t>
            </a:r>
            <a:endParaRPr lang="cs-CZ" sz="6600" b="1"/>
          </a:p>
        </p:txBody>
      </p:sp>
      <p:cxnSp>
        <p:nvCxnSpPr>
          <p:cNvPr id="12" name="Přímá spojovací čára 11"/>
          <p:cNvCxnSpPr/>
          <p:nvPr/>
        </p:nvCxnSpPr>
        <p:spPr>
          <a:xfrm flipV="1">
            <a:off x="2714612" y="1786720"/>
            <a:ext cx="1856594" cy="114221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0800000">
            <a:off x="4572000" y="1785926"/>
            <a:ext cx="250033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286248" y="1214422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FF0000"/>
                </a:solidFill>
                <a:sym typeface="Symbol"/>
              </a:rPr>
              <a:t></a:t>
            </a:r>
            <a:endParaRPr lang="cs-CZ" sz="3200" b="1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978790" y="4000504"/>
            <a:ext cx="51864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ea typeface="MS Mincho"/>
              </a:rPr>
              <a:t> úhel </a:t>
            </a:r>
            <a:r>
              <a:rPr lang="cs-CZ" sz="4400" b="1" smtClean="0">
                <a:ea typeface="MS Mincho"/>
                <a:sym typeface="Symbol"/>
              </a:rPr>
              <a:t> </a:t>
            </a:r>
            <a:r>
              <a:rPr lang="cs-CZ" sz="4400" b="1" smtClean="0">
                <a:ea typeface="MS Mincho"/>
              </a:rPr>
              <a:t>je </a:t>
            </a:r>
            <a:r>
              <a:rPr lang="cs-CZ" sz="4400" b="1" u="sng" smtClean="0">
                <a:ea typeface="MS Mincho"/>
              </a:rPr>
              <a:t>nekonvexní</a:t>
            </a:r>
            <a:endParaRPr lang="cs-CZ" sz="4400" b="1" u="sng"/>
          </a:p>
        </p:txBody>
      </p:sp>
      <p:sp>
        <p:nvSpPr>
          <p:cNvPr id="11" name="Oblouk 10"/>
          <p:cNvSpPr/>
          <p:nvPr/>
        </p:nvSpPr>
        <p:spPr>
          <a:xfrm>
            <a:off x="4000496" y="1142984"/>
            <a:ext cx="1143008" cy="1071570"/>
          </a:xfrm>
          <a:prstGeom prst="arc">
            <a:avLst>
              <a:gd name="adj1" fmla="val 8317438"/>
              <a:gd name="adj2" fmla="val 67312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2780484" y="5214950"/>
            <a:ext cx="3583032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/>
              <a:t>180°</a:t>
            </a:r>
            <a:r>
              <a:rPr lang="en-US" sz="4400" b="1" smtClean="0"/>
              <a:t>&lt; </a:t>
            </a:r>
            <a:r>
              <a:rPr lang="en-US" sz="4400" b="1" smtClean="0">
                <a:sym typeface="Symbol"/>
              </a:rPr>
              <a:t> </a:t>
            </a:r>
            <a:r>
              <a:rPr lang="en-US" sz="4400" b="1">
                <a:sym typeface="Symbol"/>
              </a:rPr>
              <a:t>&lt;</a:t>
            </a:r>
            <a:r>
              <a:rPr lang="en-US" sz="4400" b="1" smtClean="0"/>
              <a:t> </a:t>
            </a:r>
            <a:r>
              <a:rPr lang="cs-CZ" sz="4400" b="1" smtClean="0"/>
              <a:t>36</a:t>
            </a:r>
            <a:r>
              <a:rPr lang="en-US" sz="4400" b="1" smtClean="0"/>
              <a:t>0</a:t>
            </a:r>
            <a:r>
              <a:rPr lang="cs-CZ" sz="4400" b="1" smtClean="0"/>
              <a:t>°</a:t>
            </a:r>
            <a:endParaRPr lang="cs-CZ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 animBg="1"/>
      <p:bldP spid="11" grpId="0" animBg="1"/>
      <p:bldP spid="19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140</Words>
  <Application>Microsoft Office PowerPoint</Application>
  <PresentationFormat>Předvádění na obrazovce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Úhel, rozdělení úhlů podle velikosti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Úhel, rozdělení úhlů podle velikosti</dc:title>
  <dc:creator>Vilém Valkoun</dc:creator>
  <cp:lastModifiedBy>Pavel Vlček</cp:lastModifiedBy>
  <cp:revision>12</cp:revision>
  <dcterms:created xsi:type="dcterms:W3CDTF">2013-02-27T17:27:37Z</dcterms:created>
  <dcterms:modified xsi:type="dcterms:W3CDTF">2013-09-23T18:29:03Z</dcterms:modified>
</cp:coreProperties>
</file>