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1ED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alpha val="71000"/>
              </a:schemeClr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6F782-D2AF-465C-BEBC-920666F895A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0C-8768-47EB-A6E7-702D099BEA4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73355"/>
            <a:ext cx="7772400" cy="1470025"/>
          </a:xfrm>
        </p:spPr>
        <p:txBody>
          <a:bodyPr/>
          <a:lstStyle/>
          <a:p>
            <a:r>
              <a:rPr lang="cs-CZ" smtClean="0"/>
              <a:t>Úhly vedlejší a vrcholové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743456"/>
            <a:ext cx="6400800" cy="1757378"/>
          </a:xfrm>
        </p:spPr>
        <p:txBody>
          <a:bodyPr/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smtClean="0"/>
              <a:t>VY_32_INOVACE_176</a:t>
            </a:r>
            <a:endParaRPr lang="cs-CZ" smtClean="0"/>
          </a:p>
        </p:txBody>
      </p:sp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1014403"/>
            <a:ext cx="5429250" cy="1057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>
            <a:off x="1071538" y="2071678"/>
            <a:ext cx="6929486" cy="34290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10800000" flipV="1">
            <a:off x="1214414" y="1393016"/>
            <a:ext cx="6500858" cy="44648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500034" y="357166"/>
            <a:ext cx="4947508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Dvě různoběžky rozdělují rovinu</a:t>
            </a:r>
            <a:endParaRPr lang="cs-CZ" sz="2800" b="1"/>
          </a:p>
        </p:txBody>
      </p:sp>
      <p:sp>
        <p:nvSpPr>
          <p:cNvPr id="11" name="TextovéPole 10"/>
          <p:cNvSpPr txBox="1"/>
          <p:nvPr/>
        </p:nvSpPr>
        <p:spPr>
          <a:xfrm>
            <a:off x="571472" y="928670"/>
            <a:ext cx="154401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na 4 úhly</a:t>
            </a:r>
            <a:endParaRPr lang="cs-CZ" sz="2800" b="1"/>
          </a:p>
        </p:txBody>
      </p:sp>
      <p:sp>
        <p:nvSpPr>
          <p:cNvPr id="13" name="TextovéPole 12"/>
          <p:cNvSpPr txBox="1"/>
          <p:nvPr/>
        </p:nvSpPr>
        <p:spPr>
          <a:xfrm>
            <a:off x="4160125" y="3000372"/>
            <a:ext cx="411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endParaRPr lang="cs-CZ" sz="3200" b="1" i="1"/>
          </a:p>
        </p:txBody>
      </p:sp>
      <p:sp>
        <p:nvSpPr>
          <p:cNvPr id="14" name="Obdélník 13"/>
          <p:cNvSpPr/>
          <p:nvPr/>
        </p:nvSpPr>
        <p:spPr>
          <a:xfrm>
            <a:off x="3714744" y="3429000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</a:t>
            </a:r>
            <a:endParaRPr lang="cs-CZ" b="1"/>
          </a:p>
        </p:txBody>
      </p:sp>
      <p:sp>
        <p:nvSpPr>
          <p:cNvPr id="15" name="Obdélník 14"/>
          <p:cNvSpPr/>
          <p:nvPr/>
        </p:nvSpPr>
        <p:spPr>
          <a:xfrm>
            <a:off x="4215812" y="3714752"/>
            <a:ext cx="356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</a:t>
            </a:r>
            <a:endParaRPr lang="cs-CZ" b="1"/>
          </a:p>
        </p:txBody>
      </p:sp>
      <p:sp>
        <p:nvSpPr>
          <p:cNvPr id="16" name="Obdélník 15"/>
          <p:cNvSpPr/>
          <p:nvPr/>
        </p:nvSpPr>
        <p:spPr>
          <a:xfrm>
            <a:off x="4714876" y="3429000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</a:t>
            </a:r>
            <a:endParaRPr lang="cs-CZ" b="1"/>
          </a:p>
        </p:txBody>
      </p:sp>
      <p:sp>
        <p:nvSpPr>
          <p:cNvPr id="17" name="TextovéPole 16"/>
          <p:cNvSpPr txBox="1"/>
          <p:nvPr/>
        </p:nvSpPr>
        <p:spPr>
          <a:xfrm>
            <a:off x="7572396" y="1357298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7786710" y="507207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35" name="Oblouk 34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2454767"/>
              <a:gd name="adj2" fmla="val 19439901"/>
            </a:avLst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louk 35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9413552"/>
              <a:gd name="adj2" fmla="val 1457982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8841713"/>
              <a:gd name="adj2" fmla="val 12430338"/>
            </a:avLst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louk 37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485827"/>
              <a:gd name="adj2" fmla="val 8810987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35" grpId="0" animBg="1"/>
      <p:bldP spid="36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>
            <a:off x="2214546" y="2643182"/>
            <a:ext cx="5786478" cy="285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10800000" flipV="1">
            <a:off x="1214414" y="1928801"/>
            <a:ext cx="5715040" cy="392908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160125" y="3000372"/>
            <a:ext cx="411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endParaRPr lang="cs-CZ" sz="3200" b="1" i="1"/>
          </a:p>
        </p:txBody>
      </p:sp>
      <p:sp>
        <p:nvSpPr>
          <p:cNvPr id="14" name="Obdélník 13"/>
          <p:cNvSpPr/>
          <p:nvPr/>
        </p:nvSpPr>
        <p:spPr>
          <a:xfrm>
            <a:off x="3714744" y="3429000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</a:t>
            </a:r>
            <a:endParaRPr lang="cs-CZ" b="1"/>
          </a:p>
        </p:txBody>
      </p:sp>
      <p:sp>
        <p:nvSpPr>
          <p:cNvPr id="15" name="Obdélník 14"/>
          <p:cNvSpPr/>
          <p:nvPr/>
        </p:nvSpPr>
        <p:spPr>
          <a:xfrm>
            <a:off x="4215812" y="3714752"/>
            <a:ext cx="356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</a:t>
            </a:r>
            <a:endParaRPr lang="cs-CZ" b="1"/>
          </a:p>
        </p:txBody>
      </p:sp>
      <p:sp>
        <p:nvSpPr>
          <p:cNvPr id="16" name="Obdélník 15"/>
          <p:cNvSpPr/>
          <p:nvPr/>
        </p:nvSpPr>
        <p:spPr>
          <a:xfrm>
            <a:off x="4714876" y="3429000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</a:t>
            </a:r>
            <a:endParaRPr lang="cs-CZ" b="1"/>
          </a:p>
        </p:txBody>
      </p:sp>
      <p:sp>
        <p:nvSpPr>
          <p:cNvPr id="17" name="TextovéPole 16"/>
          <p:cNvSpPr txBox="1"/>
          <p:nvPr/>
        </p:nvSpPr>
        <p:spPr>
          <a:xfrm>
            <a:off x="6786578" y="1928802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7786710" y="507207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35" name="Oblouk 34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2454767"/>
              <a:gd name="adj2" fmla="val 19439901"/>
            </a:avLst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louk 35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9413552"/>
              <a:gd name="adj2" fmla="val 1457982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8841713"/>
              <a:gd name="adj2" fmla="val 12430338"/>
            </a:avLst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louk 37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485827"/>
              <a:gd name="adj2" fmla="val 8810987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285720" y="214290"/>
            <a:ext cx="235724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ÚHLY VEDLEJŠÍ</a:t>
            </a:r>
            <a:endParaRPr lang="cs-CZ" sz="2800" b="1"/>
          </a:p>
        </p:txBody>
      </p:sp>
      <p:sp>
        <p:nvSpPr>
          <p:cNvPr id="20" name="TextovéPole 19"/>
          <p:cNvSpPr txBox="1"/>
          <p:nvPr/>
        </p:nvSpPr>
        <p:spPr>
          <a:xfrm>
            <a:off x="928662" y="857232"/>
            <a:ext cx="6719147" cy="95410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cs-CZ" sz="2800" b="1" smtClean="0"/>
              <a:t>dvojice úhlů, které mají společné rameno</a:t>
            </a:r>
          </a:p>
          <a:p>
            <a:pPr>
              <a:buFontTx/>
              <a:buChar char="-"/>
            </a:pPr>
            <a:r>
              <a:rPr lang="cs-CZ" sz="2800" b="1" smtClean="0"/>
              <a:t>součet úhlů vedlejších je úhel PŘÍMÝ (180°)</a:t>
            </a: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>
            <a:off x="1071538" y="2071678"/>
            <a:ext cx="6929486" cy="34290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10800000" flipV="1">
            <a:off x="1214414" y="1393016"/>
            <a:ext cx="6500858" cy="44648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160125" y="3000372"/>
            <a:ext cx="411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endParaRPr lang="cs-CZ" sz="3200" b="1" i="1"/>
          </a:p>
        </p:txBody>
      </p:sp>
      <p:sp>
        <p:nvSpPr>
          <p:cNvPr id="14" name="Obdélník 13"/>
          <p:cNvSpPr/>
          <p:nvPr/>
        </p:nvSpPr>
        <p:spPr>
          <a:xfrm>
            <a:off x="3714744" y="3429000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</a:t>
            </a:r>
            <a:endParaRPr lang="cs-CZ" b="1"/>
          </a:p>
        </p:txBody>
      </p:sp>
      <p:sp>
        <p:nvSpPr>
          <p:cNvPr id="15" name="Obdélník 14"/>
          <p:cNvSpPr/>
          <p:nvPr/>
        </p:nvSpPr>
        <p:spPr>
          <a:xfrm>
            <a:off x="4215812" y="3714752"/>
            <a:ext cx="356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</a:t>
            </a:r>
            <a:endParaRPr lang="cs-CZ" b="1"/>
          </a:p>
        </p:txBody>
      </p:sp>
      <p:sp>
        <p:nvSpPr>
          <p:cNvPr id="16" name="Obdélník 15"/>
          <p:cNvSpPr/>
          <p:nvPr/>
        </p:nvSpPr>
        <p:spPr>
          <a:xfrm>
            <a:off x="4714876" y="3429000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</a:t>
            </a:r>
            <a:endParaRPr lang="cs-CZ" b="1"/>
          </a:p>
        </p:txBody>
      </p:sp>
      <p:sp>
        <p:nvSpPr>
          <p:cNvPr id="17" name="TextovéPole 16"/>
          <p:cNvSpPr txBox="1"/>
          <p:nvPr/>
        </p:nvSpPr>
        <p:spPr>
          <a:xfrm>
            <a:off x="7572396" y="1357298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7786710" y="507207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35" name="Oblouk 34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2454767"/>
              <a:gd name="adj2" fmla="val 19439901"/>
            </a:avLst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louk 35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9413552"/>
              <a:gd name="adj2" fmla="val 1457982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8841713"/>
              <a:gd name="adj2" fmla="val 12430338"/>
            </a:avLst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louk 37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485827"/>
              <a:gd name="adj2" fmla="val 8810987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285720" y="214290"/>
            <a:ext cx="235724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ÚHLY VEDLEJŠÍ</a:t>
            </a:r>
            <a:endParaRPr lang="cs-CZ" sz="2800" b="1"/>
          </a:p>
        </p:txBody>
      </p:sp>
      <p:sp>
        <p:nvSpPr>
          <p:cNvPr id="20" name="TextovéPole 19"/>
          <p:cNvSpPr txBox="1"/>
          <p:nvPr/>
        </p:nvSpPr>
        <p:spPr>
          <a:xfrm>
            <a:off x="285720" y="928670"/>
            <a:ext cx="6239529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Najdi na obrázku dvojice úhlů vedlejších:</a:t>
            </a: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>
            <a:off x="1071538" y="2071678"/>
            <a:ext cx="6929486" cy="34290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10800000" flipV="1">
            <a:off x="1214414" y="1857363"/>
            <a:ext cx="5857916" cy="400052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160125" y="3000372"/>
            <a:ext cx="411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endParaRPr lang="cs-CZ" sz="3200" b="1" i="1"/>
          </a:p>
        </p:txBody>
      </p:sp>
      <p:sp>
        <p:nvSpPr>
          <p:cNvPr id="14" name="Obdélník 13"/>
          <p:cNvSpPr/>
          <p:nvPr/>
        </p:nvSpPr>
        <p:spPr>
          <a:xfrm>
            <a:off x="3714744" y="3429000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</a:t>
            </a:r>
            <a:endParaRPr lang="cs-CZ" b="1"/>
          </a:p>
        </p:txBody>
      </p:sp>
      <p:sp>
        <p:nvSpPr>
          <p:cNvPr id="15" name="Obdélník 14"/>
          <p:cNvSpPr/>
          <p:nvPr/>
        </p:nvSpPr>
        <p:spPr>
          <a:xfrm>
            <a:off x="4215812" y="3714752"/>
            <a:ext cx="356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</a:t>
            </a:r>
            <a:endParaRPr lang="cs-CZ" b="1"/>
          </a:p>
        </p:txBody>
      </p:sp>
      <p:sp>
        <p:nvSpPr>
          <p:cNvPr id="16" name="Obdélník 15"/>
          <p:cNvSpPr/>
          <p:nvPr/>
        </p:nvSpPr>
        <p:spPr>
          <a:xfrm>
            <a:off x="4714876" y="3429000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</a:t>
            </a:r>
            <a:endParaRPr lang="cs-CZ" b="1"/>
          </a:p>
        </p:txBody>
      </p:sp>
      <p:sp>
        <p:nvSpPr>
          <p:cNvPr id="17" name="TextovéPole 16"/>
          <p:cNvSpPr txBox="1"/>
          <p:nvPr/>
        </p:nvSpPr>
        <p:spPr>
          <a:xfrm>
            <a:off x="7000892" y="1857364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7786710" y="507207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35" name="Oblouk 34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2454767"/>
              <a:gd name="adj2" fmla="val 19439901"/>
            </a:avLst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louk 35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9413552"/>
              <a:gd name="adj2" fmla="val 1457982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8841713"/>
              <a:gd name="adj2" fmla="val 12430338"/>
            </a:avLst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louk 37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485827"/>
              <a:gd name="adj2" fmla="val 8810987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285720" y="214290"/>
            <a:ext cx="28711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ÚHLY VRCHOLOVÉ</a:t>
            </a:r>
            <a:endParaRPr lang="cs-CZ" sz="2800" b="1"/>
          </a:p>
        </p:txBody>
      </p:sp>
      <p:sp>
        <p:nvSpPr>
          <p:cNvPr id="20" name="TextovéPole 19"/>
          <p:cNvSpPr txBox="1"/>
          <p:nvPr/>
        </p:nvSpPr>
        <p:spPr>
          <a:xfrm>
            <a:off x="285720" y="857232"/>
            <a:ext cx="6719147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-dvojice úhlů, které mají společný jen vrchol</a:t>
            </a:r>
          </a:p>
          <a:p>
            <a:r>
              <a:rPr lang="cs-CZ" sz="2800" b="1" smtClean="0"/>
              <a:t>-úhly vrcholové mají stejnou velikost</a:t>
            </a: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>
            <a:off x="1071538" y="2071678"/>
            <a:ext cx="6929486" cy="34290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10800000" flipV="1">
            <a:off x="1214414" y="1393016"/>
            <a:ext cx="6500858" cy="44648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160125" y="3000372"/>
            <a:ext cx="411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endParaRPr lang="cs-CZ" sz="3200" b="1" i="1"/>
          </a:p>
        </p:txBody>
      </p:sp>
      <p:sp>
        <p:nvSpPr>
          <p:cNvPr id="14" name="Obdélník 13"/>
          <p:cNvSpPr/>
          <p:nvPr/>
        </p:nvSpPr>
        <p:spPr>
          <a:xfrm>
            <a:off x="3714744" y="3429000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</a:t>
            </a:r>
            <a:endParaRPr lang="cs-CZ" b="1"/>
          </a:p>
        </p:txBody>
      </p:sp>
      <p:sp>
        <p:nvSpPr>
          <p:cNvPr id="15" name="Obdélník 14"/>
          <p:cNvSpPr/>
          <p:nvPr/>
        </p:nvSpPr>
        <p:spPr>
          <a:xfrm>
            <a:off x="4215812" y="3714752"/>
            <a:ext cx="356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</a:t>
            </a:r>
            <a:endParaRPr lang="cs-CZ" b="1"/>
          </a:p>
        </p:txBody>
      </p:sp>
      <p:sp>
        <p:nvSpPr>
          <p:cNvPr id="16" name="Obdélník 15"/>
          <p:cNvSpPr/>
          <p:nvPr/>
        </p:nvSpPr>
        <p:spPr>
          <a:xfrm>
            <a:off x="4714876" y="3429000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</a:t>
            </a:r>
            <a:endParaRPr lang="cs-CZ" b="1"/>
          </a:p>
        </p:txBody>
      </p:sp>
      <p:sp>
        <p:nvSpPr>
          <p:cNvPr id="17" name="TextovéPole 16"/>
          <p:cNvSpPr txBox="1"/>
          <p:nvPr/>
        </p:nvSpPr>
        <p:spPr>
          <a:xfrm>
            <a:off x="7572396" y="1357298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7786710" y="507207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35" name="Oblouk 34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2454767"/>
              <a:gd name="adj2" fmla="val 19439901"/>
            </a:avLst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louk 35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9413552"/>
              <a:gd name="adj2" fmla="val 1457982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8841713"/>
              <a:gd name="adj2" fmla="val 12430338"/>
            </a:avLst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louk 37"/>
          <p:cNvSpPr/>
          <p:nvPr/>
        </p:nvSpPr>
        <p:spPr>
          <a:xfrm>
            <a:off x="3571868" y="2928934"/>
            <a:ext cx="1571636" cy="1607355"/>
          </a:xfrm>
          <a:prstGeom prst="arc">
            <a:avLst>
              <a:gd name="adj1" fmla="val 1485827"/>
              <a:gd name="adj2" fmla="val 8810987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285720" y="214290"/>
            <a:ext cx="28711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ÚHLY VRCHOLOVÉ</a:t>
            </a:r>
            <a:endParaRPr lang="cs-CZ" sz="2800" b="1"/>
          </a:p>
        </p:txBody>
      </p:sp>
      <p:sp>
        <p:nvSpPr>
          <p:cNvPr id="20" name="TextovéPole 19"/>
          <p:cNvSpPr txBox="1"/>
          <p:nvPr/>
        </p:nvSpPr>
        <p:spPr>
          <a:xfrm>
            <a:off x="285720" y="928670"/>
            <a:ext cx="6553845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Najdi na obrázku dvojice úhlů vrcholových:</a:t>
            </a: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500034" y="357166"/>
            <a:ext cx="5460790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Urči velikost všech zbývajících úhlů:</a:t>
            </a:r>
            <a:endParaRPr lang="cs-CZ" sz="2800" b="1"/>
          </a:p>
        </p:txBody>
      </p:sp>
      <p:cxnSp>
        <p:nvCxnSpPr>
          <p:cNvPr id="21" name="Přímá spojovací čára 20"/>
          <p:cNvCxnSpPr/>
          <p:nvPr/>
        </p:nvCxnSpPr>
        <p:spPr>
          <a:xfrm rot="5400000">
            <a:off x="464315" y="2821777"/>
            <a:ext cx="4714908" cy="135732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1857356" y="1928802"/>
            <a:ext cx="6643734" cy="32861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V="1">
            <a:off x="785786" y="3000372"/>
            <a:ext cx="7286676" cy="192882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5786446" y="3571876"/>
            <a:ext cx="599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chemeClr val="accent6">
                    <a:lumMod val="75000"/>
                  </a:schemeClr>
                </a:solidFill>
              </a:rPr>
              <a:t>45°</a:t>
            </a:r>
            <a:endParaRPr lang="cs-CZ" sz="24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2643174" y="3929066"/>
            <a:ext cx="599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8000"/>
                </a:solidFill>
              </a:rPr>
              <a:t>50°</a:t>
            </a:r>
            <a:endParaRPr lang="cs-CZ" sz="2400" b="1">
              <a:solidFill>
                <a:srgbClr val="008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3286116" y="2214554"/>
            <a:ext cx="599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FF0000"/>
                </a:solidFill>
              </a:rPr>
              <a:t>95°</a:t>
            </a:r>
            <a:endParaRPr lang="cs-CZ" sz="2400" b="1">
              <a:solidFill>
                <a:srgbClr val="FF000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3000364" y="2714620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7030A0"/>
                </a:solidFill>
              </a:rPr>
              <a:t>85°</a:t>
            </a:r>
            <a:endParaRPr lang="cs-CZ" sz="2400" b="1">
              <a:solidFill>
                <a:srgbClr val="7030A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2643174" y="2000240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7030A0"/>
                </a:solidFill>
              </a:rPr>
              <a:t>85°</a:t>
            </a:r>
            <a:endParaRPr lang="cs-CZ" sz="2400" b="1">
              <a:solidFill>
                <a:srgbClr val="7030A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2357422" y="2428868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FF0000"/>
                </a:solidFill>
              </a:rPr>
              <a:t>95°</a:t>
            </a:r>
            <a:endParaRPr lang="cs-CZ" sz="2400" b="1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1928794" y="4500570"/>
            <a:ext cx="599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8000"/>
                </a:solidFill>
              </a:rPr>
              <a:t>50°</a:t>
            </a:r>
            <a:endParaRPr lang="cs-CZ" sz="2400" b="1">
              <a:solidFill>
                <a:srgbClr val="008000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4572000" y="3429000"/>
            <a:ext cx="599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chemeClr val="accent6">
                    <a:lumMod val="75000"/>
                  </a:schemeClr>
                </a:solidFill>
              </a:rPr>
              <a:t>45°</a:t>
            </a:r>
            <a:endParaRPr lang="cs-CZ" sz="24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143504" y="3198167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261ED0"/>
                </a:solidFill>
              </a:rPr>
              <a:t>135°</a:t>
            </a:r>
            <a:endParaRPr lang="cs-CZ" sz="2400" b="1">
              <a:solidFill>
                <a:srgbClr val="261ED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000628" y="3714752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261ED0"/>
                </a:solidFill>
              </a:rPr>
              <a:t>135°</a:t>
            </a:r>
            <a:endParaRPr lang="cs-CZ" sz="2400" b="1">
              <a:solidFill>
                <a:srgbClr val="261ED0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2500298" y="4429132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261ED0"/>
                </a:solidFill>
              </a:rPr>
              <a:t>130°</a:t>
            </a:r>
            <a:endParaRPr lang="cs-CZ" sz="2400" b="1">
              <a:solidFill>
                <a:srgbClr val="261ED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1785918" y="4071942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261ED0"/>
                </a:solidFill>
              </a:rPr>
              <a:t>130°</a:t>
            </a:r>
            <a:endParaRPr lang="cs-CZ" sz="2400" b="1">
              <a:solidFill>
                <a:srgbClr val="261ED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129</Words>
  <Application>Microsoft Office PowerPoint</Application>
  <PresentationFormat>Předvádění na obrazovce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Úhly vedlejší a vrcholové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Úhly vedlejší a vrcholové</dc:title>
  <dc:creator>Vilém Valkoun</dc:creator>
  <cp:lastModifiedBy>Pavel Vlček</cp:lastModifiedBy>
  <cp:revision>9</cp:revision>
  <dcterms:created xsi:type="dcterms:W3CDTF">2013-03-03T11:30:36Z</dcterms:created>
  <dcterms:modified xsi:type="dcterms:W3CDTF">2013-09-23T18:29:35Z</dcterms:modified>
</cp:coreProperties>
</file>