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>
                <a:alpha val="58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BF1E7-C7BA-4F7D-8CA3-8711A710AEB8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8C7A6-3C95-45E0-943F-4AFD7AE8FF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1917"/>
            <a:ext cx="7772400" cy="1470025"/>
          </a:xfrm>
        </p:spPr>
        <p:txBody>
          <a:bodyPr/>
          <a:lstStyle/>
          <a:p>
            <a:r>
              <a:rPr lang="cs-CZ" smtClean="0"/>
              <a:t>Úhly souhlasné a střídavé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814894"/>
            <a:ext cx="6400800" cy="161450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smtClean="0"/>
              <a:t>VY_32_INOVACE_177</a:t>
            </a:r>
            <a:endParaRPr lang="cs-CZ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85794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928662" y="278605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1081062" y="421481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821637" y="2464587"/>
            <a:ext cx="4786346" cy="285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715272" y="278605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858148" y="421481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572132" y="142873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572396" y="264318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2" name="TextovéPole 11"/>
          <p:cNvSpPr txBox="1"/>
          <p:nvPr/>
        </p:nvSpPr>
        <p:spPr>
          <a:xfrm>
            <a:off x="7715272" y="407194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smtClean="0">
                <a:sym typeface="Symbol"/>
              </a:rPr>
              <a:t></a:t>
            </a:r>
            <a:endParaRPr lang="cs-CZ" sz="1400" b="1" i="1"/>
          </a:p>
        </p:txBody>
      </p:sp>
      <p:sp>
        <p:nvSpPr>
          <p:cNvPr id="13" name="TextovéPole 12"/>
          <p:cNvSpPr txBox="1"/>
          <p:nvPr/>
        </p:nvSpPr>
        <p:spPr>
          <a:xfrm>
            <a:off x="285720" y="285728"/>
            <a:ext cx="6568529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Dvě rovnoběžky a, b a jedna různoběžka c. </a:t>
            </a:r>
            <a:endParaRPr lang="cs-CZ" sz="2800" b="1"/>
          </a:p>
        </p:txBody>
      </p:sp>
      <p:sp>
        <p:nvSpPr>
          <p:cNvPr id="14" name="TextovéPole 13"/>
          <p:cNvSpPr txBox="1"/>
          <p:nvPr/>
        </p:nvSpPr>
        <p:spPr>
          <a:xfrm>
            <a:off x="285720" y="928670"/>
            <a:ext cx="3687741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Je vyznačeno osm úhlů.</a:t>
            </a:r>
            <a:endParaRPr lang="cs-CZ" sz="2800" b="1"/>
          </a:p>
        </p:txBody>
      </p:sp>
      <p:sp>
        <p:nvSpPr>
          <p:cNvPr id="15" name="TextovéPole 14"/>
          <p:cNvSpPr txBox="1"/>
          <p:nvPr/>
        </p:nvSpPr>
        <p:spPr>
          <a:xfrm>
            <a:off x="4267283" y="2571744"/>
            <a:ext cx="355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6" name="Obdélník 15"/>
          <p:cNvSpPr/>
          <p:nvPr/>
        </p:nvSpPr>
        <p:spPr>
          <a:xfrm>
            <a:off x="4088281" y="3143248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7" name="Obdélník 16"/>
          <p:cNvSpPr/>
          <p:nvPr/>
        </p:nvSpPr>
        <p:spPr>
          <a:xfrm>
            <a:off x="4572000" y="3136612"/>
            <a:ext cx="3076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8" name="Obdélník 17"/>
          <p:cNvSpPr/>
          <p:nvPr/>
        </p:nvSpPr>
        <p:spPr>
          <a:xfrm>
            <a:off x="4786314" y="2643182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9" name="Oblouk 18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214678" y="4214818"/>
            <a:ext cx="626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sz="3200" b="1" i="1" smtClean="0">
                <a:latin typeface="Times New Roman"/>
                <a:cs typeface="Times New Roman"/>
                <a:sym typeface="Symbol"/>
              </a:rPr>
              <a:t></a:t>
            </a:r>
            <a:endParaRPr lang="cs-CZ" sz="3200" b="1" i="1"/>
          </a:p>
        </p:txBody>
      </p:sp>
      <p:sp>
        <p:nvSpPr>
          <p:cNvPr id="24" name="Obdélník 23"/>
          <p:cNvSpPr/>
          <p:nvPr/>
        </p:nvSpPr>
        <p:spPr>
          <a:xfrm>
            <a:off x="3071802" y="4773051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β</a:t>
            </a:r>
            <a:endParaRPr lang="cs-CZ" b="1"/>
          </a:p>
        </p:txBody>
      </p:sp>
      <p:sp>
        <p:nvSpPr>
          <p:cNvPr id="25" name="Obdélník 24"/>
          <p:cNvSpPr/>
          <p:nvPr/>
        </p:nvSpPr>
        <p:spPr>
          <a:xfrm>
            <a:off x="3679025" y="4779686"/>
            <a:ext cx="5357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γ</a:t>
            </a:r>
            <a:endParaRPr lang="cs-CZ" b="1"/>
          </a:p>
        </p:txBody>
      </p:sp>
      <p:sp>
        <p:nvSpPr>
          <p:cNvPr id="26" name="Obdélník 25"/>
          <p:cNvSpPr/>
          <p:nvPr/>
        </p:nvSpPr>
        <p:spPr>
          <a:xfrm>
            <a:off x="3786182" y="4286256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δ</a:t>
            </a:r>
            <a:endParaRPr lang="cs-CZ" b="1"/>
          </a:p>
        </p:txBody>
      </p:sp>
      <p:sp>
        <p:nvSpPr>
          <p:cNvPr id="27" name="Oblouk 26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0476763"/>
              <a:gd name="adj2" fmla="val 18013841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7902766"/>
              <a:gd name="adj2" fmla="val 21015465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7379448"/>
              <a:gd name="adj2" fmla="val 1038127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21031766"/>
              <a:gd name="adj2" fmla="val 7360776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928662" y="278605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1081062" y="421481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928794" y="2928934"/>
            <a:ext cx="4214842" cy="250033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715272" y="278605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858148" y="421481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86380" y="200024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572396" y="264318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2" name="TextovéPole 11"/>
          <p:cNvSpPr txBox="1"/>
          <p:nvPr/>
        </p:nvSpPr>
        <p:spPr>
          <a:xfrm>
            <a:off x="7715272" y="407194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5" name="TextovéPole 14"/>
          <p:cNvSpPr txBox="1"/>
          <p:nvPr/>
        </p:nvSpPr>
        <p:spPr>
          <a:xfrm>
            <a:off x="4267283" y="2571744"/>
            <a:ext cx="355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6" name="Obdélník 15"/>
          <p:cNvSpPr/>
          <p:nvPr/>
        </p:nvSpPr>
        <p:spPr>
          <a:xfrm>
            <a:off x="4088281" y="3143248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7" name="Obdélník 16"/>
          <p:cNvSpPr/>
          <p:nvPr/>
        </p:nvSpPr>
        <p:spPr>
          <a:xfrm>
            <a:off x="4572000" y="3136612"/>
            <a:ext cx="3076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8" name="Obdélník 17"/>
          <p:cNvSpPr/>
          <p:nvPr/>
        </p:nvSpPr>
        <p:spPr>
          <a:xfrm>
            <a:off x="4786314" y="2643182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9" name="Oblouk 18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214678" y="4214818"/>
            <a:ext cx="626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sz="3200" b="1" i="1" smtClean="0">
                <a:latin typeface="Times New Roman"/>
                <a:cs typeface="Times New Roman"/>
                <a:sym typeface="Symbol"/>
              </a:rPr>
              <a:t></a:t>
            </a:r>
            <a:endParaRPr lang="cs-CZ" sz="3200" b="1" i="1"/>
          </a:p>
        </p:txBody>
      </p:sp>
      <p:sp>
        <p:nvSpPr>
          <p:cNvPr id="24" name="Obdélník 23"/>
          <p:cNvSpPr/>
          <p:nvPr/>
        </p:nvSpPr>
        <p:spPr>
          <a:xfrm>
            <a:off x="3071802" y="4773051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β</a:t>
            </a:r>
            <a:endParaRPr lang="cs-CZ" b="1"/>
          </a:p>
        </p:txBody>
      </p:sp>
      <p:sp>
        <p:nvSpPr>
          <p:cNvPr id="25" name="Obdélník 24"/>
          <p:cNvSpPr/>
          <p:nvPr/>
        </p:nvSpPr>
        <p:spPr>
          <a:xfrm>
            <a:off x="3679025" y="4779686"/>
            <a:ext cx="5357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γ</a:t>
            </a:r>
            <a:endParaRPr lang="cs-CZ" b="1"/>
          </a:p>
        </p:txBody>
      </p:sp>
      <p:sp>
        <p:nvSpPr>
          <p:cNvPr id="26" name="Obdélník 25"/>
          <p:cNvSpPr/>
          <p:nvPr/>
        </p:nvSpPr>
        <p:spPr>
          <a:xfrm>
            <a:off x="3786182" y="4286256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δ</a:t>
            </a:r>
            <a:endParaRPr lang="cs-CZ" b="1"/>
          </a:p>
        </p:txBody>
      </p:sp>
      <p:sp>
        <p:nvSpPr>
          <p:cNvPr id="27" name="Oblouk 26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14282" y="142852"/>
            <a:ext cx="285738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smtClean="0"/>
              <a:t>SOUHLASN</a:t>
            </a:r>
            <a:r>
              <a:rPr lang="cs-CZ" sz="2800" b="1" smtClean="0"/>
              <a:t>É ÚHLY</a:t>
            </a:r>
            <a:endParaRPr lang="cs-CZ" sz="2800" b="1"/>
          </a:p>
        </p:txBody>
      </p:sp>
      <p:sp>
        <p:nvSpPr>
          <p:cNvPr id="32" name="TextovéPole 31"/>
          <p:cNvSpPr txBox="1"/>
          <p:nvPr/>
        </p:nvSpPr>
        <p:spPr>
          <a:xfrm>
            <a:off x="238025" y="831819"/>
            <a:ext cx="8667950" cy="954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-dvojice úhlů, které na obrázku leží na „stejných“ místech</a:t>
            </a:r>
          </a:p>
          <a:p>
            <a:r>
              <a:rPr lang="cs-CZ" sz="2800" b="1" smtClean="0"/>
              <a:t>-úhly mají  stejnou velikost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928662" y="278605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1081062" y="421481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928794" y="2928934"/>
            <a:ext cx="4214842" cy="250033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715272" y="278605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858148" y="421481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86380" y="200024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572396" y="264318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2" name="TextovéPole 11"/>
          <p:cNvSpPr txBox="1"/>
          <p:nvPr/>
        </p:nvSpPr>
        <p:spPr>
          <a:xfrm>
            <a:off x="7715272" y="407194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smtClean="0">
                <a:sym typeface="Symbol"/>
              </a:rPr>
              <a:t></a:t>
            </a:r>
            <a:endParaRPr lang="cs-CZ" sz="1400" b="1" i="1"/>
          </a:p>
        </p:txBody>
      </p:sp>
      <p:sp>
        <p:nvSpPr>
          <p:cNvPr id="15" name="TextovéPole 14"/>
          <p:cNvSpPr txBox="1"/>
          <p:nvPr/>
        </p:nvSpPr>
        <p:spPr>
          <a:xfrm>
            <a:off x="4267283" y="2571744"/>
            <a:ext cx="355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6" name="Obdélník 15"/>
          <p:cNvSpPr/>
          <p:nvPr/>
        </p:nvSpPr>
        <p:spPr>
          <a:xfrm>
            <a:off x="4088281" y="3143248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7" name="Obdélník 16"/>
          <p:cNvSpPr/>
          <p:nvPr/>
        </p:nvSpPr>
        <p:spPr>
          <a:xfrm>
            <a:off x="4572000" y="3136612"/>
            <a:ext cx="3076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8" name="Obdélník 17"/>
          <p:cNvSpPr/>
          <p:nvPr/>
        </p:nvSpPr>
        <p:spPr>
          <a:xfrm>
            <a:off x="4786314" y="2643182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9" name="Oblouk 18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214678" y="4214818"/>
            <a:ext cx="626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sz="3200" b="1" i="1" smtClean="0">
                <a:latin typeface="Times New Roman"/>
                <a:cs typeface="Times New Roman"/>
                <a:sym typeface="Symbol"/>
              </a:rPr>
              <a:t></a:t>
            </a:r>
            <a:endParaRPr lang="cs-CZ" sz="3200" b="1" i="1"/>
          </a:p>
        </p:txBody>
      </p:sp>
      <p:sp>
        <p:nvSpPr>
          <p:cNvPr id="24" name="Obdélník 23"/>
          <p:cNvSpPr/>
          <p:nvPr/>
        </p:nvSpPr>
        <p:spPr>
          <a:xfrm>
            <a:off x="3071802" y="4773051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β</a:t>
            </a:r>
            <a:endParaRPr lang="cs-CZ" b="1"/>
          </a:p>
        </p:txBody>
      </p:sp>
      <p:sp>
        <p:nvSpPr>
          <p:cNvPr id="25" name="Obdélník 24"/>
          <p:cNvSpPr/>
          <p:nvPr/>
        </p:nvSpPr>
        <p:spPr>
          <a:xfrm>
            <a:off x="3679025" y="4779686"/>
            <a:ext cx="5357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γ</a:t>
            </a:r>
            <a:endParaRPr lang="cs-CZ" b="1"/>
          </a:p>
        </p:txBody>
      </p:sp>
      <p:sp>
        <p:nvSpPr>
          <p:cNvPr id="26" name="Obdélník 25"/>
          <p:cNvSpPr/>
          <p:nvPr/>
        </p:nvSpPr>
        <p:spPr>
          <a:xfrm>
            <a:off x="3786182" y="4286256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δ</a:t>
            </a:r>
            <a:endParaRPr lang="cs-CZ" b="1"/>
          </a:p>
        </p:txBody>
      </p:sp>
      <p:sp>
        <p:nvSpPr>
          <p:cNvPr id="27" name="Oblouk 26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85720" y="142852"/>
            <a:ext cx="285738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smtClean="0"/>
              <a:t>SOUHLASN</a:t>
            </a:r>
            <a:r>
              <a:rPr lang="cs-CZ" sz="2800" b="1" smtClean="0"/>
              <a:t>É ÚHLY</a:t>
            </a:r>
            <a:endParaRPr lang="cs-CZ" sz="2800" b="1"/>
          </a:p>
        </p:txBody>
      </p:sp>
      <p:sp>
        <p:nvSpPr>
          <p:cNvPr id="33" name="TextovéPole 32"/>
          <p:cNvSpPr txBox="1"/>
          <p:nvPr/>
        </p:nvSpPr>
        <p:spPr>
          <a:xfrm>
            <a:off x="285720" y="857232"/>
            <a:ext cx="704308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Které dvojice úhlů na obrázku jsou souhlasné?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928662" y="278605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1081062" y="421481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928794" y="2928934"/>
            <a:ext cx="4214842" cy="250033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715272" y="278605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858148" y="421481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86380" y="200024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572396" y="264318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2" name="TextovéPole 11"/>
          <p:cNvSpPr txBox="1"/>
          <p:nvPr/>
        </p:nvSpPr>
        <p:spPr>
          <a:xfrm>
            <a:off x="7715272" y="407194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smtClean="0">
                <a:sym typeface="Symbol"/>
              </a:rPr>
              <a:t></a:t>
            </a:r>
            <a:endParaRPr lang="cs-CZ" sz="1400" b="1" i="1"/>
          </a:p>
        </p:txBody>
      </p:sp>
      <p:sp>
        <p:nvSpPr>
          <p:cNvPr id="15" name="TextovéPole 14"/>
          <p:cNvSpPr txBox="1"/>
          <p:nvPr/>
        </p:nvSpPr>
        <p:spPr>
          <a:xfrm>
            <a:off x="4267283" y="2571744"/>
            <a:ext cx="355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6" name="Obdélník 15"/>
          <p:cNvSpPr/>
          <p:nvPr/>
        </p:nvSpPr>
        <p:spPr>
          <a:xfrm>
            <a:off x="4088281" y="3143248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7" name="Obdélník 16"/>
          <p:cNvSpPr/>
          <p:nvPr/>
        </p:nvSpPr>
        <p:spPr>
          <a:xfrm>
            <a:off x="4572000" y="3136612"/>
            <a:ext cx="3076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8" name="Obdélník 17"/>
          <p:cNvSpPr/>
          <p:nvPr/>
        </p:nvSpPr>
        <p:spPr>
          <a:xfrm>
            <a:off x="4786314" y="2643182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9" name="Oblouk 18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214678" y="4214818"/>
            <a:ext cx="626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sz="3200" b="1" i="1" smtClean="0">
                <a:latin typeface="Times New Roman"/>
                <a:cs typeface="Times New Roman"/>
                <a:sym typeface="Symbol"/>
              </a:rPr>
              <a:t></a:t>
            </a:r>
            <a:endParaRPr lang="cs-CZ" sz="3200" b="1" i="1"/>
          </a:p>
        </p:txBody>
      </p:sp>
      <p:sp>
        <p:nvSpPr>
          <p:cNvPr id="24" name="Obdélník 23"/>
          <p:cNvSpPr/>
          <p:nvPr/>
        </p:nvSpPr>
        <p:spPr>
          <a:xfrm>
            <a:off x="3071802" y="4773051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β</a:t>
            </a:r>
            <a:endParaRPr lang="cs-CZ" b="1"/>
          </a:p>
        </p:txBody>
      </p:sp>
      <p:sp>
        <p:nvSpPr>
          <p:cNvPr id="25" name="Obdélník 24"/>
          <p:cNvSpPr/>
          <p:nvPr/>
        </p:nvSpPr>
        <p:spPr>
          <a:xfrm>
            <a:off x="3679025" y="4779686"/>
            <a:ext cx="5357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γ</a:t>
            </a:r>
            <a:endParaRPr lang="cs-CZ" b="1"/>
          </a:p>
        </p:txBody>
      </p:sp>
      <p:sp>
        <p:nvSpPr>
          <p:cNvPr id="26" name="Obdélník 25"/>
          <p:cNvSpPr/>
          <p:nvPr/>
        </p:nvSpPr>
        <p:spPr>
          <a:xfrm>
            <a:off x="3786182" y="4286256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δ</a:t>
            </a:r>
            <a:endParaRPr lang="cs-CZ" b="1"/>
          </a:p>
        </p:txBody>
      </p:sp>
      <p:sp>
        <p:nvSpPr>
          <p:cNvPr id="27" name="Oblouk 26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14282" y="142852"/>
            <a:ext cx="2479205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smtClean="0"/>
              <a:t>S</a:t>
            </a:r>
            <a:r>
              <a:rPr lang="cs-CZ" sz="2800" b="1" smtClean="0"/>
              <a:t>TŘÍDAVÉ ÚHLY</a:t>
            </a:r>
            <a:endParaRPr lang="cs-CZ" sz="2800" b="1"/>
          </a:p>
        </p:txBody>
      </p:sp>
      <p:sp>
        <p:nvSpPr>
          <p:cNvPr id="32" name="TextovéPole 31"/>
          <p:cNvSpPr txBox="1"/>
          <p:nvPr/>
        </p:nvSpPr>
        <p:spPr>
          <a:xfrm>
            <a:off x="238025" y="831819"/>
            <a:ext cx="8849474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-dvojice úhlů, které na obrázku leží na „opačných“ místech</a:t>
            </a:r>
          </a:p>
          <a:p>
            <a:r>
              <a:rPr lang="cs-CZ" sz="2800" b="1" smtClean="0"/>
              <a:t>-úhly mají  stejnou velikost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928662" y="278605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1081062" y="421481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928794" y="2928934"/>
            <a:ext cx="4214842" cy="250033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715272" y="278605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858148" y="421481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86380" y="200024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572396" y="264318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2" name="TextovéPole 11"/>
          <p:cNvSpPr txBox="1"/>
          <p:nvPr/>
        </p:nvSpPr>
        <p:spPr>
          <a:xfrm>
            <a:off x="7715272" y="4071942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i="1" smtClean="0">
                <a:sym typeface="Symbol"/>
              </a:rPr>
              <a:t></a:t>
            </a:r>
            <a:endParaRPr lang="cs-CZ" sz="1400" b="1" i="1"/>
          </a:p>
        </p:txBody>
      </p:sp>
      <p:sp>
        <p:nvSpPr>
          <p:cNvPr id="15" name="TextovéPole 14"/>
          <p:cNvSpPr txBox="1"/>
          <p:nvPr/>
        </p:nvSpPr>
        <p:spPr>
          <a:xfrm>
            <a:off x="4267283" y="2571744"/>
            <a:ext cx="355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endParaRPr lang="cs-CZ" sz="3200" b="1" i="1"/>
          </a:p>
        </p:txBody>
      </p:sp>
      <p:sp>
        <p:nvSpPr>
          <p:cNvPr id="16" name="Obdélník 15"/>
          <p:cNvSpPr/>
          <p:nvPr/>
        </p:nvSpPr>
        <p:spPr>
          <a:xfrm>
            <a:off x="4088281" y="3143248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</a:t>
            </a:r>
            <a:endParaRPr lang="cs-CZ" b="1"/>
          </a:p>
        </p:txBody>
      </p:sp>
      <p:sp>
        <p:nvSpPr>
          <p:cNvPr id="17" name="Obdélník 16"/>
          <p:cNvSpPr/>
          <p:nvPr/>
        </p:nvSpPr>
        <p:spPr>
          <a:xfrm>
            <a:off x="4572000" y="3136612"/>
            <a:ext cx="3076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</a:t>
            </a:r>
            <a:endParaRPr lang="cs-CZ" b="1"/>
          </a:p>
        </p:txBody>
      </p:sp>
      <p:sp>
        <p:nvSpPr>
          <p:cNvPr id="18" name="Obdélník 17"/>
          <p:cNvSpPr/>
          <p:nvPr/>
        </p:nvSpPr>
        <p:spPr>
          <a:xfrm>
            <a:off x="4786314" y="2643182"/>
            <a:ext cx="340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</a:t>
            </a:r>
            <a:endParaRPr lang="cs-CZ" b="1"/>
          </a:p>
        </p:txBody>
      </p:sp>
      <p:sp>
        <p:nvSpPr>
          <p:cNvPr id="19" name="Oblouk 18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3893339" y="2500306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214678" y="4214818"/>
            <a:ext cx="626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smtClean="0">
                <a:latin typeface="Times New Roman"/>
                <a:cs typeface="Times New Roman"/>
                <a:sym typeface="Symbol"/>
              </a:rPr>
              <a:t>α</a:t>
            </a:r>
            <a:r>
              <a:rPr lang="en-US" sz="3200" b="1" i="1" smtClean="0">
                <a:latin typeface="Times New Roman"/>
                <a:cs typeface="Times New Roman"/>
                <a:sym typeface="Symbol"/>
              </a:rPr>
              <a:t></a:t>
            </a:r>
            <a:endParaRPr lang="cs-CZ" sz="3200" b="1" i="1"/>
          </a:p>
        </p:txBody>
      </p:sp>
      <p:sp>
        <p:nvSpPr>
          <p:cNvPr id="24" name="Obdélník 23"/>
          <p:cNvSpPr/>
          <p:nvPr/>
        </p:nvSpPr>
        <p:spPr>
          <a:xfrm>
            <a:off x="3071802" y="4773051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β</a:t>
            </a:r>
            <a:endParaRPr lang="cs-CZ" b="1"/>
          </a:p>
        </p:txBody>
      </p:sp>
      <p:sp>
        <p:nvSpPr>
          <p:cNvPr id="25" name="Obdélník 24"/>
          <p:cNvSpPr/>
          <p:nvPr/>
        </p:nvSpPr>
        <p:spPr>
          <a:xfrm>
            <a:off x="3679025" y="4779686"/>
            <a:ext cx="5357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γ</a:t>
            </a:r>
            <a:endParaRPr lang="cs-CZ" b="1"/>
          </a:p>
        </p:txBody>
      </p:sp>
      <p:sp>
        <p:nvSpPr>
          <p:cNvPr id="26" name="Obdélník 25"/>
          <p:cNvSpPr/>
          <p:nvPr/>
        </p:nvSpPr>
        <p:spPr>
          <a:xfrm>
            <a:off x="3786182" y="4286256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smtClean="0">
                <a:solidFill>
                  <a:prstClr val="black"/>
                </a:solidFill>
                <a:latin typeface="Times New Roman"/>
                <a:cs typeface="Times New Roman"/>
                <a:sym typeface="Symbol"/>
              </a:rPr>
              <a:t>δ</a:t>
            </a:r>
            <a:endParaRPr lang="cs-CZ" b="1"/>
          </a:p>
        </p:txBody>
      </p:sp>
      <p:sp>
        <p:nvSpPr>
          <p:cNvPr id="27" name="Oblouk 26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0183575"/>
              <a:gd name="adj2" fmla="val 1818502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18125539"/>
              <a:gd name="adj2" fmla="val 2147548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louk 28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6992387"/>
              <a:gd name="adj2" fmla="val 1038127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>
            <a:off x="3000364" y="4143380"/>
            <a:ext cx="1357322" cy="1357322"/>
          </a:xfrm>
          <a:prstGeom prst="arc">
            <a:avLst>
              <a:gd name="adj1" fmla="val 21294043"/>
              <a:gd name="adj2" fmla="val 703996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85720" y="142852"/>
            <a:ext cx="2479205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smtClean="0"/>
              <a:t>S</a:t>
            </a:r>
            <a:r>
              <a:rPr lang="cs-CZ" sz="2800" b="1" smtClean="0"/>
              <a:t>TŘÍDAVÉ ÚHLY</a:t>
            </a:r>
            <a:endParaRPr lang="cs-CZ" sz="2800" b="1"/>
          </a:p>
        </p:txBody>
      </p:sp>
      <p:sp>
        <p:nvSpPr>
          <p:cNvPr id="33" name="TextovéPole 32"/>
          <p:cNvSpPr txBox="1"/>
          <p:nvPr/>
        </p:nvSpPr>
        <p:spPr>
          <a:xfrm>
            <a:off x="285720" y="785794"/>
            <a:ext cx="6734088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Které dvojice úhlů na obrázku jsou střídavé?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928662" y="278605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1081062" y="421481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821637" y="2464587"/>
            <a:ext cx="4786346" cy="285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85720" y="285728"/>
            <a:ext cx="629986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Dopočítej velikost všech zbývajících úhlů:</a:t>
            </a:r>
            <a:endParaRPr lang="cs-CZ" sz="2800" b="1"/>
          </a:p>
        </p:txBody>
      </p:sp>
      <p:sp>
        <p:nvSpPr>
          <p:cNvPr id="8" name="TextovéPole 7"/>
          <p:cNvSpPr txBox="1"/>
          <p:nvPr/>
        </p:nvSpPr>
        <p:spPr>
          <a:xfrm>
            <a:off x="7572396" y="264318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9" name="TextovéPole 8"/>
          <p:cNvSpPr txBox="1"/>
          <p:nvPr/>
        </p:nvSpPr>
        <p:spPr>
          <a:xfrm>
            <a:off x="7715272" y="407194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0" name="TextovéPole 9"/>
          <p:cNvSpPr txBox="1"/>
          <p:nvPr/>
        </p:nvSpPr>
        <p:spPr>
          <a:xfrm>
            <a:off x="7715272" y="271462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858148" y="421481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572132" y="1428736"/>
            <a:ext cx="28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857752" y="2714620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57°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70553" y="3214686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57°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857620" y="4324657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57°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041859" y="4786322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57°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572000" y="3143248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00FF"/>
                </a:solidFill>
              </a:rPr>
              <a:t>123°</a:t>
            </a:r>
            <a:endParaRPr lang="cs-CZ" sz="2400" b="1">
              <a:solidFill>
                <a:srgbClr val="0000FF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000496" y="2786058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00FF"/>
                </a:solidFill>
              </a:rPr>
              <a:t>123°</a:t>
            </a:r>
            <a:endParaRPr lang="cs-CZ" sz="2400" b="1">
              <a:solidFill>
                <a:srgbClr val="0000FF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571868" y="4753285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00FF"/>
                </a:solidFill>
              </a:rPr>
              <a:t>123°</a:t>
            </a:r>
            <a:endParaRPr lang="cs-CZ" sz="2400" b="1">
              <a:solidFill>
                <a:srgbClr val="0000FF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071802" y="4396095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00FF"/>
                </a:solidFill>
              </a:rPr>
              <a:t>123°</a:t>
            </a:r>
            <a:endParaRPr lang="cs-CZ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 flipV="1">
            <a:off x="928662" y="278605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flipV="1">
            <a:off x="1081062" y="4214818"/>
            <a:ext cx="6929486" cy="9286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821637" y="2464587"/>
            <a:ext cx="4786346" cy="285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85720" y="285728"/>
            <a:ext cx="629986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Dopočítej velikost všech zbývajících úhlů:</a:t>
            </a:r>
            <a:endParaRPr lang="cs-CZ" sz="2800" b="1"/>
          </a:p>
        </p:txBody>
      </p:sp>
      <p:sp>
        <p:nvSpPr>
          <p:cNvPr id="8" name="TextovéPole 7"/>
          <p:cNvSpPr txBox="1"/>
          <p:nvPr/>
        </p:nvSpPr>
        <p:spPr>
          <a:xfrm>
            <a:off x="7572396" y="264318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9" name="TextovéPole 8"/>
          <p:cNvSpPr txBox="1"/>
          <p:nvPr/>
        </p:nvSpPr>
        <p:spPr>
          <a:xfrm>
            <a:off x="7715272" y="4071942"/>
            <a:ext cx="245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i="1" smtClean="0">
                <a:sym typeface="Symbol"/>
              </a:rPr>
              <a:t></a:t>
            </a:r>
            <a:endParaRPr lang="cs-CZ" sz="1200" b="1" i="1"/>
          </a:p>
        </p:txBody>
      </p:sp>
      <p:sp>
        <p:nvSpPr>
          <p:cNvPr id="10" name="TextovéPole 9"/>
          <p:cNvSpPr txBox="1"/>
          <p:nvPr/>
        </p:nvSpPr>
        <p:spPr>
          <a:xfrm>
            <a:off x="7715272" y="271462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a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858148" y="421481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b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572132" y="1428736"/>
            <a:ext cx="28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c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857752" y="2714620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65°</a:t>
            </a:r>
            <a:endParaRPr lang="cs-CZ" sz="2400" b="1">
              <a:solidFill>
                <a:srgbClr val="FF0000"/>
              </a:solidFill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2357422" y="1500174"/>
            <a:ext cx="5500726" cy="421484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357818" y="4071942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7030A0"/>
                </a:solidFill>
              </a:rPr>
              <a:t>42°</a:t>
            </a:r>
            <a:endParaRPr lang="cs-CZ" sz="2400" b="1">
              <a:solidFill>
                <a:srgbClr val="7030A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072198" y="3929066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138°</a:t>
            </a:r>
            <a:endParaRPr lang="cs-CZ" sz="2400" b="1"/>
          </a:p>
        </p:txBody>
      </p:sp>
      <p:sp>
        <p:nvSpPr>
          <p:cNvPr id="22" name="TextovéPole 21"/>
          <p:cNvSpPr txBox="1"/>
          <p:nvPr/>
        </p:nvSpPr>
        <p:spPr>
          <a:xfrm>
            <a:off x="3970553" y="4286256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65°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857620" y="3198167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65°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928926" y="4786322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FF0000"/>
                </a:solidFill>
              </a:rPr>
              <a:t>65°</a:t>
            </a:r>
            <a:endParaRPr lang="cs-CZ" sz="2400" b="1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715008" y="4500570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138°</a:t>
            </a:r>
            <a:endParaRPr lang="cs-CZ" sz="2400" b="1"/>
          </a:p>
        </p:txBody>
      </p:sp>
      <p:sp>
        <p:nvSpPr>
          <p:cNvPr id="26" name="TextovéPole 25"/>
          <p:cNvSpPr txBox="1"/>
          <p:nvPr/>
        </p:nvSpPr>
        <p:spPr>
          <a:xfrm>
            <a:off x="6572264" y="4357694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7030A0"/>
                </a:solidFill>
              </a:rPr>
              <a:t>42°</a:t>
            </a:r>
            <a:endParaRPr lang="cs-CZ" sz="2400" b="1">
              <a:solidFill>
                <a:srgbClr val="7030A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857752" y="3143248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7030A0"/>
                </a:solidFill>
              </a:rPr>
              <a:t>42°</a:t>
            </a:r>
            <a:endParaRPr lang="cs-CZ" sz="2400" b="1">
              <a:solidFill>
                <a:srgbClr val="7030A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756239" y="2895897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7030A0"/>
                </a:solidFill>
              </a:rPr>
              <a:t>42°</a:t>
            </a:r>
            <a:endParaRPr lang="cs-CZ" sz="2400" b="1">
              <a:solidFill>
                <a:srgbClr val="7030A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271276" y="2610145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B050"/>
                </a:solidFill>
              </a:rPr>
              <a:t>73°</a:t>
            </a:r>
            <a:endParaRPr lang="cs-CZ" sz="2400" b="1">
              <a:solidFill>
                <a:srgbClr val="00B05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429124" y="3357562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B050"/>
                </a:solidFill>
              </a:rPr>
              <a:t>73°</a:t>
            </a:r>
            <a:endParaRPr lang="cs-CZ" sz="2400" b="1">
              <a:solidFill>
                <a:srgbClr val="00B05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643306" y="4786322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00FF"/>
                </a:solidFill>
              </a:rPr>
              <a:t>115°</a:t>
            </a:r>
            <a:endParaRPr lang="cs-CZ" sz="2400" b="1">
              <a:solidFill>
                <a:srgbClr val="0000FF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071802" y="428625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>
                <a:solidFill>
                  <a:srgbClr val="0000FF"/>
                </a:solidFill>
              </a:rPr>
              <a:t>115°</a:t>
            </a:r>
            <a:endParaRPr lang="cs-CZ" sz="2400" b="1">
              <a:solidFill>
                <a:srgbClr val="0000FF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143108" y="1500174"/>
            <a:ext cx="28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240</Words>
  <Application>Microsoft Office PowerPoint</Application>
  <PresentationFormat>Předvádění na obrazovce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Úhly souhlasné a střídavé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Úhly souhlasné a střídavé</dc:title>
  <dc:creator>Vilém Valkoun</dc:creator>
  <cp:lastModifiedBy>Pavel Vlček</cp:lastModifiedBy>
  <cp:revision>11</cp:revision>
  <dcterms:created xsi:type="dcterms:W3CDTF">2013-03-03T12:10:06Z</dcterms:created>
  <dcterms:modified xsi:type="dcterms:W3CDTF">2013-09-23T18:30:04Z</dcterms:modified>
</cp:coreProperties>
</file>