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933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>
                <a:alpha val="62000"/>
              </a:srgbClr>
            </a:gs>
            <a:gs pos="100000">
              <a:srgbClr val="FFC000">
                <a:alpha val="6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2C25-E3A2-44B9-91DB-F90A5DB083B3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09F1B-311C-4A84-8F2E-18388EA21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530479"/>
            <a:ext cx="7772400" cy="1470025"/>
          </a:xfrm>
        </p:spPr>
        <p:txBody>
          <a:bodyPr/>
          <a:lstStyle/>
          <a:p>
            <a:r>
              <a:rPr lang="cs-CZ" smtClean="0"/>
              <a:t>Osová souměrnost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57704"/>
            <a:ext cx="6400800" cy="1900254"/>
          </a:xfrm>
        </p:spPr>
        <p:txBody>
          <a:bodyPr/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smtClean="0"/>
              <a:t>VY_32_INOVACE_178</a:t>
            </a:r>
            <a:endParaRPr lang="cs-CZ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714356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38065" y="500042"/>
            <a:ext cx="6267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/>
              <a:t>Které útvary jsou osově souměrné? </a:t>
            </a:r>
            <a:endParaRPr lang="cs-CZ" sz="3200" b="1"/>
          </a:p>
        </p:txBody>
      </p:sp>
      <p:sp>
        <p:nvSpPr>
          <p:cNvPr id="3" name="Obdélník 2"/>
          <p:cNvSpPr/>
          <p:nvPr/>
        </p:nvSpPr>
        <p:spPr>
          <a:xfrm>
            <a:off x="2196189" y="4786322"/>
            <a:ext cx="4751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/>
              <a:t>K</a:t>
            </a:r>
            <a:r>
              <a:rPr lang="cs-CZ" sz="3200" b="1" smtClean="0"/>
              <a:t>olik mají os souměrnosti?</a:t>
            </a:r>
            <a:endParaRPr lang="cs-CZ" sz="3200" b="1"/>
          </a:p>
        </p:txBody>
      </p:sp>
      <p:sp>
        <p:nvSpPr>
          <p:cNvPr id="4" name="Obdélník 3"/>
          <p:cNvSpPr/>
          <p:nvPr/>
        </p:nvSpPr>
        <p:spPr>
          <a:xfrm rot="20251692">
            <a:off x="752316" y="1395266"/>
            <a:ext cx="714380" cy="7143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 rot="13131157">
            <a:off x="4286248" y="1497359"/>
            <a:ext cx="571504" cy="100013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ěticípá hvězda 5"/>
          <p:cNvSpPr/>
          <p:nvPr/>
        </p:nvSpPr>
        <p:spPr>
          <a:xfrm>
            <a:off x="6858016" y="1928802"/>
            <a:ext cx="1071570" cy="1000132"/>
          </a:xfrm>
          <a:prstGeom prst="star5">
            <a:avLst>
              <a:gd name="adj" fmla="val 27016"/>
              <a:gd name="hf" fmla="val 105146"/>
              <a:gd name="vf" fmla="val 11055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eselý obličej 6"/>
          <p:cNvSpPr/>
          <p:nvPr/>
        </p:nvSpPr>
        <p:spPr>
          <a:xfrm>
            <a:off x="5715008" y="3286124"/>
            <a:ext cx="1000132" cy="1000132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rdce 7"/>
          <p:cNvSpPr/>
          <p:nvPr/>
        </p:nvSpPr>
        <p:spPr>
          <a:xfrm>
            <a:off x="863014" y="3077597"/>
            <a:ext cx="1071570" cy="107157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rstenec 8"/>
          <p:cNvSpPr/>
          <p:nvPr/>
        </p:nvSpPr>
        <p:spPr>
          <a:xfrm>
            <a:off x="5715008" y="1285860"/>
            <a:ext cx="785818" cy="785818"/>
          </a:xfrm>
          <a:prstGeom prst="don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Symbol „Zákaz“ 9"/>
          <p:cNvSpPr/>
          <p:nvPr/>
        </p:nvSpPr>
        <p:spPr>
          <a:xfrm>
            <a:off x="7786710" y="3429000"/>
            <a:ext cx="1000132" cy="1000132"/>
          </a:xfrm>
          <a:prstGeom prst="noSmoking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Ohnutý pruh 11"/>
          <p:cNvSpPr/>
          <p:nvPr/>
        </p:nvSpPr>
        <p:spPr>
          <a:xfrm>
            <a:off x="2643174" y="3429000"/>
            <a:ext cx="857256" cy="1000132"/>
          </a:xfrm>
          <a:prstGeom prst="blockArc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Plechovka 12"/>
          <p:cNvSpPr/>
          <p:nvPr/>
        </p:nvSpPr>
        <p:spPr>
          <a:xfrm>
            <a:off x="857224" y="5072074"/>
            <a:ext cx="1143008" cy="1214446"/>
          </a:xfrm>
          <a:prstGeom prst="ca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ámeček 13"/>
          <p:cNvSpPr/>
          <p:nvPr/>
        </p:nvSpPr>
        <p:spPr>
          <a:xfrm rot="19141782">
            <a:off x="7811601" y="728376"/>
            <a:ext cx="714380" cy="1214446"/>
          </a:xfrm>
          <a:prstGeom prst="fra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Vývojový diagram: paměť se sekvenčním přístupem 14"/>
          <p:cNvSpPr/>
          <p:nvPr/>
        </p:nvSpPr>
        <p:spPr>
          <a:xfrm>
            <a:off x="5286380" y="5715016"/>
            <a:ext cx="928694" cy="714380"/>
          </a:xfrm>
          <a:prstGeom prst="flowChartMagneticTap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ývojový diagram: porovnání 15"/>
          <p:cNvSpPr/>
          <p:nvPr/>
        </p:nvSpPr>
        <p:spPr>
          <a:xfrm rot="19342855">
            <a:off x="2632485" y="1469962"/>
            <a:ext cx="500066" cy="1071570"/>
          </a:xfrm>
          <a:prstGeom prst="flowChartCol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Vývojový diagram: spojka mezi stránkami 16"/>
          <p:cNvSpPr/>
          <p:nvPr/>
        </p:nvSpPr>
        <p:spPr>
          <a:xfrm rot="2305603">
            <a:off x="4321968" y="3507033"/>
            <a:ext cx="500066" cy="714380"/>
          </a:xfrm>
          <a:prstGeom prst="flowChartOffpage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vojový diagram: vyjmutí 17"/>
          <p:cNvSpPr/>
          <p:nvPr/>
        </p:nvSpPr>
        <p:spPr>
          <a:xfrm>
            <a:off x="7358082" y="5072074"/>
            <a:ext cx="857256" cy="1214446"/>
          </a:xfrm>
          <a:prstGeom prst="flowChartExtract">
            <a:avLst/>
          </a:prstGeom>
          <a:solidFill>
            <a:srgbClr val="D933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6cípá hvězda 18"/>
          <p:cNvSpPr/>
          <p:nvPr/>
        </p:nvSpPr>
        <p:spPr>
          <a:xfrm>
            <a:off x="3214678" y="5572140"/>
            <a:ext cx="857256" cy="1000132"/>
          </a:xfrm>
          <a:prstGeom prst="star6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69044" y="486771"/>
            <a:ext cx="6605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/>
              <a:t>Která písmena jsou osově souměrná? </a:t>
            </a:r>
            <a:endParaRPr lang="cs-CZ" sz="3200" b="1"/>
          </a:p>
        </p:txBody>
      </p:sp>
      <p:sp>
        <p:nvSpPr>
          <p:cNvPr id="3" name="Obdélník 2"/>
          <p:cNvSpPr/>
          <p:nvPr/>
        </p:nvSpPr>
        <p:spPr>
          <a:xfrm>
            <a:off x="2196189" y="5572140"/>
            <a:ext cx="4751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/>
              <a:t>K</a:t>
            </a:r>
            <a:r>
              <a:rPr lang="cs-CZ" sz="3200" b="1" smtClean="0"/>
              <a:t>olik mají os souměrnosti?</a:t>
            </a:r>
            <a:endParaRPr lang="cs-CZ" sz="3200" b="1"/>
          </a:p>
        </p:txBody>
      </p:sp>
      <p:sp>
        <p:nvSpPr>
          <p:cNvPr id="4" name="TextovéPole 3"/>
          <p:cNvSpPr txBox="1"/>
          <p:nvPr/>
        </p:nvSpPr>
        <p:spPr>
          <a:xfrm>
            <a:off x="2428860" y="2749632"/>
            <a:ext cx="6976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C00000"/>
                </a:solidFill>
              </a:rPr>
              <a:t>A</a:t>
            </a:r>
            <a:endParaRPr lang="cs-CZ" sz="6600" b="1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41605" y="2749632"/>
            <a:ext cx="65915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cs-CZ" sz="66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715140" y="1355884"/>
            <a:ext cx="6367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D933C5"/>
                </a:solidFill>
              </a:rPr>
              <a:t>C</a:t>
            </a:r>
            <a:endParaRPr lang="cs-CZ" sz="6600" b="1">
              <a:solidFill>
                <a:srgbClr val="D933C5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29058" y="1320872"/>
            <a:ext cx="71846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7030A0"/>
                </a:solidFill>
              </a:rPr>
              <a:t>D</a:t>
            </a:r>
            <a:endParaRPr lang="cs-CZ" sz="6600" b="1">
              <a:solidFill>
                <a:srgbClr val="7030A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00958" y="3464012"/>
            <a:ext cx="59824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7030A0"/>
                </a:solidFill>
              </a:rPr>
              <a:t>E</a:t>
            </a:r>
            <a:endParaRPr lang="cs-CZ" sz="6600" b="1">
              <a:solidFill>
                <a:srgbClr val="7030A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14678" y="3464012"/>
            <a:ext cx="5741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00B050"/>
                </a:solidFill>
              </a:rPr>
              <a:t>F</a:t>
            </a:r>
            <a:endParaRPr lang="cs-CZ" sz="6600" b="1">
              <a:solidFill>
                <a:srgbClr val="00B05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11054" y="2749632"/>
            <a:ext cx="71846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0000FF"/>
                </a:solidFill>
              </a:rPr>
              <a:t>G</a:t>
            </a:r>
            <a:endParaRPr lang="cs-CZ" sz="6600" b="1">
              <a:solidFill>
                <a:srgbClr val="0000FF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3438" y="1998826"/>
            <a:ext cx="71205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>
                <a:solidFill>
                  <a:srgbClr val="00B050"/>
                </a:solidFill>
              </a:rPr>
              <a:t>H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500694" y="1320872"/>
            <a:ext cx="4106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/>
              <a:t>I</a:t>
            </a:r>
            <a:endParaRPr lang="cs-CZ" sz="6600" b="1"/>
          </a:p>
        </p:txBody>
      </p:sp>
      <p:sp>
        <p:nvSpPr>
          <p:cNvPr id="13" name="TextovéPole 12"/>
          <p:cNvSpPr txBox="1"/>
          <p:nvPr/>
        </p:nvSpPr>
        <p:spPr>
          <a:xfrm>
            <a:off x="6858016" y="4178392"/>
            <a:ext cx="46519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/>
              <a:t>J</a:t>
            </a:r>
            <a:endParaRPr lang="cs-CZ" sz="6600" b="1"/>
          </a:p>
        </p:txBody>
      </p:sp>
      <p:sp>
        <p:nvSpPr>
          <p:cNvPr id="14" name="TextovéPole 13"/>
          <p:cNvSpPr txBox="1"/>
          <p:nvPr/>
        </p:nvSpPr>
        <p:spPr>
          <a:xfrm>
            <a:off x="1785918" y="3464012"/>
            <a:ext cx="6479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0000FF"/>
                </a:solidFill>
              </a:rPr>
              <a:t>K</a:t>
            </a:r>
            <a:endParaRPr lang="cs-CZ" sz="6600" b="1">
              <a:solidFill>
                <a:srgbClr val="0000FF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71736" y="1355884"/>
            <a:ext cx="5405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FFFF00"/>
                </a:solidFill>
              </a:rPr>
              <a:t>L</a:t>
            </a:r>
            <a:endParaRPr lang="cs-CZ" sz="6600" b="1">
              <a:solidFill>
                <a:srgbClr val="FFFF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214942" y="4178392"/>
            <a:ext cx="9236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0000FF"/>
                </a:solidFill>
              </a:rPr>
              <a:t>M</a:t>
            </a:r>
            <a:endParaRPr lang="cs-CZ" sz="6600" b="1">
              <a:solidFill>
                <a:srgbClr val="0000FF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358082" y="2035252"/>
            <a:ext cx="7425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C00000"/>
                </a:solidFill>
              </a:rPr>
              <a:t>N</a:t>
            </a:r>
            <a:endParaRPr lang="cs-CZ" sz="6600" b="1">
              <a:solidFill>
                <a:srgbClr val="C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957542" y="2749632"/>
            <a:ext cx="7569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/>
              <a:t>O</a:t>
            </a:r>
            <a:endParaRPr lang="cs-CZ" sz="6600" b="1"/>
          </a:p>
        </p:txBody>
      </p:sp>
      <p:sp>
        <p:nvSpPr>
          <p:cNvPr id="19" name="TextovéPole 18"/>
          <p:cNvSpPr txBox="1"/>
          <p:nvPr/>
        </p:nvSpPr>
        <p:spPr>
          <a:xfrm>
            <a:off x="3936890" y="4178392"/>
            <a:ext cx="6351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/>
              <a:t>P</a:t>
            </a:r>
            <a:endParaRPr lang="cs-CZ" sz="6600" b="1"/>
          </a:p>
        </p:txBody>
      </p:sp>
      <p:sp>
        <p:nvSpPr>
          <p:cNvPr id="20" name="TextovéPole 19"/>
          <p:cNvSpPr txBox="1"/>
          <p:nvPr/>
        </p:nvSpPr>
        <p:spPr>
          <a:xfrm>
            <a:off x="3807047" y="2713206"/>
            <a:ext cx="76495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00B0F0"/>
                </a:solidFill>
              </a:rPr>
              <a:t>Q</a:t>
            </a:r>
            <a:endParaRPr lang="cs-CZ" sz="6600" b="1">
              <a:solidFill>
                <a:srgbClr val="00B0F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072198" y="3464012"/>
            <a:ext cx="6607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FFFF00"/>
                </a:solidFill>
              </a:rPr>
              <a:t>R</a:t>
            </a:r>
            <a:endParaRPr lang="cs-CZ" sz="6600" b="1">
              <a:solidFill>
                <a:srgbClr val="FFFF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500298" y="4178392"/>
            <a:ext cx="58541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D933C5"/>
                </a:solidFill>
              </a:rPr>
              <a:t>S</a:t>
            </a:r>
            <a:endParaRPr lang="cs-CZ" sz="6600" b="1">
              <a:solidFill>
                <a:srgbClr val="D933C5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8143900" y="4178392"/>
            <a:ext cx="6030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00B050"/>
                </a:solidFill>
              </a:rPr>
              <a:t>T</a:t>
            </a:r>
            <a:endParaRPr lang="cs-CZ" sz="6600" b="1">
              <a:solidFill>
                <a:srgbClr val="00B05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143240" y="2035252"/>
            <a:ext cx="7377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/>
              <a:t>U</a:t>
            </a:r>
            <a:endParaRPr lang="cs-CZ" sz="6600" b="1"/>
          </a:p>
        </p:txBody>
      </p:sp>
      <p:sp>
        <p:nvSpPr>
          <p:cNvPr id="25" name="TextovéPole 24"/>
          <p:cNvSpPr txBox="1"/>
          <p:nvPr/>
        </p:nvSpPr>
        <p:spPr>
          <a:xfrm>
            <a:off x="6072198" y="2035252"/>
            <a:ext cx="6848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92D050"/>
                </a:solidFill>
              </a:rPr>
              <a:t>V</a:t>
            </a:r>
            <a:endParaRPr lang="cs-CZ" sz="6600" b="1">
              <a:solidFill>
                <a:srgbClr val="92D05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476751" y="3499024"/>
            <a:ext cx="95250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D933C5"/>
                </a:solidFill>
              </a:rPr>
              <a:t>W</a:t>
            </a:r>
            <a:endParaRPr lang="cs-CZ" sz="6600" b="1">
              <a:solidFill>
                <a:srgbClr val="D933C5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706282" y="2035252"/>
            <a:ext cx="65114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00B050"/>
                </a:solidFill>
              </a:rPr>
              <a:t>X</a:t>
            </a:r>
            <a:endParaRPr lang="cs-CZ" sz="6600" b="1">
              <a:solidFill>
                <a:srgbClr val="00B05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1125857" y="1320872"/>
            <a:ext cx="5886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FF0000"/>
                </a:solidFill>
              </a:rPr>
              <a:t>Z</a:t>
            </a:r>
            <a:endParaRPr lang="cs-CZ" sz="6600" b="1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928662" y="4249830"/>
            <a:ext cx="6238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b="1" smtClean="0">
                <a:solidFill>
                  <a:srgbClr val="7030A0"/>
                </a:solidFill>
              </a:rPr>
              <a:t>Y</a:t>
            </a:r>
            <a:endParaRPr lang="cs-CZ" sz="6600"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06949" y="500042"/>
            <a:ext cx="6930102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KONSTRUKCE OSOVĚ SOUMĚRNÉHO ÚTVARU</a:t>
            </a:r>
            <a:endParaRPr lang="cs-CZ" sz="2800" b="1"/>
          </a:p>
        </p:txBody>
      </p:sp>
      <p:sp>
        <p:nvSpPr>
          <p:cNvPr id="3" name="TextovéPole 2"/>
          <p:cNvSpPr txBox="1"/>
          <p:nvPr/>
        </p:nvSpPr>
        <p:spPr>
          <a:xfrm>
            <a:off x="587543" y="1285860"/>
            <a:ext cx="79689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Sestroj obraz trojúhelníku ABC v osové souměrnosti s osou o:</a:t>
            </a:r>
            <a:endParaRPr lang="cs-CZ" sz="2400" b="1"/>
          </a:p>
        </p:txBody>
      </p:sp>
      <p:sp>
        <p:nvSpPr>
          <p:cNvPr id="4" name="Vývojový diagram: vyjmutí 3"/>
          <p:cNvSpPr/>
          <p:nvPr/>
        </p:nvSpPr>
        <p:spPr>
          <a:xfrm rot="1089922">
            <a:off x="2129392" y="2492216"/>
            <a:ext cx="2143140" cy="2263744"/>
          </a:xfrm>
          <a:prstGeom prst="flowChartExtra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428728" y="4286256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428992" y="207167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2357422" y="4071942"/>
            <a:ext cx="4429156" cy="1588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572000" y="17144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>
                <a:solidFill>
                  <a:srgbClr val="0000FF"/>
                </a:solidFill>
              </a:rPr>
              <a:t>o</a:t>
            </a:r>
            <a:endParaRPr lang="cs-CZ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06949" y="500042"/>
            <a:ext cx="6930102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KONSTRUKCE OSOVĚ SOUMĚRNÉHO ÚTVARU</a:t>
            </a:r>
            <a:endParaRPr lang="cs-CZ" sz="2800" b="1"/>
          </a:p>
        </p:txBody>
      </p:sp>
      <p:sp>
        <p:nvSpPr>
          <p:cNvPr id="3" name="TextovéPole 2"/>
          <p:cNvSpPr txBox="1"/>
          <p:nvPr/>
        </p:nvSpPr>
        <p:spPr>
          <a:xfrm>
            <a:off x="3229292" y="1285860"/>
            <a:ext cx="2685415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Sestrojíme kolmice:</a:t>
            </a:r>
            <a:endParaRPr lang="cs-CZ" sz="2400" b="1"/>
          </a:p>
        </p:txBody>
      </p:sp>
      <p:sp>
        <p:nvSpPr>
          <p:cNvPr id="4" name="Vývojový diagram: vyjmutí 3"/>
          <p:cNvSpPr/>
          <p:nvPr/>
        </p:nvSpPr>
        <p:spPr>
          <a:xfrm rot="1089922">
            <a:off x="2129392" y="2492216"/>
            <a:ext cx="2143140" cy="2263744"/>
          </a:xfrm>
          <a:prstGeom prst="flowChartExtra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428728" y="4286256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428992" y="207167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2357422" y="4071942"/>
            <a:ext cx="4429156" cy="1588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572000" y="17144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>
                <a:solidFill>
                  <a:srgbClr val="0000FF"/>
                </a:solidFill>
              </a:rPr>
              <a:t>o</a:t>
            </a:r>
            <a:endParaRPr lang="cs-CZ">
              <a:solidFill>
                <a:srgbClr val="0000FF"/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 flipV="1">
            <a:off x="3536149" y="2571744"/>
            <a:ext cx="4036247" cy="2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V="1">
            <a:off x="1857356" y="4357694"/>
            <a:ext cx="5857916" cy="2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3857620" y="5000636"/>
            <a:ext cx="4000528" cy="2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06949" y="500042"/>
            <a:ext cx="6930102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KONSTRUKCE OSOVĚ SOUMĚRNÉHO ÚTVARU</a:t>
            </a:r>
            <a:endParaRPr lang="cs-CZ" sz="2800" b="1"/>
          </a:p>
        </p:txBody>
      </p:sp>
      <p:sp>
        <p:nvSpPr>
          <p:cNvPr id="3" name="TextovéPole 2"/>
          <p:cNvSpPr txBox="1"/>
          <p:nvPr/>
        </p:nvSpPr>
        <p:spPr>
          <a:xfrm>
            <a:off x="1413058" y="1285860"/>
            <a:ext cx="6317883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Na kolmice přeneseme vzdálenosti bodů od osy:</a:t>
            </a:r>
            <a:endParaRPr lang="cs-CZ" sz="2400" b="1"/>
          </a:p>
        </p:txBody>
      </p:sp>
      <p:sp>
        <p:nvSpPr>
          <p:cNvPr id="4" name="Vývojový diagram: vyjmutí 3"/>
          <p:cNvSpPr/>
          <p:nvPr/>
        </p:nvSpPr>
        <p:spPr>
          <a:xfrm rot="1089922">
            <a:off x="2129392" y="2492216"/>
            <a:ext cx="2143140" cy="2263744"/>
          </a:xfrm>
          <a:prstGeom prst="flowChartExtra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468202" y="4286256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643306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429256" y="2130974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C´</a:t>
            </a:r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2357422" y="4071942"/>
            <a:ext cx="4429156" cy="1588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572000" y="17144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>
                <a:solidFill>
                  <a:srgbClr val="0000FF"/>
                </a:solidFill>
              </a:rPr>
              <a:t>o</a:t>
            </a:r>
            <a:endParaRPr lang="cs-CZ">
              <a:solidFill>
                <a:srgbClr val="0000FF"/>
              </a:solidFill>
            </a:endParaRPr>
          </a:p>
        </p:txBody>
      </p:sp>
      <p:cxnSp>
        <p:nvCxnSpPr>
          <p:cNvPr id="13" name="Přímá spojovací čára 12"/>
          <p:cNvCxnSpPr>
            <a:endCxn id="14" idx="0"/>
          </p:cNvCxnSpPr>
          <p:nvPr/>
        </p:nvCxnSpPr>
        <p:spPr>
          <a:xfrm>
            <a:off x="3501858" y="2571746"/>
            <a:ext cx="2055734" cy="19849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V="1">
            <a:off x="1857356" y="4357694"/>
            <a:ext cx="5500726" cy="2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3857620" y="5000636"/>
            <a:ext cx="1428760" cy="2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Vývojový diagram: vyjmutí 13"/>
          <p:cNvSpPr/>
          <p:nvPr/>
        </p:nvSpPr>
        <p:spPr>
          <a:xfrm rot="20476978">
            <a:off x="4837053" y="2533067"/>
            <a:ext cx="2151344" cy="2213394"/>
          </a:xfrm>
          <a:prstGeom prst="flowChartExtra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7286644" y="42862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A´</a:t>
            </a:r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214942" y="50720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B´</a:t>
            </a:r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3406646" y="213097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7196764" y="4192793"/>
            <a:ext cx="23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smtClean="0"/>
              <a:t>I</a:t>
            </a:r>
            <a:endParaRPr lang="cs-CZ" sz="1400" b="1"/>
          </a:p>
        </p:txBody>
      </p:sp>
      <p:sp>
        <p:nvSpPr>
          <p:cNvPr id="24" name="TextovéPole 23"/>
          <p:cNvSpPr txBox="1"/>
          <p:nvPr/>
        </p:nvSpPr>
        <p:spPr>
          <a:xfrm>
            <a:off x="5143504" y="4835735"/>
            <a:ext cx="23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smtClean="0"/>
              <a:t>I</a:t>
            </a:r>
            <a:endParaRPr lang="cs-CZ" sz="1400" b="1"/>
          </a:p>
        </p:txBody>
      </p:sp>
      <p:sp>
        <p:nvSpPr>
          <p:cNvPr id="25" name="TextovéPole 24"/>
          <p:cNvSpPr txBox="1"/>
          <p:nvPr/>
        </p:nvSpPr>
        <p:spPr>
          <a:xfrm>
            <a:off x="5429256" y="2428868"/>
            <a:ext cx="23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smtClean="0"/>
              <a:t>I</a:t>
            </a:r>
            <a:endParaRPr lang="cs-CZ" sz="1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lný tvar 2"/>
          <p:cNvSpPr/>
          <p:nvPr/>
        </p:nvSpPr>
        <p:spPr>
          <a:xfrm>
            <a:off x="2162471" y="1996565"/>
            <a:ext cx="3972232" cy="3165987"/>
          </a:xfrm>
          <a:custGeom>
            <a:avLst/>
            <a:gdLst>
              <a:gd name="connsiteX0" fmla="*/ 0 w 3972232"/>
              <a:gd name="connsiteY0" fmla="*/ 1543664 h 3165987"/>
              <a:gd name="connsiteX1" fmla="*/ 1081548 w 3972232"/>
              <a:gd name="connsiteY1" fmla="*/ 3165987 h 3165987"/>
              <a:gd name="connsiteX2" fmla="*/ 3972232 w 3972232"/>
              <a:gd name="connsiteY2" fmla="*/ 2054942 h 3165987"/>
              <a:gd name="connsiteX3" fmla="*/ 3283974 w 3972232"/>
              <a:gd name="connsiteY3" fmla="*/ 0 h 3165987"/>
              <a:gd name="connsiteX4" fmla="*/ 0 w 3972232"/>
              <a:gd name="connsiteY4" fmla="*/ 1543664 h 3165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72232" h="3165987">
                <a:moveTo>
                  <a:pt x="0" y="1543664"/>
                </a:moveTo>
                <a:lnTo>
                  <a:pt x="1081548" y="3165987"/>
                </a:lnTo>
                <a:lnTo>
                  <a:pt x="3972232" y="2054942"/>
                </a:lnTo>
                <a:lnTo>
                  <a:pt x="3283974" y="0"/>
                </a:lnTo>
                <a:lnTo>
                  <a:pt x="0" y="1543664"/>
                </a:ln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ovací čára 3"/>
          <p:cNvCxnSpPr/>
          <p:nvPr/>
        </p:nvCxnSpPr>
        <p:spPr>
          <a:xfrm rot="5400000">
            <a:off x="2422189" y="3893347"/>
            <a:ext cx="4928428" cy="79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4886006" y="1214422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>
                <a:solidFill>
                  <a:srgbClr val="FF0000"/>
                </a:solidFill>
              </a:rPr>
              <a:t>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28618" y="507207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A</a:t>
            </a:r>
            <a:endParaRPr lang="cs-CZ" sz="2000" b="1"/>
          </a:p>
        </p:txBody>
      </p:sp>
      <p:sp>
        <p:nvSpPr>
          <p:cNvPr id="8" name="TextovéPole 7"/>
          <p:cNvSpPr txBox="1"/>
          <p:nvPr/>
        </p:nvSpPr>
        <p:spPr>
          <a:xfrm>
            <a:off x="6100452" y="3929066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B</a:t>
            </a:r>
            <a:endParaRPr lang="cs-CZ" sz="2000" b="1"/>
          </a:p>
        </p:txBody>
      </p:sp>
      <p:sp>
        <p:nvSpPr>
          <p:cNvPr id="9" name="TextovéPole 8"/>
          <p:cNvSpPr txBox="1"/>
          <p:nvPr/>
        </p:nvSpPr>
        <p:spPr>
          <a:xfrm>
            <a:off x="5386072" y="1643050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C</a:t>
            </a:r>
            <a:endParaRPr lang="cs-CZ" sz="2000" b="1"/>
          </a:p>
        </p:txBody>
      </p:sp>
      <p:sp>
        <p:nvSpPr>
          <p:cNvPr id="10" name="TextovéPole 9"/>
          <p:cNvSpPr txBox="1"/>
          <p:nvPr/>
        </p:nvSpPr>
        <p:spPr>
          <a:xfrm>
            <a:off x="1796538" y="3314642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D</a:t>
            </a:r>
            <a:endParaRPr lang="cs-CZ" sz="2000" b="1"/>
          </a:p>
        </p:txBody>
      </p:sp>
      <p:sp>
        <p:nvSpPr>
          <p:cNvPr id="11" name="TextovéPole 10"/>
          <p:cNvSpPr txBox="1"/>
          <p:nvPr/>
        </p:nvSpPr>
        <p:spPr>
          <a:xfrm>
            <a:off x="607191" y="285728"/>
            <a:ext cx="792961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smtClean="0"/>
              <a:t>Překresli do sešitu podobný čtyřúhelník, narýsuj osu, která ho protíná a sestroj jeho obraz v osové souměrnosti s osou o.</a:t>
            </a:r>
            <a:endParaRPr lang="cs-CZ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138</Words>
  <Application>Microsoft Office PowerPoint</Application>
  <PresentationFormat>Předvádění na obrazovce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Osová souměrnost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Osová souměrnost</dc:title>
  <dc:creator>Vilém Valkoun</dc:creator>
  <cp:lastModifiedBy>Pavel Vlček</cp:lastModifiedBy>
  <cp:revision>8</cp:revision>
  <dcterms:created xsi:type="dcterms:W3CDTF">2013-03-04T18:27:34Z</dcterms:created>
  <dcterms:modified xsi:type="dcterms:W3CDTF">2013-09-23T18:30:29Z</dcterms:modified>
</cp:coreProperties>
</file>