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61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>
                <a:alpha val="50000"/>
              </a:srgbClr>
            </a:gs>
            <a:gs pos="64999">
              <a:schemeClr val="accent6">
                <a:lumMod val="75000"/>
                <a:alpha val="41000"/>
              </a:schemeClr>
            </a:gs>
            <a:gs pos="100000">
              <a:schemeClr val="accent2">
                <a:lumMod val="60000"/>
                <a:lumOff val="40000"/>
                <a:alpha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2F8EB-D5E8-4C71-8E48-1AF63C15371B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BD5D1-7605-41F2-B285-EADFE34F80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71744"/>
            <a:ext cx="7772400" cy="1470025"/>
          </a:xfrm>
        </p:spPr>
        <p:txBody>
          <a:bodyPr/>
          <a:lstStyle/>
          <a:p>
            <a:r>
              <a:rPr lang="cs-CZ" smtClean="0"/>
              <a:t>Trojúhelník</a:t>
            </a:r>
            <a:br>
              <a:rPr lang="cs-CZ" smtClean="0"/>
            </a:br>
            <a:r>
              <a:rPr lang="cs-CZ" smtClean="0"/>
              <a:t>(druhy, výšky, těžnice)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43456"/>
            <a:ext cx="6400800" cy="16859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dirty="0" smtClean="0"/>
              <a:t>VY_32_INOVACE_179</a:t>
            </a:r>
            <a:endParaRPr lang="cs-CZ" dirty="0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85794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80824" y="428604"/>
            <a:ext cx="599151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Rozdělení trojúhelníků podle velikosti STRAN:</a:t>
            </a:r>
            <a:endParaRPr lang="cs-CZ" sz="2400" b="1"/>
          </a:p>
        </p:txBody>
      </p:sp>
      <p:sp>
        <p:nvSpPr>
          <p:cNvPr id="3" name="TextovéPole 2"/>
          <p:cNvSpPr txBox="1"/>
          <p:nvPr/>
        </p:nvSpPr>
        <p:spPr>
          <a:xfrm>
            <a:off x="142844" y="1285860"/>
            <a:ext cx="487915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1. VŠECHNY STRANY STĚJNĚ DLOUHÉ</a:t>
            </a:r>
            <a:endParaRPr lang="cs-CZ" sz="2400" b="1"/>
          </a:p>
        </p:txBody>
      </p:sp>
      <p:sp>
        <p:nvSpPr>
          <p:cNvPr id="4" name="TextovéPole 3"/>
          <p:cNvSpPr txBox="1"/>
          <p:nvPr/>
        </p:nvSpPr>
        <p:spPr>
          <a:xfrm>
            <a:off x="4786314" y="1643050"/>
            <a:ext cx="41957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ROVNOSTRANNÝ TROJÚHELNÍK</a:t>
            </a:r>
            <a:endParaRPr lang="cs-CZ" sz="2400" b="1"/>
          </a:p>
        </p:txBody>
      </p:sp>
      <p:sp>
        <p:nvSpPr>
          <p:cNvPr id="5" name="TextovéPole 4"/>
          <p:cNvSpPr txBox="1"/>
          <p:nvPr/>
        </p:nvSpPr>
        <p:spPr>
          <a:xfrm>
            <a:off x="142844" y="3198167"/>
            <a:ext cx="420993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2. DVĚ STRANY STEJNĚ DLOUHÉ</a:t>
            </a:r>
            <a:endParaRPr lang="cs-CZ" sz="2400" b="1"/>
          </a:p>
        </p:txBody>
      </p:sp>
      <p:sp>
        <p:nvSpPr>
          <p:cNvPr id="6" name="TextovéPole 5"/>
          <p:cNvSpPr txBox="1"/>
          <p:nvPr/>
        </p:nvSpPr>
        <p:spPr>
          <a:xfrm>
            <a:off x="4572000" y="3571876"/>
            <a:ext cx="432054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ROVNORAMENNÝ TROJÚHELNÍK</a:t>
            </a:r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142844" y="5181913"/>
            <a:ext cx="4851713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3. VŠECHNY STRANY RŮZNĚ DLOUHÉ</a:t>
            </a:r>
            <a:endParaRPr lang="cs-CZ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3500430" y="5572140"/>
            <a:ext cx="5475473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RŮZNOSTRANNÝ TROJÚHELNÍK (OBECNÝ)</a:t>
            </a:r>
            <a:endParaRPr lang="cs-CZ" sz="2400" b="1"/>
          </a:p>
        </p:txBody>
      </p:sp>
      <p:sp>
        <p:nvSpPr>
          <p:cNvPr id="9" name="Rovnoramenný trojúhelník 8"/>
          <p:cNvSpPr/>
          <p:nvPr/>
        </p:nvSpPr>
        <p:spPr>
          <a:xfrm>
            <a:off x="3643306" y="1928802"/>
            <a:ext cx="1143008" cy="1000132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>
            <a:off x="3428992" y="3786190"/>
            <a:ext cx="785818" cy="121444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/>
          </a:p>
        </p:txBody>
      </p:sp>
      <p:sp>
        <p:nvSpPr>
          <p:cNvPr id="12" name="Volný tvar 11"/>
          <p:cNvSpPr/>
          <p:nvPr/>
        </p:nvSpPr>
        <p:spPr>
          <a:xfrm>
            <a:off x="2214546" y="5786454"/>
            <a:ext cx="1428760" cy="785818"/>
          </a:xfrm>
          <a:custGeom>
            <a:avLst/>
            <a:gdLst>
              <a:gd name="connsiteX0" fmla="*/ 525293 w 1186774"/>
              <a:gd name="connsiteY0" fmla="*/ 0 h 1410511"/>
              <a:gd name="connsiteX1" fmla="*/ 0 w 1186774"/>
              <a:gd name="connsiteY1" fmla="*/ 1099226 h 1410511"/>
              <a:gd name="connsiteX2" fmla="*/ 1186774 w 1186774"/>
              <a:gd name="connsiteY2" fmla="*/ 1410511 h 1410511"/>
              <a:gd name="connsiteX3" fmla="*/ 525293 w 1186774"/>
              <a:gd name="connsiteY3" fmla="*/ 0 h 141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6774" h="1410511">
                <a:moveTo>
                  <a:pt x="525293" y="0"/>
                </a:moveTo>
                <a:lnTo>
                  <a:pt x="0" y="1099226"/>
                </a:lnTo>
                <a:lnTo>
                  <a:pt x="1186774" y="1410511"/>
                </a:lnTo>
                <a:lnTo>
                  <a:pt x="525293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9272" y="428604"/>
            <a:ext cx="728545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Rozdělení trojúhelníků podle velikosti VNITŘNÍCH ÚHLŮ:</a:t>
            </a:r>
            <a:endParaRPr lang="cs-CZ" sz="2400" b="1"/>
          </a:p>
        </p:txBody>
      </p:sp>
      <p:sp>
        <p:nvSpPr>
          <p:cNvPr id="3" name="TextovéPole 2"/>
          <p:cNvSpPr txBox="1"/>
          <p:nvPr/>
        </p:nvSpPr>
        <p:spPr>
          <a:xfrm>
            <a:off x="480597" y="1285860"/>
            <a:ext cx="330558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1. VŠECHNY ÚHLY OSTRÉ</a:t>
            </a:r>
            <a:endParaRPr lang="cs-CZ" sz="2400" b="1"/>
          </a:p>
        </p:txBody>
      </p:sp>
      <p:sp>
        <p:nvSpPr>
          <p:cNvPr id="4" name="TextovéPole 3"/>
          <p:cNvSpPr txBox="1"/>
          <p:nvPr/>
        </p:nvSpPr>
        <p:spPr>
          <a:xfrm>
            <a:off x="475683" y="3198167"/>
            <a:ext cx="295330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2. JEDEN ÚHEL PRAVÝ</a:t>
            </a:r>
            <a:endParaRPr lang="cs-CZ" sz="2400" b="1"/>
          </a:p>
        </p:txBody>
      </p:sp>
      <p:sp>
        <p:nvSpPr>
          <p:cNvPr id="5" name="TextovéPole 4"/>
          <p:cNvSpPr txBox="1"/>
          <p:nvPr/>
        </p:nvSpPr>
        <p:spPr>
          <a:xfrm>
            <a:off x="508111" y="5181913"/>
            <a:ext cx="2778005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3. JEDEN ÚHEL TUPÝ</a:t>
            </a:r>
            <a:endParaRPr lang="cs-CZ" sz="2400" b="1"/>
          </a:p>
        </p:txBody>
      </p:sp>
      <p:sp>
        <p:nvSpPr>
          <p:cNvPr id="6" name="TextovéPole 5"/>
          <p:cNvSpPr txBox="1"/>
          <p:nvPr/>
        </p:nvSpPr>
        <p:spPr>
          <a:xfrm>
            <a:off x="4786314" y="1643050"/>
            <a:ext cx="3550331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OSTROÚHLÝ TROJÚHELNÍK</a:t>
            </a:r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4786314" y="3571876"/>
            <a:ext cx="3560205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PRAVOÚHLÝ TROJÚHELNÍK</a:t>
            </a:r>
            <a:endParaRPr lang="cs-CZ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4929190" y="5572140"/>
            <a:ext cx="3392852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TUPOÚHLÝ TROJÚHELNÍK</a:t>
            </a:r>
            <a:endParaRPr lang="cs-CZ" sz="2400" b="1"/>
          </a:p>
        </p:txBody>
      </p:sp>
      <p:sp>
        <p:nvSpPr>
          <p:cNvPr id="9" name="Rovnoramenný trojúhelník 8"/>
          <p:cNvSpPr/>
          <p:nvPr/>
        </p:nvSpPr>
        <p:spPr>
          <a:xfrm>
            <a:off x="3214678" y="1928802"/>
            <a:ext cx="1143008" cy="1000132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Pravoúhlý trojúhelník 9"/>
          <p:cNvSpPr/>
          <p:nvPr/>
        </p:nvSpPr>
        <p:spPr>
          <a:xfrm>
            <a:off x="3286116" y="3929066"/>
            <a:ext cx="1428760" cy="107157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 rot="441711">
            <a:off x="3176897" y="6029927"/>
            <a:ext cx="2379406" cy="678426"/>
          </a:xfrm>
          <a:custGeom>
            <a:avLst/>
            <a:gdLst>
              <a:gd name="connsiteX0" fmla="*/ 0 w 2379406"/>
              <a:gd name="connsiteY0" fmla="*/ 0 h 678426"/>
              <a:gd name="connsiteX1" fmla="*/ 973393 w 2379406"/>
              <a:gd name="connsiteY1" fmla="*/ 678426 h 678426"/>
              <a:gd name="connsiteX2" fmla="*/ 2379406 w 2379406"/>
              <a:gd name="connsiteY2" fmla="*/ 471948 h 678426"/>
              <a:gd name="connsiteX3" fmla="*/ 0 w 2379406"/>
              <a:gd name="connsiteY3" fmla="*/ 0 h 678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406" h="678426">
                <a:moveTo>
                  <a:pt x="0" y="0"/>
                </a:moveTo>
                <a:lnTo>
                  <a:pt x="973393" y="678426"/>
                </a:lnTo>
                <a:lnTo>
                  <a:pt x="2379406" y="4719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94704" y="285728"/>
            <a:ext cx="2954591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Výšky trojúhelníku</a:t>
            </a:r>
            <a:endParaRPr lang="cs-CZ" sz="2800" b="1"/>
          </a:p>
        </p:txBody>
      </p:sp>
      <p:sp>
        <p:nvSpPr>
          <p:cNvPr id="3" name="TextovéPole 2"/>
          <p:cNvSpPr txBox="1"/>
          <p:nvPr/>
        </p:nvSpPr>
        <p:spPr>
          <a:xfrm>
            <a:off x="329845" y="1000108"/>
            <a:ext cx="848431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výška = kolmice spuštěná z vrcholu na protilehlou stranu</a:t>
            </a:r>
            <a:endParaRPr lang="cs-CZ" sz="2800" b="1"/>
          </a:p>
        </p:txBody>
      </p:sp>
      <p:sp>
        <p:nvSpPr>
          <p:cNvPr id="5" name="Volný tvar 4"/>
          <p:cNvSpPr/>
          <p:nvPr/>
        </p:nvSpPr>
        <p:spPr>
          <a:xfrm>
            <a:off x="1337187" y="1956619"/>
            <a:ext cx="7256207" cy="4267200"/>
          </a:xfrm>
          <a:custGeom>
            <a:avLst/>
            <a:gdLst>
              <a:gd name="connsiteX0" fmla="*/ 1238865 w 7256207"/>
              <a:gd name="connsiteY0" fmla="*/ 0 h 4267200"/>
              <a:gd name="connsiteX1" fmla="*/ 0 w 7256207"/>
              <a:gd name="connsiteY1" fmla="*/ 4267200 h 4267200"/>
              <a:gd name="connsiteX2" fmla="*/ 7256207 w 7256207"/>
              <a:gd name="connsiteY2" fmla="*/ 4227871 h 4267200"/>
              <a:gd name="connsiteX3" fmla="*/ 1238865 w 7256207"/>
              <a:gd name="connsiteY3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6207" h="4267200">
                <a:moveTo>
                  <a:pt x="1238865" y="0"/>
                </a:moveTo>
                <a:lnTo>
                  <a:pt x="0" y="4267200"/>
                </a:lnTo>
                <a:lnTo>
                  <a:pt x="7256207" y="4227871"/>
                </a:lnTo>
                <a:lnTo>
                  <a:pt x="1238865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>
            <a:stCxn id="5" idx="0"/>
          </p:cNvCxnSpPr>
          <p:nvPr/>
        </p:nvCxnSpPr>
        <p:spPr>
          <a:xfrm flipH="1">
            <a:off x="2571736" y="1956619"/>
            <a:ext cx="4317" cy="4258463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stCxn id="5" idx="2"/>
          </p:cNvCxnSpPr>
          <p:nvPr/>
        </p:nvCxnSpPr>
        <p:spPr>
          <a:xfrm flipH="1" flipV="1">
            <a:off x="1928794" y="4143380"/>
            <a:ext cx="6664600" cy="2041107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5" idx="1"/>
          </p:cNvCxnSpPr>
          <p:nvPr/>
        </p:nvCxnSpPr>
        <p:spPr>
          <a:xfrm flipV="1">
            <a:off x="1337187" y="2714620"/>
            <a:ext cx="2306119" cy="3509199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857224" y="607220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A</a:t>
            </a:r>
            <a:endParaRPr lang="cs-CZ" sz="2000" b="1"/>
          </a:p>
        </p:txBody>
      </p:sp>
      <p:sp>
        <p:nvSpPr>
          <p:cNvPr id="16" name="TextovéPole 15"/>
          <p:cNvSpPr txBox="1"/>
          <p:nvPr/>
        </p:nvSpPr>
        <p:spPr>
          <a:xfrm>
            <a:off x="8572528" y="6072206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B</a:t>
            </a:r>
            <a:endParaRPr lang="cs-CZ" sz="2000" b="1"/>
          </a:p>
        </p:txBody>
      </p:sp>
      <p:sp>
        <p:nvSpPr>
          <p:cNvPr id="17" name="TextovéPole 16"/>
          <p:cNvSpPr txBox="1"/>
          <p:nvPr/>
        </p:nvSpPr>
        <p:spPr>
          <a:xfrm>
            <a:off x="2214546" y="1571612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C</a:t>
            </a:r>
            <a:endParaRPr lang="cs-CZ" sz="2000" b="1"/>
          </a:p>
        </p:txBody>
      </p:sp>
      <p:sp>
        <p:nvSpPr>
          <p:cNvPr id="18" name="TextovéPole 17"/>
          <p:cNvSpPr txBox="1"/>
          <p:nvPr/>
        </p:nvSpPr>
        <p:spPr>
          <a:xfrm>
            <a:off x="3286116" y="3028890"/>
            <a:ext cx="407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C00000"/>
                </a:solidFill>
              </a:rPr>
              <a:t>V</a:t>
            </a:r>
            <a:r>
              <a:rPr lang="cs-CZ" sz="2000" b="1" baseline="-25000" smtClean="0">
                <a:solidFill>
                  <a:srgbClr val="C00000"/>
                </a:solidFill>
              </a:rPr>
              <a:t>a</a:t>
            </a:r>
            <a:endParaRPr lang="cs-CZ" sz="2000" b="1" baseline="-2500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500430" y="4286256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70C0"/>
                </a:solidFill>
              </a:rPr>
              <a:t>V</a:t>
            </a:r>
            <a:r>
              <a:rPr lang="cs-CZ" sz="2000" b="1" baseline="-25000" smtClean="0">
                <a:solidFill>
                  <a:srgbClr val="0070C0"/>
                </a:solidFill>
              </a:rPr>
              <a:t>b</a:t>
            </a:r>
            <a:endParaRPr lang="cs-CZ" sz="2000" b="1" baseline="-25000">
              <a:solidFill>
                <a:srgbClr val="0070C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00298" y="5072074"/>
            <a:ext cx="395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V</a:t>
            </a:r>
            <a:r>
              <a:rPr lang="cs-CZ" sz="2000" b="1" baseline="-25000" smtClean="0">
                <a:solidFill>
                  <a:srgbClr val="00B050"/>
                </a:solidFill>
              </a:rPr>
              <a:t>c</a:t>
            </a:r>
            <a:endParaRPr lang="cs-CZ" sz="2000" b="1" baseline="-2500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71736" y="4357694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O</a:t>
            </a:r>
            <a:endParaRPr lang="cs-CZ" sz="2000" b="1"/>
          </a:p>
        </p:txBody>
      </p:sp>
      <p:sp>
        <p:nvSpPr>
          <p:cNvPr id="21" name="TextovéPole 20"/>
          <p:cNvSpPr txBox="1"/>
          <p:nvPr/>
        </p:nvSpPr>
        <p:spPr>
          <a:xfrm>
            <a:off x="3929058" y="1714488"/>
            <a:ext cx="5084212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výšky se protínají v jednom bodě</a:t>
            </a:r>
          </a:p>
          <a:p>
            <a:r>
              <a:rPr lang="cs-CZ" sz="2800" b="1" smtClean="0"/>
              <a:t>= ORTOCENTRUM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04048" y="428604"/>
            <a:ext cx="493590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Výšky v tupoúhlém trojúhelníku</a:t>
            </a:r>
            <a:endParaRPr lang="cs-CZ" sz="2800" b="1"/>
          </a:p>
        </p:txBody>
      </p:sp>
      <p:sp>
        <p:nvSpPr>
          <p:cNvPr id="3" name="Volný tvar 2"/>
          <p:cNvSpPr/>
          <p:nvPr/>
        </p:nvSpPr>
        <p:spPr>
          <a:xfrm>
            <a:off x="3357554" y="1211604"/>
            <a:ext cx="3286148" cy="729261"/>
          </a:xfrm>
          <a:custGeom>
            <a:avLst/>
            <a:gdLst>
              <a:gd name="connsiteX0" fmla="*/ 0 w 5972783"/>
              <a:gd name="connsiteY0" fmla="*/ 0 h 3326860"/>
              <a:gd name="connsiteX1" fmla="*/ 2130357 w 5972783"/>
              <a:gd name="connsiteY1" fmla="*/ 3326860 h 3326860"/>
              <a:gd name="connsiteX2" fmla="*/ 5972783 w 5972783"/>
              <a:gd name="connsiteY2" fmla="*/ 3317132 h 3326860"/>
              <a:gd name="connsiteX3" fmla="*/ 0 w 5972783"/>
              <a:gd name="connsiteY3" fmla="*/ 0 h 3326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72783" h="3326860">
                <a:moveTo>
                  <a:pt x="0" y="0"/>
                </a:moveTo>
                <a:lnTo>
                  <a:pt x="2130357" y="3326860"/>
                </a:lnTo>
                <a:lnTo>
                  <a:pt x="5972783" y="3317132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454901" y="1928802"/>
            <a:ext cx="234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A</a:t>
            </a:r>
            <a:endParaRPr lang="cs-CZ" sz="2000" b="1"/>
          </a:p>
        </p:txBody>
      </p:sp>
      <p:sp>
        <p:nvSpPr>
          <p:cNvPr id="5" name="TextovéPole 4"/>
          <p:cNvSpPr txBox="1"/>
          <p:nvPr/>
        </p:nvSpPr>
        <p:spPr>
          <a:xfrm>
            <a:off x="6643702" y="1571612"/>
            <a:ext cx="226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B</a:t>
            </a:r>
            <a:endParaRPr lang="cs-CZ" sz="2000" b="1"/>
          </a:p>
        </p:txBody>
      </p:sp>
      <p:sp>
        <p:nvSpPr>
          <p:cNvPr id="6" name="TextovéPole 5"/>
          <p:cNvSpPr txBox="1"/>
          <p:nvPr/>
        </p:nvSpPr>
        <p:spPr>
          <a:xfrm>
            <a:off x="3000364" y="1000108"/>
            <a:ext cx="268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C</a:t>
            </a:r>
            <a:endParaRPr lang="cs-CZ" sz="2000" b="1"/>
          </a:p>
        </p:txBody>
      </p:sp>
      <p:cxnSp>
        <p:nvCxnSpPr>
          <p:cNvPr id="8" name="Přímá spojovací čára 7"/>
          <p:cNvCxnSpPr>
            <a:stCxn id="3" idx="1"/>
          </p:cNvCxnSpPr>
          <p:nvPr/>
        </p:nvCxnSpPr>
        <p:spPr>
          <a:xfrm flipV="1">
            <a:off x="4529649" y="1497356"/>
            <a:ext cx="113789" cy="443509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3" idx="1"/>
          </p:cNvCxnSpPr>
          <p:nvPr/>
        </p:nvCxnSpPr>
        <p:spPr>
          <a:xfrm>
            <a:off x="4529649" y="1940865"/>
            <a:ext cx="1971177" cy="127100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stCxn id="3" idx="1"/>
          </p:cNvCxnSpPr>
          <p:nvPr/>
        </p:nvCxnSpPr>
        <p:spPr>
          <a:xfrm flipH="1" flipV="1">
            <a:off x="2571736" y="1925984"/>
            <a:ext cx="1957913" cy="14881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3" idx="1"/>
          </p:cNvCxnSpPr>
          <p:nvPr/>
        </p:nvCxnSpPr>
        <p:spPr>
          <a:xfrm flipH="1">
            <a:off x="3286116" y="1940865"/>
            <a:ext cx="1243533" cy="477428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rot="5400000">
            <a:off x="5857884" y="2068860"/>
            <a:ext cx="928694" cy="642942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>
            <a:stCxn id="3" idx="0"/>
          </p:cNvCxnSpPr>
          <p:nvPr/>
        </p:nvCxnSpPr>
        <p:spPr>
          <a:xfrm>
            <a:off x="3357554" y="1211604"/>
            <a:ext cx="1588" cy="714380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4618163" y="1568794"/>
            <a:ext cx="47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>
                <a:solidFill>
                  <a:srgbClr val="C00000"/>
                </a:solidFill>
              </a:rPr>
              <a:t>V</a:t>
            </a:r>
            <a:r>
              <a:rPr lang="cs-CZ" sz="2000" b="1" baseline="-25000" smtClean="0">
                <a:solidFill>
                  <a:srgbClr val="C00000"/>
                </a:solidFill>
              </a:rPr>
              <a:t>a</a:t>
            </a:r>
            <a:endParaRPr lang="cs-CZ" sz="2000" b="1" baseline="-25000">
              <a:solidFill>
                <a:srgbClr val="C0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215074" y="235461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>
                <a:solidFill>
                  <a:srgbClr val="0070C0"/>
                </a:solidFill>
              </a:rPr>
              <a:t>V</a:t>
            </a:r>
            <a:r>
              <a:rPr lang="cs-CZ" sz="2000" b="1" baseline="-25000" smtClean="0">
                <a:solidFill>
                  <a:srgbClr val="0070C0"/>
                </a:solidFill>
              </a:rPr>
              <a:t>b</a:t>
            </a:r>
            <a:endParaRPr lang="cs-CZ" sz="2000" b="1" baseline="-25000">
              <a:solidFill>
                <a:srgbClr val="0070C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857488" y="1357298"/>
            <a:ext cx="467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V</a:t>
            </a:r>
            <a:r>
              <a:rPr lang="cs-CZ" sz="2000" b="1" baseline="-25000" smtClean="0">
                <a:solidFill>
                  <a:srgbClr val="00B050"/>
                </a:solidFill>
              </a:rPr>
              <a:t>c</a:t>
            </a:r>
            <a:endParaRPr lang="cs-CZ" sz="2000" b="1" baseline="-25000">
              <a:solidFill>
                <a:srgbClr val="00B050"/>
              </a:solidFill>
            </a:endParaRPr>
          </a:p>
        </p:txBody>
      </p:sp>
      <p:cxnSp>
        <p:nvCxnSpPr>
          <p:cNvPr id="41" name="Přímá spojovací čára 40"/>
          <p:cNvCxnSpPr/>
          <p:nvPr/>
        </p:nvCxnSpPr>
        <p:spPr>
          <a:xfrm rot="5400000" flipH="1" flipV="1">
            <a:off x="6216148" y="3283536"/>
            <a:ext cx="744" cy="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>
            <a:off x="963766" y="4320566"/>
            <a:ext cx="4788370" cy="794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>
            <a:off x="2641765" y="3356153"/>
            <a:ext cx="3860470" cy="285752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428992" y="62865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O</a:t>
            </a:r>
            <a:endParaRPr 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ovací čára 14"/>
          <p:cNvCxnSpPr>
            <a:stCxn id="3" idx="2"/>
          </p:cNvCxnSpPr>
          <p:nvPr/>
        </p:nvCxnSpPr>
        <p:spPr>
          <a:xfrm rot="16200000" flipH="1">
            <a:off x="4139386" y="3210701"/>
            <a:ext cx="2411756" cy="25106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avoúhlý trojúhelník 2"/>
          <p:cNvSpPr/>
          <p:nvPr/>
        </p:nvSpPr>
        <p:spPr>
          <a:xfrm rot="8754079">
            <a:off x="2215886" y="2973221"/>
            <a:ext cx="4286280" cy="2857520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032843" y="500042"/>
            <a:ext cx="507831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Výšky v pravoúhlém trojúhelníku</a:t>
            </a:r>
            <a:endParaRPr lang="cs-CZ" sz="2800" b="1"/>
          </a:p>
        </p:txBody>
      </p:sp>
      <p:sp>
        <p:nvSpPr>
          <p:cNvPr id="4" name="TextovéPole 3"/>
          <p:cNvSpPr txBox="1"/>
          <p:nvPr/>
        </p:nvSpPr>
        <p:spPr>
          <a:xfrm>
            <a:off x="1428728" y="4214677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A</a:t>
            </a:r>
            <a:endParaRPr lang="cs-CZ" sz="2000" b="1"/>
          </a:p>
        </p:txBody>
      </p:sp>
      <p:sp>
        <p:nvSpPr>
          <p:cNvPr id="5" name="TextovéPole 4"/>
          <p:cNvSpPr txBox="1"/>
          <p:nvPr/>
        </p:nvSpPr>
        <p:spPr>
          <a:xfrm>
            <a:off x="6929454" y="4143239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B</a:t>
            </a:r>
            <a:endParaRPr lang="cs-CZ" sz="2000" b="1"/>
          </a:p>
        </p:txBody>
      </p:sp>
      <p:sp>
        <p:nvSpPr>
          <p:cNvPr id="6" name="TextovéPole 5"/>
          <p:cNvSpPr txBox="1"/>
          <p:nvPr/>
        </p:nvSpPr>
        <p:spPr>
          <a:xfrm>
            <a:off x="5143504" y="1642909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C</a:t>
            </a:r>
            <a:endParaRPr lang="cs-CZ" sz="2000" b="1"/>
          </a:p>
        </p:txBody>
      </p:sp>
      <p:cxnSp>
        <p:nvCxnSpPr>
          <p:cNvPr id="7" name="Přímá spojovací čára 6"/>
          <p:cNvCxnSpPr>
            <a:stCxn id="3" idx="4"/>
            <a:endCxn id="6" idx="2"/>
          </p:cNvCxnSpPr>
          <p:nvPr/>
        </p:nvCxnSpPr>
        <p:spPr>
          <a:xfrm rot="5400000" flipH="1" flipV="1">
            <a:off x="2354996" y="1471382"/>
            <a:ext cx="2377331" cy="3520607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164260" y="2643041"/>
            <a:ext cx="407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C00000"/>
                </a:solidFill>
              </a:rPr>
              <a:t>V</a:t>
            </a:r>
            <a:r>
              <a:rPr lang="cs-CZ" sz="2000" b="1" baseline="-25000" smtClean="0">
                <a:solidFill>
                  <a:srgbClr val="C00000"/>
                </a:solidFill>
              </a:rPr>
              <a:t>a</a:t>
            </a:r>
            <a:endParaRPr lang="cs-CZ" sz="2000" b="1" baseline="-25000">
              <a:solidFill>
                <a:srgbClr val="C00000"/>
              </a:solidFill>
            </a:endParaRPr>
          </a:p>
        </p:txBody>
      </p:sp>
      <p:cxnSp>
        <p:nvCxnSpPr>
          <p:cNvPr id="11" name="Přímá spojovací čára 10"/>
          <p:cNvCxnSpPr>
            <a:stCxn id="3" idx="0"/>
            <a:endCxn id="3" idx="2"/>
          </p:cNvCxnSpPr>
          <p:nvPr/>
        </p:nvCxnSpPr>
        <p:spPr>
          <a:xfrm rot="5400000" flipH="1">
            <a:off x="4950585" y="2399503"/>
            <a:ext cx="2366236" cy="1601983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72198" y="2785917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70C0"/>
                </a:solidFill>
              </a:rPr>
              <a:t>V</a:t>
            </a:r>
            <a:r>
              <a:rPr lang="cs-CZ" sz="2000" b="1" baseline="-25000" smtClean="0">
                <a:solidFill>
                  <a:srgbClr val="0070C0"/>
                </a:solidFill>
              </a:rPr>
              <a:t>b</a:t>
            </a:r>
            <a:endParaRPr lang="cs-CZ" sz="2000" b="1" baseline="-25000">
              <a:solidFill>
                <a:srgbClr val="0070C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286380" y="3786049"/>
            <a:ext cx="395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V</a:t>
            </a:r>
            <a:r>
              <a:rPr lang="cs-CZ" sz="2000" b="1" baseline="-25000" smtClean="0">
                <a:solidFill>
                  <a:srgbClr val="00B050"/>
                </a:solidFill>
              </a:rPr>
              <a:t>c</a:t>
            </a:r>
            <a:endParaRPr lang="cs-CZ" sz="2000" b="1" baseline="-25000">
              <a:solidFill>
                <a:srgbClr val="00B05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143504" y="1642909"/>
            <a:ext cx="737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C = O</a:t>
            </a:r>
            <a:endParaRPr 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1337187" y="1956619"/>
            <a:ext cx="7256207" cy="4267200"/>
          </a:xfrm>
          <a:custGeom>
            <a:avLst/>
            <a:gdLst>
              <a:gd name="connsiteX0" fmla="*/ 1238865 w 7256207"/>
              <a:gd name="connsiteY0" fmla="*/ 0 h 4267200"/>
              <a:gd name="connsiteX1" fmla="*/ 0 w 7256207"/>
              <a:gd name="connsiteY1" fmla="*/ 4267200 h 4267200"/>
              <a:gd name="connsiteX2" fmla="*/ 7256207 w 7256207"/>
              <a:gd name="connsiteY2" fmla="*/ 4227871 h 4267200"/>
              <a:gd name="connsiteX3" fmla="*/ 1238865 w 7256207"/>
              <a:gd name="connsiteY3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6207" h="4267200">
                <a:moveTo>
                  <a:pt x="1238865" y="0"/>
                </a:moveTo>
                <a:lnTo>
                  <a:pt x="0" y="4267200"/>
                </a:lnTo>
                <a:lnTo>
                  <a:pt x="7256207" y="4227871"/>
                </a:lnTo>
                <a:lnTo>
                  <a:pt x="1238865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00034" y="428604"/>
            <a:ext cx="317426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Těžnice trojúhelníku</a:t>
            </a:r>
            <a:endParaRPr lang="cs-CZ" sz="2800" b="1"/>
          </a:p>
        </p:txBody>
      </p:sp>
      <p:sp>
        <p:nvSpPr>
          <p:cNvPr id="4" name="TextovéPole 3"/>
          <p:cNvSpPr txBox="1"/>
          <p:nvPr/>
        </p:nvSpPr>
        <p:spPr>
          <a:xfrm>
            <a:off x="857224" y="607220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A</a:t>
            </a:r>
            <a:endParaRPr lang="cs-CZ" sz="2000" b="1"/>
          </a:p>
        </p:txBody>
      </p:sp>
      <p:sp>
        <p:nvSpPr>
          <p:cNvPr id="5" name="TextovéPole 4"/>
          <p:cNvSpPr txBox="1"/>
          <p:nvPr/>
        </p:nvSpPr>
        <p:spPr>
          <a:xfrm>
            <a:off x="8572528" y="6072206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B</a:t>
            </a:r>
            <a:endParaRPr lang="cs-CZ" sz="2000" b="1"/>
          </a:p>
        </p:txBody>
      </p:sp>
      <p:sp>
        <p:nvSpPr>
          <p:cNvPr id="6" name="TextovéPole 5"/>
          <p:cNvSpPr txBox="1"/>
          <p:nvPr/>
        </p:nvSpPr>
        <p:spPr>
          <a:xfrm>
            <a:off x="2214546" y="1571612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C</a:t>
            </a:r>
            <a:endParaRPr lang="cs-CZ" sz="2000" b="1"/>
          </a:p>
        </p:txBody>
      </p:sp>
      <p:cxnSp>
        <p:nvCxnSpPr>
          <p:cNvPr id="8" name="Přímá spojovací čára 7"/>
          <p:cNvCxnSpPr>
            <a:stCxn id="2" idx="1"/>
          </p:cNvCxnSpPr>
          <p:nvPr/>
        </p:nvCxnSpPr>
        <p:spPr>
          <a:xfrm flipV="1">
            <a:off x="1337187" y="4143380"/>
            <a:ext cx="4306383" cy="2080439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stCxn id="2" idx="0"/>
          </p:cNvCxnSpPr>
          <p:nvPr/>
        </p:nvCxnSpPr>
        <p:spPr>
          <a:xfrm>
            <a:off x="2576053" y="1956619"/>
            <a:ext cx="2353137" cy="4258463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2" idx="2"/>
          </p:cNvCxnSpPr>
          <p:nvPr/>
        </p:nvCxnSpPr>
        <p:spPr>
          <a:xfrm flipH="1" flipV="1">
            <a:off x="1928794" y="4143380"/>
            <a:ext cx="6664600" cy="2041107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4786314" y="3857628"/>
            <a:ext cx="390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C00000"/>
                </a:solidFill>
              </a:rPr>
              <a:t>t</a:t>
            </a:r>
            <a:r>
              <a:rPr lang="cs-CZ" sz="2400" b="1" baseline="-25000" smtClean="0">
                <a:solidFill>
                  <a:srgbClr val="C00000"/>
                </a:solidFill>
              </a:rPr>
              <a:t>a</a:t>
            </a:r>
            <a:endParaRPr lang="cs-CZ" sz="2400" b="1" baseline="-2500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571736" y="3929066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B050"/>
                </a:solidFill>
              </a:rPr>
              <a:t>t</a:t>
            </a:r>
            <a:r>
              <a:rPr lang="cs-CZ" sz="2400" b="1" baseline="-25000" smtClean="0">
                <a:solidFill>
                  <a:srgbClr val="00B050"/>
                </a:solidFill>
              </a:rPr>
              <a:t>b</a:t>
            </a:r>
            <a:endParaRPr lang="cs-CZ" sz="2400" b="1" baseline="-25000">
              <a:solidFill>
                <a:srgbClr val="00B05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697476" y="5467665"/>
            <a:ext cx="374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70C0"/>
                </a:solidFill>
              </a:rPr>
              <a:t>t</a:t>
            </a:r>
            <a:r>
              <a:rPr lang="cs-CZ" sz="2400" b="1" baseline="-25000" smtClean="0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071934" y="4457650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7030A0"/>
                </a:solidFill>
              </a:rPr>
              <a:t>T</a:t>
            </a:r>
            <a:endParaRPr lang="cs-CZ" sz="2000" b="1">
              <a:solidFill>
                <a:srgbClr val="7030A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143372" y="500042"/>
            <a:ext cx="4904228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těžnice = úsečka spojující vrchol</a:t>
            </a:r>
          </a:p>
          <a:p>
            <a:r>
              <a:rPr lang="cs-CZ" sz="2800" b="1" smtClean="0"/>
              <a:t>se středem protilehlé strany</a:t>
            </a:r>
            <a:endParaRPr lang="cs-CZ" sz="2800" b="1"/>
          </a:p>
        </p:txBody>
      </p:sp>
      <p:sp>
        <p:nvSpPr>
          <p:cNvPr id="30" name="TextovéPole 29"/>
          <p:cNvSpPr txBox="1"/>
          <p:nvPr/>
        </p:nvSpPr>
        <p:spPr>
          <a:xfrm>
            <a:off x="3714744" y="1643050"/>
            <a:ext cx="533787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800" b="1" smtClean="0"/>
              <a:t>Těžnice se protínají v jednom bodě</a:t>
            </a:r>
          </a:p>
          <a:p>
            <a:pPr algn="ctr"/>
            <a:r>
              <a:rPr lang="cs-CZ" sz="2800" b="1" smtClean="0"/>
              <a:t> = TĚŽIŠTĚ</a:t>
            </a:r>
            <a:endParaRPr lang="cs-CZ" sz="2800" b="1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4822033" y="6179363"/>
            <a:ext cx="21431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5536413" y="4036223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857356" y="4071942"/>
            <a:ext cx="142876" cy="777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5715008" y="3749615"/>
            <a:ext cx="391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S</a:t>
            </a:r>
            <a:r>
              <a:rPr lang="cs-CZ" sz="2000" b="1" baseline="-25000" smtClean="0"/>
              <a:t>a</a:t>
            </a:r>
            <a:endParaRPr lang="cs-CZ" sz="2000" b="1" baseline="-25000"/>
          </a:p>
        </p:txBody>
      </p:sp>
      <p:sp>
        <p:nvSpPr>
          <p:cNvPr id="37" name="TextovéPole 36"/>
          <p:cNvSpPr txBox="1"/>
          <p:nvPr/>
        </p:nvSpPr>
        <p:spPr>
          <a:xfrm>
            <a:off x="1500166" y="3749615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S</a:t>
            </a:r>
            <a:r>
              <a:rPr lang="cs-CZ" sz="2000" b="1" baseline="-25000" smtClean="0"/>
              <a:t>b</a:t>
            </a:r>
            <a:endParaRPr lang="cs-CZ" sz="2000" b="1" baseline="-25000"/>
          </a:p>
        </p:txBody>
      </p:sp>
      <p:sp>
        <p:nvSpPr>
          <p:cNvPr id="38" name="TextovéPole 37"/>
          <p:cNvSpPr txBox="1"/>
          <p:nvPr/>
        </p:nvSpPr>
        <p:spPr>
          <a:xfrm>
            <a:off x="4786314" y="6215082"/>
            <a:ext cx="37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S</a:t>
            </a:r>
            <a:r>
              <a:rPr lang="cs-CZ" sz="2000" b="1" baseline="-25000" smtClean="0"/>
              <a:t>c</a:t>
            </a:r>
            <a:endParaRPr lang="cs-CZ" sz="20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147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Trojúhelník (druhy, výšky, těžnice)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Trojúhelník</dc:title>
  <dc:creator>Vilém Valkoun</dc:creator>
  <cp:lastModifiedBy>Pavel Vlček</cp:lastModifiedBy>
  <cp:revision>17</cp:revision>
  <dcterms:created xsi:type="dcterms:W3CDTF">2013-03-04T19:37:19Z</dcterms:created>
  <dcterms:modified xsi:type="dcterms:W3CDTF">2013-09-23T18:30:57Z</dcterms:modified>
</cp:coreProperties>
</file>