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7252-8657-4100-93C4-E189413C520D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F577-A922-4BD6-90B3-6C9723288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7252-8657-4100-93C4-E189413C520D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F577-A922-4BD6-90B3-6C9723288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7252-8657-4100-93C4-E189413C520D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F577-A922-4BD6-90B3-6C9723288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7252-8657-4100-93C4-E189413C520D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F577-A922-4BD6-90B3-6C9723288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7252-8657-4100-93C4-E189413C520D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F577-A922-4BD6-90B3-6C9723288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7252-8657-4100-93C4-E189413C520D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F577-A922-4BD6-90B3-6C9723288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7252-8657-4100-93C4-E189413C520D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F577-A922-4BD6-90B3-6C9723288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7252-8657-4100-93C4-E189413C520D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F577-A922-4BD6-90B3-6C9723288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7252-8657-4100-93C4-E189413C520D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F577-A922-4BD6-90B3-6C9723288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7252-8657-4100-93C4-E189413C520D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F577-A922-4BD6-90B3-6C9723288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07252-8657-4100-93C4-E189413C520D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DF577-A922-4BD6-90B3-6C9723288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>
                <a:alpha val="54000"/>
              </a:srgbClr>
            </a:gs>
            <a:gs pos="25000">
              <a:srgbClr val="21D6E0">
                <a:alpha val="49000"/>
              </a:srgbClr>
            </a:gs>
            <a:gs pos="75000">
              <a:srgbClr val="0087E6">
                <a:alpha val="43000"/>
              </a:srgbClr>
            </a:gs>
            <a:gs pos="100000">
              <a:srgbClr val="005CBF">
                <a:alpha val="52000"/>
              </a:srgb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07252-8657-4100-93C4-E189413C520D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DF577-A922-4BD6-90B3-6C9723288F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744793"/>
            <a:ext cx="7772400" cy="1470025"/>
          </a:xfrm>
        </p:spPr>
        <p:txBody>
          <a:bodyPr/>
          <a:lstStyle/>
          <a:p>
            <a:r>
              <a:rPr lang="cs-CZ" smtClean="0"/>
              <a:t>Povrch a objem krychle a kvádru</a:t>
            </a:r>
            <a:br>
              <a:rPr lang="cs-CZ" smtClean="0"/>
            </a:br>
            <a:r>
              <a:rPr lang="cs-CZ" smtClean="0"/>
              <a:t>(příklady)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1828816"/>
          </a:xfrm>
        </p:spPr>
        <p:txBody>
          <a:bodyPr/>
          <a:lstStyle/>
          <a:p>
            <a:r>
              <a:rPr lang="cs-CZ" dirty="0" smtClean="0"/>
              <a:t>Markéta </a:t>
            </a:r>
            <a:r>
              <a:rPr lang="cs-CZ" dirty="0" smtClean="0"/>
              <a:t>Zakouřilová</a:t>
            </a:r>
          </a:p>
          <a:p>
            <a:r>
              <a:rPr lang="cs-CZ" dirty="0" smtClean="0"/>
              <a:t>ZŠ Jenišovice</a:t>
            </a:r>
          </a:p>
          <a:p>
            <a:r>
              <a:rPr lang="cs-CZ" dirty="0" smtClean="0"/>
              <a:t>VY_32_INOVACE_180</a:t>
            </a:r>
            <a:endParaRPr lang="cs-CZ" dirty="0" smtClean="0"/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857232"/>
            <a:ext cx="5429250" cy="1057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rychle 1"/>
          <p:cNvSpPr/>
          <p:nvPr/>
        </p:nvSpPr>
        <p:spPr>
          <a:xfrm>
            <a:off x="857224" y="1714488"/>
            <a:ext cx="3357586" cy="3286148"/>
          </a:xfrm>
          <a:prstGeom prst="cube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857356" y="571480"/>
            <a:ext cx="149284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KRYCHLE</a:t>
            </a:r>
            <a:endParaRPr lang="cs-CZ" sz="2800" b="1"/>
          </a:p>
        </p:txBody>
      </p:sp>
      <p:sp>
        <p:nvSpPr>
          <p:cNvPr id="4" name="TextovéPole 3"/>
          <p:cNvSpPr txBox="1"/>
          <p:nvPr/>
        </p:nvSpPr>
        <p:spPr>
          <a:xfrm>
            <a:off x="2035951" y="5072074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a</a:t>
            </a:r>
            <a:endParaRPr lang="cs-CZ" sz="2400" b="1"/>
          </a:p>
        </p:txBody>
      </p:sp>
      <p:sp>
        <p:nvSpPr>
          <p:cNvPr id="6" name="TextovéPole 5"/>
          <p:cNvSpPr txBox="1"/>
          <p:nvPr/>
        </p:nvSpPr>
        <p:spPr>
          <a:xfrm>
            <a:off x="3821901" y="4572008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a</a:t>
            </a:r>
            <a:endParaRPr lang="cs-CZ" sz="2400" b="1"/>
          </a:p>
        </p:txBody>
      </p:sp>
      <p:sp>
        <p:nvSpPr>
          <p:cNvPr id="7" name="TextovéPole 6"/>
          <p:cNvSpPr txBox="1"/>
          <p:nvPr/>
        </p:nvSpPr>
        <p:spPr>
          <a:xfrm>
            <a:off x="4403524" y="2714620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a</a:t>
            </a:r>
            <a:endParaRPr lang="cs-CZ" sz="2400" b="1"/>
          </a:p>
        </p:txBody>
      </p:sp>
      <p:sp>
        <p:nvSpPr>
          <p:cNvPr id="8" name="TextovéPole 7"/>
          <p:cNvSpPr txBox="1"/>
          <p:nvPr/>
        </p:nvSpPr>
        <p:spPr>
          <a:xfrm>
            <a:off x="5786446" y="571480"/>
            <a:ext cx="1326004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Objem</a:t>
            </a:r>
            <a:endParaRPr lang="cs-CZ" sz="3200" b="1"/>
          </a:p>
        </p:txBody>
      </p:sp>
      <p:sp>
        <p:nvSpPr>
          <p:cNvPr id="9" name="TextovéPole 8"/>
          <p:cNvSpPr txBox="1"/>
          <p:nvPr/>
        </p:nvSpPr>
        <p:spPr>
          <a:xfrm>
            <a:off x="5786446" y="3786190"/>
            <a:ext cx="1341201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Povrch</a:t>
            </a:r>
            <a:endParaRPr lang="cs-CZ" sz="3200" b="1"/>
          </a:p>
        </p:txBody>
      </p:sp>
      <p:sp>
        <p:nvSpPr>
          <p:cNvPr id="10" name="TextovéPole 9"/>
          <p:cNvSpPr txBox="1"/>
          <p:nvPr/>
        </p:nvSpPr>
        <p:spPr>
          <a:xfrm>
            <a:off x="5786446" y="1643050"/>
            <a:ext cx="2566728" cy="7078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4000" b="1" smtClean="0"/>
              <a:t>V = a </a:t>
            </a:r>
            <a:r>
              <a:rPr lang="cs-CZ" sz="4000" b="1" smtClean="0">
                <a:sym typeface="Symbol"/>
              </a:rPr>
              <a:t> a  a </a:t>
            </a:r>
            <a:endParaRPr lang="cs-CZ" sz="4000" b="1"/>
          </a:p>
        </p:txBody>
      </p:sp>
      <p:sp>
        <p:nvSpPr>
          <p:cNvPr id="11" name="TextovéPole 10"/>
          <p:cNvSpPr txBox="1"/>
          <p:nvPr/>
        </p:nvSpPr>
        <p:spPr>
          <a:xfrm>
            <a:off x="5786446" y="2500306"/>
            <a:ext cx="1399742" cy="7078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4000" b="1" smtClean="0"/>
              <a:t>V = a</a:t>
            </a:r>
            <a:r>
              <a:rPr lang="cs-CZ" sz="4000" b="1" baseline="30000" smtClean="0"/>
              <a:t>3</a:t>
            </a:r>
            <a:endParaRPr lang="cs-CZ" sz="4000" b="1" baseline="30000"/>
          </a:p>
        </p:txBody>
      </p:sp>
      <p:sp>
        <p:nvSpPr>
          <p:cNvPr id="12" name="TextovéPole 11"/>
          <p:cNvSpPr txBox="1"/>
          <p:nvPr/>
        </p:nvSpPr>
        <p:spPr>
          <a:xfrm>
            <a:off x="5786446" y="4792816"/>
            <a:ext cx="2396810" cy="7078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4000" b="1" smtClean="0"/>
              <a:t>S = 6 </a:t>
            </a:r>
            <a:r>
              <a:rPr lang="cs-CZ" sz="4000" b="1" smtClean="0">
                <a:sym typeface="Symbol"/>
              </a:rPr>
              <a:t> a  a</a:t>
            </a:r>
            <a:endParaRPr lang="cs-CZ" sz="4000" b="1"/>
          </a:p>
        </p:txBody>
      </p:sp>
      <p:sp>
        <p:nvSpPr>
          <p:cNvPr id="13" name="TextovéPole 12"/>
          <p:cNvSpPr txBox="1"/>
          <p:nvPr/>
        </p:nvSpPr>
        <p:spPr>
          <a:xfrm>
            <a:off x="5786446" y="5650072"/>
            <a:ext cx="1957587" cy="7078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4000" b="1" smtClean="0"/>
              <a:t>S = 6 </a:t>
            </a:r>
            <a:r>
              <a:rPr lang="cs-CZ" sz="4000" b="1" smtClean="0">
                <a:sym typeface="Symbol"/>
              </a:rPr>
              <a:t> a</a:t>
            </a:r>
            <a:r>
              <a:rPr lang="cs-CZ" sz="4000" b="1" baseline="30000" smtClean="0">
                <a:sym typeface="Symbol"/>
              </a:rPr>
              <a:t>2</a:t>
            </a:r>
            <a:endParaRPr lang="cs-CZ" sz="4000" b="1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rychle 1"/>
          <p:cNvSpPr/>
          <p:nvPr/>
        </p:nvSpPr>
        <p:spPr>
          <a:xfrm>
            <a:off x="1000100" y="1857364"/>
            <a:ext cx="2643206" cy="3857652"/>
          </a:xfrm>
          <a:prstGeom prst="cube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857356" y="571480"/>
            <a:ext cx="122033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smtClean="0"/>
              <a:t>KVÁDR</a:t>
            </a:r>
            <a:endParaRPr lang="cs-CZ" sz="2800" b="1"/>
          </a:p>
        </p:txBody>
      </p:sp>
      <p:sp>
        <p:nvSpPr>
          <p:cNvPr id="4" name="TextovéPole 3"/>
          <p:cNvSpPr txBox="1"/>
          <p:nvPr/>
        </p:nvSpPr>
        <p:spPr>
          <a:xfrm>
            <a:off x="1928794" y="5857892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a</a:t>
            </a:r>
            <a:endParaRPr lang="cs-CZ" sz="2400" b="1"/>
          </a:p>
        </p:txBody>
      </p:sp>
      <p:sp>
        <p:nvSpPr>
          <p:cNvPr id="6" name="TextovéPole 5"/>
          <p:cNvSpPr txBox="1"/>
          <p:nvPr/>
        </p:nvSpPr>
        <p:spPr>
          <a:xfrm>
            <a:off x="3428992" y="5286388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b</a:t>
            </a:r>
            <a:endParaRPr lang="cs-CZ" sz="2400" b="1"/>
          </a:p>
        </p:txBody>
      </p:sp>
      <p:sp>
        <p:nvSpPr>
          <p:cNvPr id="7" name="TextovéPole 6"/>
          <p:cNvSpPr txBox="1"/>
          <p:nvPr/>
        </p:nvSpPr>
        <p:spPr>
          <a:xfrm>
            <a:off x="3714744" y="3429000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c</a:t>
            </a:r>
            <a:endParaRPr lang="cs-CZ" sz="2400" b="1"/>
          </a:p>
        </p:txBody>
      </p:sp>
      <p:sp>
        <p:nvSpPr>
          <p:cNvPr id="8" name="TextovéPole 7"/>
          <p:cNvSpPr txBox="1"/>
          <p:nvPr/>
        </p:nvSpPr>
        <p:spPr>
          <a:xfrm>
            <a:off x="5786446" y="571480"/>
            <a:ext cx="1326004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Objem</a:t>
            </a:r>
            <a:endParaRPr lang="cs-CZ" sz="3200" b="1"/>
          </a:p>
        </p:txBody>
      </p:sp>
      <p:sp>
        <p:nvSpPr>
          <p:cNvPr id="9" name="TextovéPole 8"/>
          <p:cNvSpPr txBox="1"/>
          <p:nvPr/>
        </p:nvSpPr>
        <p:spPr>
          <a:xfrm>
            <a:off x="5786446" y="3786190"/>
            <a:ext cx="1341201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Povrch</a:t>
            </a:r>
            <a:endParaRPr lang="cs-CZ" sz="3200" b="1"/>
          </a:p>
        </p:txBody>
      </p:sp>
      <p:sp>
        <p:nvSpPr>
          <p:cNvPr id="10" name="TextovéPole 9"/>
          <p:cNvSpPr txBox="1"/>
          <p:nvPr/>
        </p:nvSpPr>
        <p:spPr>
          <a:xfrm>
            <a:off x="5286380" y="1428736"/>
            <a:ext cx="2550698" cy="7078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4000" b="1" smtClean="0"/>
              <a:t>V = a </a:t>
            </a:r>
            <a:r>
              <a:rPr lang="cs-CZ" sz="4000" b="1" smtClean="0">
                <a:sym typeface="Symbol"/>
              </a:rPr>
              <a:t> b  c </a:t>
            </a:r>
            <a:endParaRPr lang="cs-CZ" sz="4000" b="1"/>
          </a:p>
        </p:txBody>
      </p:sp>
      <p:sp>
        <p:nvSpPr>
          <p:cNvPr id="12" name="TextovéPole 11"/>
          <p:cNvSpPr txBox="1"/>
          <p:nvPr/>
        </p:nvSpPr>
        <p:spPr>
          <a:xfrm>
            <a:off x="4572000" y="4714884"/>
            <a:ext cx="4464684" cy="7078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4000" b="1" smtClean="0"/>
              <a:t>S = 2</a:t>
            </a:r>
            <a:r>
              <a:rPr lang="cs-CZ" sz="4000" b="1" smtClean="0">
                <a:sym typeface="Symbol"/>
              </a:rPr>
              <a:t>(ab + bc + ac)</a:t>
            </a:r>
            <a:endParaRPr lang="cs-CZ" sz="4000" b="1"/>
          </a:p>
        </p:txBody>
      </p:sp>
      <p:sp>
        <p:nvSpPr>
          <p:cNvPr id="14" name="TextovéPole 13"/>
          <p:cNvSpPr txBox="1"/>
          <p:nvPr/>
        </p:nvSpPr>
        <p:spPr>
          <a:xfrm>
            <a:off x="5286380" y="2357430"/>
            <a:ext cx="1832553" cy="7078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4000" b="1" smtClean="0"/>
              <a:t>V = a</a:t>
            </a:r>
            <a:r>
              <a:rPr lang="cs-CZ" sz="4000" b="1" smtClean="0">
                <a:sym typeface="Symbol"/>
              </a:rPr>
              <a:t>bc </a:t>
            </a:r>
            <a:endParaRPr lang="cs-CZ" sz="4000" b="1"/>
          </a:p>
        </p:txBody>
      </p:sp>
      <p:sp>
        <p:nvSpPr>
          <p:cNvPr id="15" name="TextovéPole 14"/>
          <p:cNvSpPr txBox="1"/>
          <p:nvPr/>
        </p:nvSpPr>
        <p:spPr>
          <a:xfrm>
            <a:off x="4572000" y="5643578"/>
            <a:ext cx="3951723" cy="7078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4000" b="1" smtClean="0"/>
              <a:t>S = 2</a:t>
            </a:r>
            <a:r>
              <a:rPr lang="cs-CZ" sz="4000" b="1" smtClean="0">
                <a:sym typeface="Symbol"/>
              </a:rPr>
              <a:t>(ab + bc + ac)</a:t>
            </a:r>
            <a:endParaRPr lang="cs-CZ" sz="4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85918" y="714356"/>
            <a:ext cx="5572164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smtClean="0"/>
              <a:t>1. Vypočítej povrch a objem krychle o hraně délky 7,4 cm.</a:t>
            </a:r>
            <a:endParaRPr lang="cs-CZ" sz="3200" b="1"/>
          </a:p>
        </p:txBody>
      </p:sp>
      <p:sp>
        <p:nvSpPr>
          <p:cNvPr id="3" name="TextovéPole 2"/>
          <p:cNvSpPr txBox="1"/>
          <p:nvPr/>
        </p:nvSpPr>
        <p:spPr>
          <a:xfrm>
            <a:off x="2000232" y="2571744"/>
            <a:ext cx="5143536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smtClean="0"/>
              <a:t>2. Jaký objem má krychle, jestliže je její povrch 96 dm</a:t>
            </a:r>
            <a:r>
              <a:rPr lang="cs-CZ" sz="3200" b="1" baseline="30000" smtClean="0"/>
              <a:t>2</a:t>
            </a:r>
            <a:r>
              <a:rPr lang="cs-CZ" sz="3200" b="1" smtClean="0"/>
              <a:t>?</a:t>
            </a:r>
            <a:endParaRPr lang="cs-CZ" sz="3200" b="1"/>
          </a:p>
        </p:txBody>
      </p:sp>
      <p:sp>
        <p:nvSpPr>
          <p:cNvPr id="4" name="TextovéPole 3"/>
          <p:cNvSpPr txBox="1"/>
          <p:nvPr/>
        </p:nvSpPr>
        <p:spPr>
          <a:xfrm>
            <a:off x="571472" y="4357694"/>
            <a:ext cx="8001056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smtClean="0"/>
              <a:t>3. Kolik potřebujeme litrů barvy na obarvení krychle o objemu 27 m</a:t>
            </a:r>
            <a:r>
              <a:rPr lang="cs-CZ" sz="3200" b="1" baseline="30000" smtClean="0"/>
              <a:t>3</a:t>
            </a:r>
            <a:r>
              <a:rPr lang="cs-CZ" sz="3200" b="1" smtClean="0"/>
              <a:t>. Spotřeba barvy je 0,75 litru na 1 m</a:t>
            </a:r>
            <a:r>
              <a:rPr lang="cs-CZ" sz="3200" b="1" baseline="30000" smtClean="0"/>
              <a:t>2</a:t>
            </a:r>
            <a:r>
              <a:rPr lang="cs-CZ" sz="3200" b="1" smtClean="0"/>
              <a:t>.</a:t>
            </a:r>
            <a:endParaRPr lang="cs-CZ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21011" y="785794"/>
            <a:ext cx="2643672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S = 328,56 cm</a:t>
            </a:r>
            <a:r>
              <a:rPr lang="cs-CZ" sz="3200" b="1" baseline="30000" smtClean="0"/>
              <a:t>2</a:t>
            </a:r>
            <a:endParaRPr lang="cs-CZ" sz="3200" b="1" baseline="30000"/>
          </a:p>
        </p:txBody>
      </p:sp>
      <p:sp>
        <p:nvSpPr>
          <p:cNvPr id="3" name="TextovéPole 2"/>
          <p:cNvSpPr txBox="1"/>
          <p:nvPr/>
        </p:nvSpPr>
        <p:spPr>
          <a:xfrm>
            <a:off x="3124328" y="1571612"/>
            <a:ext cx="2895344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V = 405,224 cm</a:t>
            </a:r>
            <a:r>
              <a:rPr lang="cs-CZ" sz="3200" b="1" baseline="30000" smtClean="0"/>
              <a:t>3</a:t>
            </a:r>
            <a:endParaRPr lang="cs-CZ" sz="3200" b="1" baseline="30000"/>
          </a:p>
        </p:txBody>
      </p:sp>
      <p:sp>
        <p:nvSpPr>
          <p:cNvPr id="4" name="TextovéPole 3"/>
          <p:cNvSpPr txBox="1"/>
          <p:nvPr/>
        </p:nvSpPr>
        <p:spPr>
          <a:xfrm>
            <a:off x="3570764" y="2890391"/>
            <a:ext cx="2002471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V = 64 dm</a:t>
            </a:r>
            <a:r>
              <a:rPr lang="cs-CZ" sz="3200" b="1" baseline="30000" smtClean="0"/>
              <a:t>3</a:t>
            </a:r>
          </a:p>
          <a:p>
            <a:r>
              <a:rPr lang="cs-CZ" sz="3200" b="1" smtClean="0"/>
              <a:t>(a = 4 dm)</a:t>
            </a:r>
            <a:endParaRPr lang="cs-CZ" sz="3200" b="1"/>
          </a:p>
        </p:txBody>
      </p:sp>
      <p:sp>
        <p:nvSpPr>
          <p:cNvPr id="5" name="TextovéPole 4"/>
          <p:cNvSpPr txBox="1"/>
          <p:nvPr/>
        </p:nvSpPr>
        <p:spPr>
          <a:xfrm>
            <a:off x="2056521" y="4572008"/>
            <a:ext cx="5030957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smtClean="0"/>
              <a:t>S = 54 m</a:t>
            </a:r>
            <a:r>
              <a:rPr lang="cs-CZ" sz="3200" b="1" baseline="30000" smtClean="0"/>
              <a:t>2</a:t>
            </a:r>
          </a:p>
          <a:p>
            <a:r>
              <a:rPr lang="cs-CZ" sz="3200" b="1" smtClean="0"/>
              <a:t>spotřeba: 54 </a:t>
            </a:r>
            <a:r>
              <a:rPr lang="cs-CZ" sz="3200" b="1" smtClean="0">
                <a:sym typeface="Symbol"/>
              </a:rPr>
              <a:t> 0,75 = 40,5 litrů</a:t>
            </a:r>
            <a:endParaRPr lang="cs-CZ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0001" y="428604"/>
            <a:ext cx="8643998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smtClean="0"/>
              <a:t>1. Jak vysoký je kvádr se čtvercovou podstavou (strana čtverce má délku 7 cm), který má objem 539 cm</a:t>
            </a:r>
            <a:r>
              <a:rPr lang="cs-CZ" sz="3200" b="1" baseline="30000" smtClean="0"/>
              <a:t>3</a:t>
            </a:r>
            <a:r>
              <a:rPr lang="cs-CZ" sz="3200" b="1" smtClean="0"/>
              <a:t>? </a:t>
            </a:r>
            <a:endParaRPr lang="cs-CZ" sz="3200" b="1"/>
          </a:p>
        </p:txBody>
      </p:sp>
      <p:sp>
        <p:nvSpPr>
          <p:cNvPr id="3" name="TextovéPole 2"/>
          <p:cNvSpPr txBox="1"/>
          <p:nvPr/>
        </p:nvSpPr>
        <p:spPr>
          <a:xfrm>
            <a:off x="285720" y="2500306"/>
            <a:ext cx="6357982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smtClean="0"/>
              <a:t>2. Vypočítej objem a povrch kvádru:</a:t>
            </a:r>
          </a:p>
          <a:p>
            <a:r>
              <a:rPr lang="cs-CZ" sz="3200" b="1" i="1" smtClean="0"/>
              <a:t>a </a:t>
            </a:r>
            <a:r>
              <a:rPr lang="cs-CZ" sz="3200" b="1" smtClean="0"/>
              <a:t>= 18,5 cm, </a:t>
            </a:r>
            <a:r>
              <a:rPr lang="cs-CZ" sz="3200" b="1" i="1" smtClean="0"/>
              <a:t>b</a:t>
            </a:r>
            <a:r>
              <a:rPr lang="cs-CZ" sz="3200" b="1" smtClean="0"/>
              <a:t> je 5x menší  než </a:t>
            </a:r>
            <a:r>
              <a:rPr lang="cs-CZ" sz="3200" b="1" i="1" smtClean="0"/>
              <a:t>a,</a:t>
            </a:r>
          </a:p>
          <a:p>
            <a:r>
              <a:rPr lang="cs-CZ" sz="3200" b="1" i="1" smtClean="0"/>
              <a:t>c</a:t>
            </a:r>
            <a:r>
              <a:rPr lang="cs-CZ" sz="3200" b="1" smtClean="0"/>
              <a:t> je 2x delší než </a:t>
            </a:r>
            <a:r>
              <a:rPr lang="cs-CZ" sz="3200" b="1" i="1" smtClean="0"/>
              <a:t>b</a:t>
            </a:r>
            <a:r>
              <a:rPr lang="cs-CZ" sz="3200" b="1" smtClean="0"/>
              <a:t>.</a:t>
            </a:r>
            <a:endParaRPr lang="cs-CZ" sz="3200" b="1"/>
          </a:p>
        </p:txBody>
      </p:sp>
      <p:sp>
        <p:nvSpPr>
          <p:cNvPr id="4" name="TextovéPole 3"/>
          <p:cNvSpPr txBox="1"/>
          <p:nvPr/>
        </p:nvSpPr>
        <p:spPr>
          <a:xfrm>
            <a:off x="321439" y="4572008"/>
            <a:ext cx="8501122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smtClean="0"/>
              <a:t>3. Kolik litrů vody se vejde do nádoby tvaru kvádru, známe-li jeho povrch S = 900 cm</a:t>
            </a:r>
            <a:r>
              <a:rPr lang="cs-CZ" sz="3200" b="1" baseline="30000" smtClean="0"/>
              <a:t>2</a:t>
            </a:r>
            <a:r>
              <a:rPr lang="cs-CZ" sz="3200" b="1" smtClean="0"/>
              <a:t> a dva rozměry a = 10 cm a b = 12 cm.</a:t>
            </a:r>
            <a:endParaRPr lang="cs-CZ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513295" y="571480"/>
            <a:ext cx="4117409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Kvádr je vysoký 11 cm. </a:t>
            </a:r>
            <a:endParaRPr lang="cs-CZ" sz="3200" b="1"/>
          </a:p>
        </p:txBody>
      </p:sp>
      <p:sp>
        <p:nvSpPr>
          <p:cNvPr id="4" name="TextovéPole 3"/>
          <p:cNvSpPr txBox="1"/>
          <p:nvPr/>
        </p:nvSpPr>
        <p:spPr>
          <a:xfrm>
            <a:off x="222892" y="1785926"/>
            <a:ext cx="8698215" cy="255454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a = 18,5 cm	b = 3,7 cm		c = 7,4 cm</a:t>
            </a:r>
          </a:p>
          <a:p>
            <a:endParaRPr lang="cs-CZ" sz="3200" b="1" smtClean="0"/>
          </a:p>
          <a:p>
            <a:r>
              <a:rPr lang="cs-CZ" sz="3200" b="1" smtClean="0"/>
              <a:t>V = 506,53 cm</a:t>
            </a:r>
            <a:r>
              <a:rPr lang="cs-CZ" sz="3200" b="1" baseline="30000" smtClean="0"/>
              <a:t>3</a:t>
            </a:r>
          </a:p>
          <a:p>
            <a:endParaRPr lang="cs-CZ" sz="3200" b="1" smtClean="0"/>
          </a:p>
          <a:p>
            <a:r>
              <a:rPr lang="cs-CZ" sz="3200" b="1" smtClean="0"/>
              <a:t>S = 2.(68,45+27,38+136,9) = 2</a:t>
            </a:r>
            <a:r>
              <a:rPr lang="cs-CZ" sz="3200" b="1" smtClean="0">
                <a:sym typeface="Symbol"/>
              </a:rPr>
              <a:t></a:t>
            </a:r>
            <a:r>
              <a:rPr lang="cs-CZ" sz="3200" b="1" smtClean="0"/>
              <a:t>232,73 = 465,46 cm</a:t>
            </a:r>
            <a:r>
              <a:rPr lang="cs-CZ" sz="3200" b="1" baseline="30000" smtClean="0"/>
              <a:t>2</a:t>
            </a:r>
            <a:endParaRPr lang="cs-CZ" sz="3200" b="1" baseline="30000"/>
          </a:p>
        </p:txBody>
      </p:sp>
      <p:sp>
        <p:nvSpPr>
          <p:cNvPr id="5" name="TextovéPole 4"/>
          <p:cNvSpPr txBox="1"/>
          <p:nvPr/>
        </p:nvSpPr>
        <p:spPr>
          <a:xfrm>
            <a:off x="880123" y="5143512"/>
            <a:ext cx="7383753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b="1" smtClean="0"/>
              <a:t>c = 15 cm</a:t>
            </a:r>
          </a:p>
          <a:p>
            <a:r>
              <a:rPr lang="cs-CZ" sz="3200" b="1" smtClean="0"/>
              <a:t>V = 10 . 12 . 15 = 1800 cm</a:t>
            </a:r>
            <a:r>
              <a:rPr lang="cs-CZ" sz="3200" b="1" baseline="30000" smtClean="0"/>
              <a:t>3</a:t>
            </a:r>
            <a:r>
              <a:rPr lang="cs-CZ" sz="3200" b="1" smtClean="0"/>
              <a:t> = 1,8 dm</a:t>
            </a:r>
            <a:r>
              <a:rPr lang="cs-CZ" sz="3200" b="1" baseline="30000" smtClean="0"/>
              <a:t>3</a:t>
            </a:r>
            <a:r>
              <a:rPr lang="cs-CZ" sz="3200" b="1" smtClean="0"/>
              <a:t> = 1,8 l</a:t>
            </a:r>
            <a:endParaRPr lang="cs-CZ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272</Words>
  <Application>Microsoft Office PowerPoint</Application>
  <PresentationFormat>Předvádění na obrazovce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Povrch a objem krychle a kvádru (příklady)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Povrch a objem krychle a kvádru</dc:title>
  <dc:creator>Vilém Valkoun</dc:creator>
  <cp:lastModifiedBy>Pavel Vlček</cp:lastModifiedBy>
  <cp:revision>10</cp:revision>
  <dcterms:created xsi:type="dcterms:W3CDTF">2013-03-04T20:23:23Z</dcterms:created>
  <dcterms:modified xsi:type="dcterms:W3CDTF">2013-09-23T18:31:33Z</dcterms:modified>
</cp:coreProperties>
</file>