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4770-D763-4E05-B3B1-51C05536065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2AD-BF3D-425D-9E79-D91D69B5A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4770-D763-4E05-B3B1-51C05536065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2AD-BF3D-425D-9E79-D91D69B5A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4770-D763-4E05-B3B1-51C05536065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2AD-BF3D-425D-9E79-D91D69B5A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4770-D763-4E05-B3B1-51C05536065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2AD-BF3D-425D-9E79-D91D69B5A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4770-D763-4E05-B3B1-51C05536065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2AD-BF3D-425D-9E79-D91D69B5A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4770-D763-4E05-B3B1-51C05536065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2AD-BF3D-425D-9E79-D91D69B5A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4770-D763-4E05-B3B1-51C05536065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2AD-BF3D-425D-9E79-D91D69B5A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4770-D763-4E05-B3B1-51C05536065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2AD-BF3D-425D-9E79-D91D69B5A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4770-D763-4E05-B3B1-51C05536065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2AD-BF3D-425D-9E79-D91D69B5A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4770-D763-4E05-B3B1-51C05536065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2AD-BF3D-425D-9E79-D91D69B5A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4770-D763-4E05-B3B1-51C05536065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2AD-BF3D-425D-9E79-D91D69B5A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E4770-D763-4E05-B3B1-51C05536065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622AD-BF3D-425D-9E79-D91D69B5A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1997165" y="2391313"/>
            <a:ext cx="514967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Český 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191308" y="4098201"/>
            <a:ext cx="2952328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800" i="1" dirty="0" smtClean="0"/>
              <a:t>Souhlásky</a:t>
            </a:r>
            <a:endParaRPr lang="cs-CZ" sz="4800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43108" y="5202808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  <a:br>
              <a:rPr lang="cs-CZ" dirty="0" smtClean="0"/>
            </a:br>
            <a:r>
              <a:rPr lang="cs-CZ" dirty="0" smtClean="0"/>
              <a:t>VY_32_INOVACE_181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23528" y="3140968"/>
            <a:ext cx="6192688" cy="187220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467544" y="1916832"/>
            <a:ext cx="6048672" cy="93610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395536" y="476672"/>
            <a:ext cx="6120680" cy="10801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539552" y="548680"/>
            <a:ext cx="74888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2"/>
                </a:solidFill>
              </a:rPr>
              <a:t>Tvrdé souhlásky : h, ch, k, r, d, t, n.</a:t>
            </a:r>
          </a:p>
          <a:p>
            <a:r>
              <a:rPr lang="cs-CZ" sz="2800" dirty="0" smtClean="0">
                <a:solidFill>
                  <a:schemeClr val="accent2"/>
                </a:solidFill>
              </a:rPr>
              <a:t>Píše se po nich tvrdé y, </a:t>
            </a:r>
            <a:r>
              <a:rPr lang="cs-CZ" sz="2800" dirty="0" err="1" smtClean="0">
                <a:solidFill>
                  <a:schemeClr val="accent2"/>
                </a:solidFill>
              </a:rPr>
              <a:t>ý</a:t>
            </a:r>
            <a:r>
              <a:rPr lang="cs-CZ" sz="2800" dirty="0" smtClean="0">
                <a:solidFill>
                  <a:schemeClr val="accent2"/>
                </a:solidFill>
              </a:rPr>
              <a:t>.</a:t>
            </a:r>
          </a:p>
          <a:p>
            <a:endParaRPr lang="cs-CZ" sz="2800" dirty="0">
              <a:solidFill>
                <a:schemeClr val="accent2"/>
              </a:solidFill>
            </a:endParaRPr>
          </a:p>
          <a:p>
            <a:r>
              <a:rPr lang="cs-CZ" sz="2800" dirty="0" smtClean="0">
                <a:solidFill>
                  <a:schemeClr val="tx2"/>
                </a:solidFill>
              </a:rPr>
              <a:t>Měkké souhlásky: ž, š, č, ř, c, j, ď, ť, </a:t>
            </a:r>
            <a:r>
              <a:rPr lang="cs-CZ" sz="2800" dirty="0" err="1">
                <a:solidFill>
                  <a:schemeClr val="tx2"/>
                </a:solidFill>
              </a:rPr>
              <a:t>ň</a:t>
            </a:r>
            <a:r>
              <a:rPr lang="cs-CZ" sz="2800" dirty="0" smtClean="0">
                <a:solidFill>
                  <a:schemeClr val="tx2"/>
                </a:solidFill>
              </a:rPr>
              <a:t>.</a:t>
            </a:r>
          </a:p>
          <a:p>
            <a:r>
              <a:rPr lang="cs-CZ" sz="2800" dirty="0" smtClean="0">
                <a:solidFill>
                  <a:schemeClr val="tx2"/>
                </a:solidFill>
              </a:rPr>
              <a:t>Píše se po nich měkké i, </a:t>
            </a:r>
            <a:r>
              <a:rPr lang="cs-CZ" sz="2800" dirty="0" err="1" smtClean="0">
                <a:solidFill>
                  <a:schemeClr val="tx2"/>
                </a:solidFill>
              </a:rPr>
              <a:t>í</a:t>
            </a:r>
            <a:r>
              <a:rPr lang="cs-CZ" sz="2800" dirty="0" smtClean="0">
                <a:solidFill>
                  <a:schemeClr val="tx2"/>
                </a:solidFill>
              </a:rPr>
              <a:t>.</a:t>
            </a:r>
          </a:p>
          <a:p>
            <a:endParaRPr lang="cs-CZ" sz="2800" dirty="0">
              <a:solidFill>
                <a:schemeClr val="tx2"/>
              </a:solidFill>
            </a:endParaRPr>
          </a:p>
          <a:p>
            <a:r>
              <a:rPr lang="cs-CZ" sz="2800" dirty="0" smtClean="0">
                <a:solidFill>
                  <a:schemeClr val="accent3"/>
                </a:solidFill>
              </a:rPr>
              <a:t>Obojetné souhlásky: b, f, l, m, p, s, v, z.</a:t>
            </a:r>
          </a:p>
          <a:p>
            <a:r>
              <a:rPr lang="cs-CZ" sz="2800" dirty="0" smtClean="0">
                <a:solidFill>
                  <a:schemeClr val="accent3"/>
                </a:solidFill>
              </a:rPr>
              <a:t>Píše se po nich písmeno měkké i, í, ale</a:t>
            </a:r>
          </a:p>
          <a:p>
            <a:r>
              <a:rPr lang="cs-CZ" sz="2800" dirty="0">
                <a:solidFill>
                  <a:schemeClr val="accent3"/>
                </a:solidFill>
              </a:rPr>
              <a:t>v</a:t>
            </a:r>
            <a:r>
              <a:rPr lang="cs-CZ" sz="2800" dirty="0" smtClean="0">
                <a:solidFill>
                  <a:schemeClr val="accent3"/>
                </a:solidFill>
              </a:rPr>
              <a:t> některých slovech písmeno tvrdé y, </a:t>
            </a:r>
            <a:r>
              <a:rPr lang="cs-CZ" sz="2800" dirty="0" err="1" smtClean="0">
                <a:solidFill>
                  <a:schemeClr val="accent3"/>
                </a:solidFill>
              </a:rPr>
              <a:t>ý</a:t>
            </a:r>
            <a:r>
              <a:rPr lang="cs-CZ" sz="2800" dirty="0" smtClean="0">
                <a:solidFill>
                  <a:schemeClr val="accent3"/>
                </a:solidFill>
              </a:rPr>
              <a:t>.</a:t>
            </a:r>
          </a:p>
          <a:p>
            <a:endParaRPr lang="cs-CZ" sz="2800" dirty="0">
              <a:solidFill>
                <a:schemeClr val="accent3"/>
              </a:solidFill>
            </a:endParaRPr>
          </a:p>
          <a:p>
            <a:endParaRPr lang="cs-CZ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51520" y="764704"/>
            <a:ext cx="8496944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1520" y="836712"/>
            <a:ext cx="856895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Paní řekla, že půjdeme do lesa za zajíci a jeleny. Na štítu hájovny jsou jelení parohy.</a:t>
            </a:r>
          </a:p>
          <a:p>
            <a:r>
              <a:rPr lang="cs-CZ" dirty="0" smtClean="0"/>
              <a:t>Všichni koukáme do ohrady. Jsou tam i bachyně se selaty. Určitě tu žijí i jiní živočichové, ale jsou na hony daleko. </a:t>
            </a:r>
          </a:p>
          <a:p>
            <a:endParaRPr lang="cs-CZ" dirty="0"/>
          </a:p>
          <a:p>
            <a:r>
              <a:rPr lang="cs-CZ" sz="2000" dirty="0" smtClean="0"/>
              <a:t> </a:t>
            </a:r>
            <a:r>
              <a:rPr lang="cs-CZ" sz="2000" b="1" i="1" u="sng" dirty="0" smtClean="0">
                <a:solidFill>
                  <a:srgbClr val="00B050"/>
                </a:solidFill>
              </a:rPr>
              <a:t>Vypiš slova do dvou sloupců, do prvního s i, í, do druhého s y, </a:t>
            </a:r>
            <a:r>
              <a:rPr lang="cs-CZ" sz="2000" b="1" i="1" u="sng" dirty="0" err="1" smtClean="0">
                <a:solidFill>
                  <a:srgbClr val="00B050"/>
                </a:solidFill>
              </a:rPr>
              <a:t>ý</a:t>
            </a:r>
            <a:r>
              <a:rPr lang="cs-CZ" sz="2000" b="1" i="1" u="sng" dirty="0" smtClean="0">
                <a:solidFill>
                  <a:srgbClr val="00B050"/>
                </a:solidFill>
              </a:rPr>
              <a:t>.</a:t>
            </a:r>
          </a:p>
          <a:p>
            <a:r>
              <a:rPr lang="cs-CZ" sz="2000" b="1" i="1" u="sng" dirty="0">
                <a:solidFill>
                  <a:srgbClr val="00B050"/>
                </a:solidFill>
              </a:rPr>
              <a:t> </a:t>
            </a:r>
            <a:r>
              <a:rPr lang="cs-CZ" sz="2000" b="1" i="1" u="sng" dirty="0" smtClean="0">
                <a:solidFill>
                  <a:srgbClr val="00B050"/>
                </a:solidFill>
              </a:rPr>
              <a:t>                       </a:t>
            </a:r>
          </a:p>
          <a:p>
            <a:r>
              <a:rPr lang="cs-CZ" sz="2000" b="1" i="1" u="sng" dirty="0">
                <a:solidFill>
                  <a:srgbClr val="00B050"/>
                </a:solidFill>
              </a:rPr>
              <a:t> </a:t>
            </a:r>
            <a:r>
              <a:rPr lang="cs-CZ" sz="2000" b="1" i="1" u="sng" dirty="0" smtClean="0">
                <a:solidFill>
                  <a:srgbClr val="00B050"/>
                </a:solidFill>
              </a:rPr>
              <a:t>                      </a:t>
            </a:r>
          </a:p>
          <a:p>
            <a:r>
              <a:rPr lang="cs-CZ" sz="2000" b="1" i="1" u="sng" dirty="0">
                <a:solidFill>
                  <a:srgbClr val="00B050"/>
                </a:solidFill>
              </a:rPr>
              <a:t> </a:t>
            </a:r>
            <a:r>
              <a:rPr lang="cs-CZ" sz="2000" b="1" i="1" u="sng" dirty="0" smtClean="0">
                <a:solidFill>
                  <a:srgbClr val="00B050"/>
                </a:solidFill>
              </a:rPr>
              <a:t>                           </a:t>
            </a:r>
          </a:p>
          <a:p>
            <a:endParaRPr lang="cs-CZ" sz="2000" b="1" i="1" u="sng" dirty="0" smtClean="0">
              <a:solidFill>
                <a:srgbClr val="00B050"/>
              </a:solidFill>
            </a:endParaRP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i="1" dirty="0" smtClean="0"/>
          </a:p>
          <a:p>
            <a:endParaRPr lang="cs-CZ" sz="2000" i="1" dirty="0" smtClean="0"/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827584" y="2708920"/>
            <a:ext cx="2880320" cy="39604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4932040" y="2636912"/>
            <a:ext cx="2880320" cy="3960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ývojový diagram: rozhodnutí 5"/>
          <p:cNvSpPr/>
          <p:nvPr/>
        </p:nvSpPr>
        <p:spPr>
          <a:xfrm>
            <a:off x="3203848" y="1124744"/>
            <a:ext cx="3600400" cy="1440160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ývojový diagram: rozhodnutí 4"/>
          <p:cNvSpPr/>
          <p:nvPr/>
        </p:nvSpPr>
        <p:spPr>
          <a:xfrm>
            <a:off x="5004048" y="332656"/>
            <a:ext cx="3312368" cy="1080120"/>
          </a:xfrm>
          <a:prstGeom prst="flowChartDecis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Vývojový diagram: rozhodnutí 3"/>
          <p:cNvSpPr/>
          <p:nvPr/>
        </p:nvSpPr>
        <p:spPr>
          <a:xfrm>
            <a:off x="1691680" y="332656"/>
            <a:ext cx="2880320" cy="1080120"/>
          </a:xfrm>
          <a:prstGeom prst="flowChartDecisi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620688"/>
            <a:ext cx="792088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u="sng" dirty="0" smtClean="0"/>
              <a:t>Vybarvi</a:t>
            </a:r>
            <a:r>
              <a:rPr lang="cs-CZ" sz="2000" dirty="0" smtClean="0"/>
              <a:t>:       souhlásky tvrdé zeleně                  souhlásky měkké žlutě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</a:t>
            </a:r>
          </a:p>
          <a:p>
            <a:endParaRPr lang="cs-CZ" sz="2000" dirty="0" smtClean="0"/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souhlásky obojetné červeně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323528" y="2967335"/>
            <a:ext cx="828092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b c č d ď e f g h ch i j k l m</a:t>
            </a:r>
          </a:p>
          <a:p>
            <a:pPr algn="ctr"/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 ň o p r ř s š t ť u v w x y z ž</a:t>
            </a:r>
          </a:p>
          <a:p>
            <a:pPr algn="ctr"/>
            <a:endParaRPr lang="cs-CZ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51520" y="764704"/>
            <a:ext cx="8496944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1520" y="836712"/>
            <a:ext cx="856895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Paní řekla, že půjdeme do lesa za zajíci a jeleny. Na štítu hájovny jsou jelení parohy.</a:t>
            </a:r>
          </a:p>
          <a:p>
            <a:r>
              <a:rPr lang="cs-CZ" dirty="0" smtClean="0"/>
              <a:t>Všichni koukáme do ohrady. Jsou tam i bachyně se selaty. Určitě tu žijí i jiní živočichové, ale jsou na hony daleko. </a:t>
            </a:r>
          </a:p>
          <a:p>
            <a:endParaRPr lang="cs-CZ" dirty="0"/>
          </a:p>
          <a:p>
            <a:r>
              <a:rPr lang="cs-CZ" sz="2000" dirty="0" smtClean="0"/>
              <a:t> </a:t>
            </a:r>
            <a:r>
              <a:rPr lang="cs-CZ" sz="2000" b="1" i="1" u="sng" dirty="0" smtClean="0">
                <a:solidFill>
                  <a:srgbClr val="00B050"/>
                </a:solidFill>
              </a:rPr>
              <a:t>Vypiš slova do dvou sloupců, do prvního s i, í, do druhého s y, </a:t>
            </a:r>
            <a:r>
              <a:rPr lang="cs-CZ" sz="2000" b="1" i="1" u="sng" dirty="0" err="1" smtClean="0">
                <a:solidFill>
                  <a:srgbClr val="00B050"/>
                </a:solidFill>
              </a:rPr>
              <a:t>ý</a:t>
            </a:r>
            <a:r>
              <a:rPr lang="cs-CZ" sz="2000" b="1" i="1" u="sng" dirty="0" smtClean="0">
                <a:solidFill>
                  <a:srgbClr val="00B050"/>
                </a:solidFill>
              </a:rPr>
              <a:t>.</a:t>
            </a:r>
          </a:p>
          <a:p>
            <a:r>
              <a:rPr lang="cs-CZ" sz="2000" b="1" i="1" u="sng" dirty="0">
                <a:solidFill>
                  <a:srgbClr val="00B050"/>
                </a:solidFill>
              </a:rPr>
              <a:t> </a:t>
            </a:r>
            <a:r>
              <a:rPr lang="cs-CZ" sz="2000" b="1" i="1" u="sng" dirty="0" smtClean="0">
                <a:solidFill>
                  <a:srgbClr val="00B050"/>
                </a:solidFill>
              </a:rPr>
              <a:t>                       </a:t>
            </a:r>
          </a:p>
          <a:p>
            <a:r>
              <a:rPr lang="cs-CZ" sz="2000" b="1" i="1" u="sng" dirty="0">
                <a:solidFill>
                  <a:srgbClr val="00B050"/>
                </a:solidFill>
              </a:rPr>
              <a:t> </a:t>
            </a:r>
            <a:r>
              <a:rPr lang="cs-CZ" sz="2000" b="1" i="1" u="sng" dirty="0" smtClean="0">
                <a:solidFill>
                  <a:srgbClr val="00B050"/>
                </a:solidFill>
              </a:rPr>
              <a:t>                      </a:t>
            </a:r>
          </a:p>
          <a:p>
            <a:r>
              <a:rPr lang="cs-CZ" sz="2000" b="1" i="1" u="sng" dirty="0">
                <a:solidFill>
                  <a:srgbClr val="00B050"/>
                </a:solidFill>
              </a:rPr>
              <a:t> </a:t>
            </a:r>
            <a:r>
              <a:rPr lang="cs-CZ" sz="2000" b="1" i="1" u="sng" dirty="0" smtClean="0">
                <a:solidFill>
                  <a:srgbClr val="00B050"/>
                </a:solidFill>
              </a:rPr>
              <a:t>                           </a:t>
            </a:r>
          </a:p>
          <a:p>
            <a:endParaRPr lang="cs-CZ" sz="2000" b="1" i="1" u="sng" dirty="0" smtClean="0">
              <a:solidFill>
                <a:srgbClr val="00B050"/>
              </a:solidFill>
            </a:endParaRP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i="1" dirty="0" smtClean="0"/>
          </a:p>
          <a:p>
            <a:endParaRPr lang="cs-CZ" sz="2000" i="1" dirty="0" smtClean="0"/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827584" y="2708920"/>
            <a:ext cx="2880320" cy="39604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paní, zajíci, štítu, jelení, všichni, určitě, žijí, jiní, živočichové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4932040" y="2636912"/>
            <a:ext cx="2880320" cy="3960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jeleny, hájovny, parohy, ohrady, bachyně, selaty, hony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40466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ývojový diagram: rozhodnutí 5"/>
          <p:cNvSpPr/>
          <p:nvPr/>
        </p:nvSpPr>
        <p:spPr>
          <a:xfrm>
            <a:off x="3203848" y="1124744"/>
            <a:ext cx="3600400" cy="1440160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ývojový diagram: rozhodnutí 4"/>
          <p:cNvSpPr/>
          <p:nvPr/>
        </p:nvSpPr>
        <p:spPr>
          <a:xfrm>
            <a:off x="5004048" y="332656"/>
            <a:ext cx="3312368" cy="1080120"/>
          </a:xfrm>
          <a:prstGeom prst="flowChartDecis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Vývojový diagram: rozhodnutí 3"/>
          <p:cNvSpPr/>
          <p:nvPr/>
        </p:nvSpPr>
        <p:spPr>
          <a:xfrm>
            <a:off x="1691680" y="332656"/>
            <a:ext cx="2880320" cy="1080120"/>
          </a:xfrm>
          <a:prstGeom prst="flowChartDecisi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620688"/>
            <a:ext cx="792088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u="sng" dirty="0" smtClean="0"/>
              <a:t>Vybarvi</a:t>
            </a:r>
            <a:r>
              <a:rPr lang="cs-CZ" sz="2000" dirty="0" smtClean="0"/>
              <a:t>:       souhlásky tvrdé zeleně                  souhlásky měkké žlutě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</a:t>
            </a:r>
          </a:p>
          <a:p>
            <a:endParaRPr lang="cs-CZ" sz="2000" dirty="0" smtClean="0"/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souhlásky obojetné červeně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323528" y="2967335"/>
            <a:ext cx="828092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ď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g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 m</a:t>
            </a:r>
          </a:p>
          <a:p>
            <a:pPr algn="ctr"/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ň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r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ř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ť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u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 x y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ž</a:t>
            </a:r>
          </a:p>
          <a:p>
            <a:pPr algn="ctr"/>
            <a:endParaRPr lang="cs-CZ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5536" y="2606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368</Words>
  <Application>Microsoft Office PowerPoint</Application>
  <PresentationFormat>Předvádění na obrazovce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12</cp:revision>
  <dcterms:created xsi:type="dcterms:W3CDTF">2013-03-26T15:37:41Z</dcterms:created>
  <dcterms:modified xsi:type="dcterms:W3CDTF">2013-09-22T14:01:33Z</dcterms:modified>
</cp:coreProperties>
</file>