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1" r:id="rId6"/>
    <p:sldId id="263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E4770-D763-4E05-B3B1-51C05536065F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622AD-BF3D-425D-9E79-D91D69B5A88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E4770-D763-4E05-B3B1-51C05536065F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622AD-BF3D-425D-9E79-D91D69B5A88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E4770-D763-4E05-B3B1-51C05536065F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622AD-BF3D-425D-9E79-D91D69B5A88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E4770-D763-4E05-B3B1-51C05536065F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622AD-BF3D-425D-9E79-D91D69B5A88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E4770-D763-4E05-B3B1-51C05536065F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622AD-BF3D-425D-9E79-D91D69B5A88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E4770-D763-4E05-B3B1-51C05536065F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622AD-BF3D-425D-9E79-D91D69B5A88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E4770-D763-4E05-B3B1-51C05536065F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622AD-BF3D-425D-9E79-D91D69B5A88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E4770-D763-4E05-B3B1-51C05536065F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622AD-BF3D-425D-9E79-D91D69B5A88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E4770-D763-4E05-B3B1-51C05536065F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622AD-BF3D-425D-9E79-D91D69B5A88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E4770-D763-4E05-B3B1-51C05536065F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622AD-BF3D-425D-9E79-D91D69B5A88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E4770-D763-4E05-B3B1-51C05536065F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622AD-BF3D-425D-9E79-D91D69B5A88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5E4770-D763-4E05-B3B1-51C05536065F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2622AD-BF3D-425D-9E79-D91D69B5A88A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www.email.cz/getAttachment?session=N%AFA%C3%AC%C2%11M%00%3Du%C6f%24%BFR%02zc%17%24l%FBQ%9F%3C%8B%1D%D1%CFvA%09%7D.%AAA%24%F0%B8%08%039-%D1%F0W%D3%038V%18%0F%7EPl%21a-%AF%C06%5D%BC%F5%1C9%01%11%B5%B3%06%3E%F3%B3%84%99an_%05p%99%23%A1N%A6%8C%E3%17%C91%A9%60%E84L%FA%8Fqv%9E%C9%CC%FBUv%E0%09%A0%09%0A3%5D%B8n%0F%0F%C7%FA%D0%29y%CC%CF%E5%E2%EB%15%D4%88%83%A45%09%92%25%3C%F3%F0J%D2%AB%0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467544" y="404664"/>
            <a:ext cx="8064896" cy="155933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 xmlns:lc="http://schemas.openxmlformats.org/drawingml/2006/lockedCanvas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Obdélník 5"/>
          <p:cNvSpPr/>
          <p:nvPr/>
        </p:nvSpPr>
        <p:spPr>
          <a:xfrm>
            <a:off x="1997165" y="2391313"/>
            <a:ext cx="5149679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8000" b="1" cap="none" spc="100" dirty="0" smtClean="0">
                <a:ln w="18000">
                  <a:solidFill>
                    <a:schemeClr val="tx2">
                      <a:lumMod val="60000"/>
                      <a:lumOff val="40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Český jazyk</a:t>
            </a:r>
            <a:endParaRPr lang="cs-CZ" sz="8000" b="1" cap="none" spc="100" dirty="0">
              <a:ln w="18000">
                <a:solidFill>
                  <a:schemeClr val="tx2">
                    <a:lumMod val="60000"/>
                    <a:lumOff val="40000"/>
                  </a:schemeClr>
                </a:solidFill>
                <a:prstDash val="solid"/>
              </a:ln>
              <a:solidFill>
                <a:schemeClr val="accent1">
                  <a:satMod val="280000"/>
                  <a:tint val="100000"/>
                  <a:alpha val="5700"/>
                </a:schemeClr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3191308" y="4098201"/>
            <a:ext cx="2952328" cy="830997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4800" i="1" dirty="0" smtClean="0"/>
              <a:t>Souhlásky</a:t>
            </a:r>
            <a:endParaRPr lang="cs-CZ" sz="4800" i="1" dirty="0"/>
          </a:p>
        </p:txBody>
      </p:sp>
      <p:sp>
        <p:nvSpPr>
          <p:cNvPr id="5" name="TextovéPole 4"/>
          <p:cNvSpPr txBox="1"/>
          <p:nvPr/>
        </p:nvSpPr>
        <p:spPr>
          <a:xfrm>
            <a:off x="2143108" y="5202808"/>
            <a:ext cx="46805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Mgr. Vladimíra Mikulášková</a:t>
            </a:r>
          </a:p>
          <a:p>
            <a:pPr algn="ctr"/>
            <a:r>
              <a:rPr lang="cs-CZ" dirty="0" smtClean="0"/>
              <a:t>ZŠ Jenišovice</a:t>
            </a:r>
            <a:br>
              <a:rPr lang="cs-CZ" dirty="0" smtClean="0"/>
            </a:br>
            <a:r>
              <a:rPr lang="cs-CZ" dirty="0" smtClean="0"/>
              <a:t>VY_32_INOVACE_181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oblený obdélník 6"/>
          <p:cNvSpPr/>
          <p:nvPr/>
        </p:nvSpPr>
        <p:spPr>
          <a:xfrm>
            <a:off x="323528" y="3140968"/>
            <a:ext cx="6192688" cy="1872208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Zaoblený obdélník 5"/>
          <p:cNvSpPr/>
          <p:nvPr/>
        </p:nvSpPr>
        <p:spPr>
          <a:xfrm>
            <a:off x="467544" y="1916832"/>
            <a:ext cx="6048672" cy="936104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Zaoblený obdélník 4"/>
          <p:cNvSpPr/>
          <p:nvPr/>
        </p:nvSpPr>
        <p:spPr>
          <a:xfrm>
            <a:off x="395536" y="476672"/>
            <a:ext cx="6120680" cy="108012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TextovéPole 1"/>
          <p:cNvSpPr txBox="1"/>
          <p:nvPr/>
        </p:nvSpPr>
        <p:spPr>
          <a:xfrm>
            <a:off x="539552" y="548680"/>
            <a:ext cx="7488832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>
                <a:solidFill>
                  <a:schemeClr val="accent2"/>
                </a:solidFill>
              </a:rPr>
              <a:t>Tvrdé souhlásky : h, ch, k, r, d, t, n.</a:t>
            </a:r>
          </a:p>
          <a:p>
            <a:r>
              <a:rPr lang="cs-CZ" sz="2800" dirty="0" smtClean="0">
                <a:solidFill>
                  <a:schemeClr val="accent2"/>
                </a:solidFill>
              </a:rPr>
              <a:t>Píše se po nich tvrdé y, </a:t>
            </a:r>
            <a:r>
              <a:rPr lang="cs-CZ" sz="2800" dirty="0" err="1" smtClean="0">
                <a:solidFill>
                  <a:schemeClr val="accent2"/>
                </a:solidFill>
              </a:rPr>
              <a:t>ý</a:t>
            </a:r>
            <a:r>
              <a:rPr lang="cs-CZ" sz="2800" dirty="0" smtClean="0">
                <a:solidFill>
                  <a:schemeClr val="accent2"/>
                </a:solidFill>
              </a:rPr>
              <a:t>.</a:t>
            </a:r>
          </a:p>
          <a:p>
            <a:endParaRPr lang="cs-CZ" sz="2800" dirty="0">
              <a:solidFill>
                <a:schemeClr val="accent2"/>
              </a:solidFill>
            </a:endParaRPr>
          </a:p>
          <a:p>
            <a:r>
              <a:rPr lang="cs-CZ" sz="2800" dirty="0" smtClean="0">
                <a:solidFill>
                  <a:schemeClr val="tx2"/>
                </a:solidFill>
              </a:rPr>
              <a:t>Měkké souhlásky: ž, š, č, ř, c, j, ď, ť, </a:t>
            </a:r>
            <a:r>
              <a:rPr lang="cs-CZ" sz="2800" dirty="0" err="1">
                <a:solidFill>
                  <a:schemeClr val="tx2"/>
                </a:solidFill>
              </a:rPr>
              <a:t>ň</a:t>
            </a:r>
            <a:r>
              <a:rPr lang="cs-CZ" sz="2800" dirty="0" smtClean="0">
                <a:solidFill>
                  <a:schemeClr val="tx2"/>
                </a:solidFill>
              </a:rPr>
              <a:t>.</a:t>
            </a:r>
          </a:p>
          <a:p>
            <a:r>
              <a:rPr lang="cs-CZ" sz="2800" dirty="0" smtClean="0">
                <a:solidFill>
                  <a:schemeClr val="tx2"/>
                </a:solidFill>
              </a:rPr>
              <a:t>Píše se po nich měkké i, </a:t>
            </a:r>
            <a:r>
              <a:rPr lang="cs-CZ" sz="2800" dirty="0" err="1" smtClean="0">
                <a:solidFill>
                  <a:schemeClr val="tx2"/>
                </a:solidFill>
              </a:rPr>
              <a:t>í</a:t>
            </a:r>
            <a:r>
              <a:rPr lang="cs-CZ" sz="2800" dirty="0" smtClean="0">
                <a:solidFill>
                  <a:schemeClr val="tx2"/>
                </a:solidFill>
              </a:rPr>
              <a:t>.</a:t>
            </a:r>
          </a:p>
          <a:p>
            <a:endParaRPr lang="cs-CZ" sz="2800" dirty="0">
              <a:solidFill>
                <a:schemeClr val="tx2"/>
              </a:solidFill>
            </a:endParaRPr>
          </a:p>
          <a:p>
            <a:r>
              <a:rPr lang="cs-CZ" sz="2800" dirty="0" smtClean="0">
                <a:solidFill>
                  <a:schemeClr val="accent3"/>
                </a:solidFill>
              </a:rPr>
              <a:t>Obojetné souhlásky: b, f, l, m, p, s, v, z.</a:t>
            </a:r>
          </a:p>
          <a:p>
            <a:r>
              <a:rPr lang="cs-CZ" sz="2800" dirty="0" smtClean="0">
                <a:solidFill>
                  <a:schemeClr val="accent3"/>
                </a:solidFill>
              </a:rPr>
              <a:t>Píše se po nich písmeno měkké i, í, ale</a:t>
            </a:r>
          </a:p>
          <a:p>
            <a:r>
              <a:rPr lang="cs-CZ" sz="2800" dirty="0">
                <a:solidFill>
                  <a:schemeClr val="accent3"/>
                </a:solidFill>
              </a:rPr>
              <a:t>v</a:t>
            </a:r>
            <a:r>
              <a:rPr lang="cs-CZ" sz="2800" dirty="0" smtClean="0">
                <a:solidFill>
                  <a:schemeClr val="accent3"/>
                </a:solidFill>
              </a:rPr>
              <a:t> některých slovech písmeno tvrdé y, </a:t>
            </a:r>
            <a:r>
              <a:rPr lang="cs-CZ" sz="2800" dirty="0" err="1" smtClean="0">
                <a:solidFill>
                  <a:schemeClr val="accent3"/>
                </a:solidFill>
              </a:rPr>
              <a:t>ý</a:t>
            </a:r>
            <a:r>
              <a:rPr lang="cs-CZ" sz="2800" dirty="0" smtClean="0">
                <a:solidFill>
                  <a:schemeClr val="accent3"/>
                </a:solidFill>
              </a:rPr>
              <a:t>.</a:t>
            </a:r>
          </a:p>
          <a:p>
            <a:endParaRPr lang="cs-CZ" sz="2800" dirty="0">
              <a:solidFill>
                <a:schemeClr val="accent3"/>
              </a:solidFill>
            </a:endParaRPr>
          </a:p>
          <a:p>
            <a:endParaRPr lang="cs-CZ" sz="2800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aoblený obdélník 5"/>
          <p:cNvSpPr/>
          <p:nvPr/>
        </p:nvSpPr>
        <p:spPr>
          <a:xfrm>
            <a:off x="251520" y="764704"/>
            <a:ext cx="8496944" cy="1008112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TextovéPole 1"/>
          <p:cNvSpPr txBox="1"/>
          <p:nvPr/>
        </p:nvSpPr>
        <p:spPr>
          <a:xfrm>
            <a:off x="251520" y="836712"/>
            <a:ext cx="8568952" cy="7017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Paní řekla, že půjdeme do lesa za zajíci a jeleny. Na štítu hájovny jsou jelení parohy.</a:t>
            </a:r>
          </a:p>
          <a:p>
            <a:r>
              <a:rPr lang="cs-CZ" dirty="0" smtClean="0"/>
              <a:t>Všichni koukáme do ohrady. Jsou tam i bachyně se selaty. Určitě tu žijí i jiní živočichové, ale jsou na hony daleko. </a:t>
            </a:r>
          </a:p>
          <a:p>
            <a:endParaRPr lang="cs-CZ" dirty="0"/>
          </a:p>
          <a:p>
            <a:r>
              <a:rPr lang="cs-CZ" sz="2000" dirty="0" smtClean="0"/>
              <a:t> </a:t>
            </a:r>
            <a:r>
              <a:rPr lang="cs-CZ" sz="2000" b="1" i="1" u="sng" dirty="0" smtClean="0">
                <a:solidFill>
                  <a:srgbClr val="00B050"/>
                </a:solidFill>
              </a:rPr>
              <a:t>Vypiš slova do dvou sloupců, do prvního s i, í, do druhého s y, </a:t>
            </a:r>
            <a:r>
              <a:rPr lang="cs-CZ" sz="2000" b="1" i="1" u="sng" dirty="0" err="1" smtClean="0">
                <a:solidFill>
                  <a:srgbClr val="00B050"/>
                </a:solidFill>
              </a:rPr>
              <a:t>ý</a:t>
            </a:r>
            <a:r>
              <a:rPr lang="cs-CZ" sz="2000" b="1" i="1" u="sng" dirty="0" smtClean="0">
                <a:solidFill>
                  <a:srgbClr val="00B050"/>
                </a:solidFill>
              </a:rPr>
              <a:t>.</a:t>
            </a:r>
          </a:p>
          <a:p>
            <a:r>
              <a:rPr lang="cs-CZ" sz="2000" b="1" i="1" u="sng" dirty="0">
                <a:solidFill>
                  <a:srgbClr val="00B050"/>
                </a:solidFill>
              </a:rPr>
              <a:t> </a:t>
            </a:r>
            <a:r>
              <a:rPr lang="cs-CZ" sz="2000" b="1" i="1" u="sng" dirty="0" smtClean="0">
                <a:solidFill>
                  <a:srgbClr val="00B050"/>
                </a:solidFill>
              </a:rPr>
              <a:t>                       </a:t>
            </a:r>
          </a:p>
          <a:p>
            <a:r>
              <a:rPr lang="cs-CZ" sz="2000" b="1" i="1" u="sng" dirty="0">
                <a:solidFill>
                  <a:srgbClr val="00B050"/>
                </a:solidFill>
              </a:rPr>
              <a:t> </a:t>
            </a:r>
            <a:r>
              <a:rPr lang="cs-CZ" sz="2000" b="1" i="1" u="sng" dirty="0" smtClean="0">
                <a:solidFill>
                  <a:srgbClr val="00B050"/>
                </a:solidFill>
              </a:rPr>
              <a:t>                      </a:t>
            </a:r>
          </a:p>
          <a:p>
            <a:r>
              <a:rPr lang="cs-CZ" sz="2000" b="1" i="1" u="sng" dirty="0">
                <a:solidFill>
                  <a:srgbClr val="00B050"/>
                </a:solidFill>
              </a:rPr>
              <a:t> </a:t>
            </a:r>
            <a:r>
              <a:rPr lang="cs-CZ" sz="2000" b="1" i="1" u="sng" dirty="0" smtClean="0">
                <a:solidFill>
                  <a:srgbClr val="00B050"/>
                </a:solidFill>
              </a:rPr>
              <a:t>                           </a:t>
            </a:r>
          </a:p>
          <a:p>
            <a:endParaRPr lang="cs-CZ" sz="2000" b="1" i="1" u="sng" dirty="0" smtClean="0">
              <a:solidFill>
                <a:srgbClr val="00B050"/>
              </a:solidFill>
            </a:endParaRPr>
          </a:p>
          <a:p>
            <a:endParaRPr lang="cs-CZ" sz="2000" dirty="0"/>
          </a:p>
          <a:p>
            <a:endParaRPr lang="cs-CZ" sz="2000" dirty="0" smtClean="0"/>
          </a:p>
          <a:p>
            <a:endParaRPr lang="cs-CZ" sz="2000" dirty="0"/>
          </a:p>
          <a:p>
            <a:endParaRPr lang="cs-CZ" sz="2000" dirty="0" smtClean="0"/>
          </a:p>
          <a:p>
            <a:endParaRPr lang="cs-CZ" sz="2000" dirty="0"/>
          </a:p>
          <a:p>
            <a:endParaRPr lang="cs-CZ" sz="2000" dirty="0" smtClean="0"/>
          </a:p>
          <a:p>
            <a:endParaRPr lang="cs-CZ" sz="2000" dirty="0"/>
          </a:p>
          <a:p>
            <a:endParaRPr lang="cs-CZ" sz="2000" dirty="0" smtClean="0"/>
          </a:p>
          <a:p>
            <a:endParaRPr lang="cs-CZ" sz="2000" dirty="0" smtClean="0"/>
          </a:p>
          <a:p>
            <a:endParaRPr lang="cs-CZ" sz="2000" dirty="0" smtClean="0"/>
          </a:p>
          <a:p>
            <a:endParaRPr lang="cs-CZ" sz="2000" dirty="0"/>
          </a:p>
          <a:p>
            <a:endParaRPr lang="cs-CZ" sz="2000" i="1" dirty="0" smtClean="0"/>
          </a:p>
          <a:p>
            <a:endParaRPr lang="cs-CZ" sz="2000" i="1" dirty="0" smtClean="0"/>
          </a:p>
          <a:p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8" name="Zaoblený obdélník 7"/>
          <p:cNvSpPr/>
          <p:nvPr/>
        </p:nvSpPr>
        <p:spPr>
          <a:xfrm>
            <a:off x="827584" y="2708920"/>
            <a:ext cx="2880320" cy="396044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9" name="Zaoblený obdélník 8"/>
          <p:cNvSpPr/>
          <p:nvPr/>
        </p:nvSpPr>
        <p:spPr>
          <a:xfrm>
            <a:off x="4932040" y="2636912"/>
            <a:ext cx="2880320" cy="39604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Vývojový diagram: rozhodnutí 5"/>
          <p:cNvSpPr/>
          <p:nvPr/>
        </p:nvSpPr>
        <p:spPr>
          <a:xfrm>
            <a:off x="3203848" y="1124744"/>
            <a:ext cx="3600400" cy="1440160"/>
          </a:xfrm>
          <a:prstGeom prst="flowChartDecision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Vývojový diagram: rozhodnutí 4"/>
          <p:cNvSpPr/>
          <p:nvPr/>
        </p:nvSpPr>
        <p:spPr>
          <a:xfrm>
            <a:off x="5004048" y="332656"/>
            <a:ext cx="3312368" cy="1080120"/>
          </a:xfrm>
          <a:prstGeom prst="flowChartDecisio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Vývojový diagram: rozhodnutí 3"/>
          <p:cNvSpPr/>
          <p:nvPr/>
        </p:nvSpPr>
        <p:spPr>
          <a:xfrm>
            <a:off x="1691680" y="332656"/>
            <a:ext cx="2880320" cy="1080120"/>
          </a:xfrm>
          <a:prstGeom prst="flowChartDecision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TextovéPole 1"/>
          <p:cNvSpPr txBox="1"/>
          <p:nvPr/>
        </p:nvSpPr>
        <p:spPr>
          <a:xfrm>
            <a:off x="395536" y="620688"/>
            <a:ext cx="7920880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i="1" u="sng" dirty="0" smtClean="0"/>
              <a:t>Vybarvi</a:t>
            </a:r>
            <a:r>
              <a:rPr lang="cs-CZ" sz="2000" dirty="0" smtClean="0"/>
              <a:t>:       souhlásky tvrdé zeleně                  souhlásky měkké žlutě </a:t>
            </a:r>
          </a:p>
          <a:p>
            <a:r>
              <a:rPr lang="cs-CZ" sz="2000" dirty="0"/>
              <a:t> </a:t>
            </a:r>
            <a:r>
              <a:rPr lang="cs-CZ" sz="2000" dirty="0" smtClean="0"/>
              <a:t>                     </a:t>
            </a:r>
          </a:p>
          <a:p>
            <a:endParaRPr lang="cs-CZ" sz="2000" dirty="0" smtClean="0"/>
          </a:p>
          <a:p>
            <a:r>
              <a:rPr lang="cs-CZ" sz="2000" dirty="0"/>
              <a:t> </a:t>
            </a:r>
            <a:r>
              <a:rPr lang="cs-CZ" sz="2000" dirty="0" smtClean="0"/>
              <a:t>                                                    souhlásky obojetné červeně</a:t>
            </a:r>
          </a:p>
          <a:p>
            <a:endParaRPr lang="cs-CZ" sz="2000" dirty="0"/>
          </a:p>
          <a:p>
            <a:endParaRPr lang="cs-CZ" sz="2000" dirty="0" smtClean="0"/>
          </a:p>
          <a:p>
            <a:endParaRPr lang="cs-CZ" sz="2000" dirty="0"/>
          </a:p>
          <a:p>
            <a:endParaRPr lang="cs-CZ" sz="2000" dirty="0" smtClean="0"/>
          </a:p>
          <a:p>
            <a:endParaRPr lang="cs-CZ" sz="2000" dirty="0"/>
          </a:p>
        </p:txBody>
      </p:sp>
      <p:sp>
        <p:nvSpPr>
          <p:cNvPr id="7" name="Obdélník 6"/>
          <p:cNvSpPr/>
          <p:nvPr/>
        </p:nvSpPr>
        <p:spPr>
          <a:xfrm>
            <a:off x="323528" y="2967335"/>
            <a:ext cx="8280920" cy="34163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cs-CZ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 b c č d ď e f g h ch i j k l m</a:t>
            </a:r>
          </a:p>
          <a:p>
            <a:pPr algn="ctr"/>
            <a:r>
              <a:rPr lang="cs-CZ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 ň o p r ř s š t ť u v w x y z ž</a:t>
            </a:r>
          </a:p>
          <a:p>
            <a:pPr algn="ctr"/>
            <a:endParaRPr lang="cs-CZ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/>
            <a:endParaRPr lang="cs-CZ" sz="54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aoblený obdélník 5"/>
          <p:cNvSpPr/>
          <p:nvPr/>
        </p:nvSpPr>
        <p:spPr>
          <a:xfrm>
            <a:off x="251520" y="764704"/>
            <a:ext cx="8496944" cy="1008112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TextovéPole 1"/>
          <p:cNvSpPr txBox="1"/>
          <p:nvPr/>
        </p:nvSpPr>
        <p:spPr>
          <a:xfrm>
            <a:off x="251520" y="836712"/>
            <a:ext cx="8568952" cy="7017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Paní řekla, že půjdeme do lesa za zajíci a jeleny. Na štítu hájovny jsou jelení parohy.</a:t>
            </a:r>
          </a:p>
          <a:p>
            <a:r>
              <a:rPr lang="cs-CZ" dirty="0" smtClean="0"/>
              <a:t>Všichni koukáme do ohrady. Jsou tam i bachyně se selaty. Určitě tu žijí i jiní živočichové, ale jsou na hony daleko. </a:t>
            </a:r>
          </a:p>
          <a:p>
            <a:endParaRPr lang="cs-CZ" dirty="0"/>
          </a:p>
          <a:p>
            <a:r>
              <a:rPr lang="cs-CZ" sz="2000" dirty="0" smtClean="0"/>
              <a:t> </a:t>
            </a:r>
            <a:r>
              <a:rPr lang="cs-CZ" sz="2000" b="1" i="1" u="sng" dirty="0" smtClean="0">
                <a:solidFill>
                  <a:srgbClr val="00B050"/>
                </a:solidFill>
              </a:rPr>
              <a:t>Vypiš slova do dvou sloupců, do prvního s i, í, do druhého s y, </a:t>
            </a:r>
            <a:r>
              <a:rPr lang="cs-CZ" sz="2000" b="1" i="1" u="sng" dirty="0" err="1" smtClean="0">
                <a:solidFill>
                  <a:srgbClr val="00B050"/>
                </a:solidFill>
              </a:rPr>
              <a:t>ý</a:t>
            </a:r>
            <a:r>
              <a:rPr lang="cs-CZ" sz="2000" b="1" i="1" u="sng" dirty="0" smtClean="0">
                <a:solidFill>
                  <a:srgbClr val="00B050"/>
                </a:solidFill>
              </a:rPr>
              <a:t>.</a:t>
            </a:r>
          </a:p>
          <a:p>
            <a:r>
              <a:rPr lang="cs-CZ" sz="2000" b="1" i="1" u="sng" dirty="0">
                <a:solidFill>
                  <a:srgbClr val="00B050"/>
                </a:solidFill>
              </a:rPr>
              <a:t> </a:t>
            </a:r>
            <a:r>
              <a:rPr lang="cs-CZ" sz="2000" b="1" i="1" u="sng" dirty="0" smtClean="0">
                <a:solidFill>
                  <a:srgbClr val="00B050"/>
                </a:solidFill>
              </a:rPr>
              <a:t>                       </a:t>
            </a:r>
          </a:p>
          <a:p>
            <a:r>
              <a:rPr lang="cs-CZ" sz="2000" b="1" i="1" u="sng" dirty="0">
                <a:solidFill>
                  <a:srgbClr val="00B050"/>
                </a:solidFill>
              </a:rPr>
              <a:t> </a:t>
            </a:r>
            <a:r>
              <a:rPr lang="cs-CZ" sz="2000" b="1" i="1" u="sng" dirty="0" smtClean="0">
                <a:solidFill>
                  <a:srgbClr val="00B050"/>
                </a:solidFill>
              </a:rPr>
              <a:t>                      </a:t>
            </a:r>
          </a:p>
          <a:p>
            <a:r>
              <a:rPr lang="cs-CZ" sz="2000" b="1" i="1" u="sng" dirty="0">
                <a:solidFill>
                  <a:srgbClr val="00B050"/>
                </a:solidFill>
              </a:rPr>
              <a:t> </a:t>
            </a:r>
            <a:r>
              <a:rPr lang="cs-CZ" sz="2000" b="1" i="1" u="sng" dirty="0" smtClean="0">
                <a:solidFill>
                  <a:srgbClr val="00B050"/>
                </a:solidFill>
              </a:rPr>
              <a:t>                           </a:t>
            </a:r>
          </a:p>
          <a:p>
            <a:endParaRPr lang="cs-CZ" sz="2000" b="1" i="1" u="sng" dirty="0" smtClean="0">
              <a:solidFill>
                <a:srgbClr val="00B050"/>
              </a:solidFill>
            </a:endParaRPr>
          </a:p>
          <a:p>
            <a:endParaRPr lang="cs-CZ" sz="2000" dirty="0"/>
          </a:p>
          <a:p>
            <a:endParaRPr lang="cs-CZ" sz="2000" dirty="0" smtClean="0"/>
          </a:p>
          <a:p>
            <a:endParaRPr lang="cs-CZ" sz="2000" dirty="0"/>
          </a:p>
          <a:p>
            <a:endParaRPr lang="cs-CZ" sz="2000" dirty="0" smtClean="0"/>
          </a:p>
          <a:p>
            <a:endParaRPr lang="cs-CZ" sz="2000" dirty="0"/>
          </a:p>
          <a:p>
            <a:endParaRPr lang="cs-CZ" sz="2000" dirty="0" smtClean="0"/>
          </a:p>
          <a:p>
            <a:endParaRPr lang="cs-CZ" sz="2000" dirty="0"/>
          </a:p>
          <a:p>
            <a:endParaRPr lang="cs-CZ" sz="2000" dirty="0" smtClean="0"/>
          </a:p>
          <a:p>
            <a:endParaRPr lang="cs-CZ" sz="2000" dirty="0" smtClean="0"/>
          </a:p>
          <a:p>
            <a:endParaRPr lang="cs-CZ" sz="2000" dirty="0" smtClean="0"/>
          </a:p>
          <a:p>
            <a:endParaRPr lang="cs-CZ" sz="2000" dirty="0"/>
          </a:p>
          <a:p>
            <a:endParaRPr lang="cs-CZ" sz="2000" i="1" dirty="0" smtClean="0"/>
          </a:p>
          <a:p>
            <a:endParaRPr lang="cs-CZ" sz="2000" i="1" dirty="0" smtClean="0"/>
          </a:p>
          <a:p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8" name="Zaoblený obdélník 7"/>
          <p:cNvSpPr/>
          <p:nvPr/>
        </p:nvSpPr>
        <p:spPr>
          <a:xfrm>
            <a:off x="827584" y="2708920"/>
            <a:ext cx="2880320" cy="396044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paní, zajíci, štítu, jelení, všichni, určitě, žijí, jiní, živočichové</a:t>
            </a:r>
            <a:endParaRPr lang="cs-CZ" dirty="0"/>
          </a:p>
        </p:txBody>
      </p:sp>
      <p:sp>
        <p:nvSpPr>
          <p:cNvPr id="9" name="Zaoblený obdélník 8"/>
          <p:cNvSpPr/>
          <p:nvPr/>
        </p:nvSpPr>
        <p:spPr>
          <a:xfrm>
            <a:off x="4932040" y="2636912"/>
            <a:ext cx="2880320" cy="39604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jeleny, hájovny, parohy, ohrady, bachyně, selaty, hony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323528" y="404664"/>
            <a:ext cx="2808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Řešení: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Vývojový diagram: rozhodnutí 5"/>
          <p:cNvSpPr/>
          <p:nvPr/>
        </p:nvSpPr>
        <p:spPr>
          <a:xfrm>
            <a:off x="3203848" y="1124744"/>
            <a:ext cx="3600400" cy="1440160"/>
          </a:xfrm>
          <a:prstGeom prst="flowChartDecision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Vývojový diagram: rozhodnutí 4"/>
          <p:cNvSpPr/>
          <p:nvPr/>
        </p:nvSpPr>
        <p:spPr>
          <a:xfrm>
            <a:off x="5004048" y="332656"/>
            <a:ext cx="3312368" cy="1080120"/>
          </a:xfrm>
          <a:prstGeom prst="flowChartDecisio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Vývojový diagram: rozhodnutí 3"/>
          <p:cNvSpPr/>
          <p:nvPr/>
        </p:nvSpPr>
        <p:spPr>
          <a:xfrm>
            <a:off x="1691680" y="332656"/>
            <a:ext cx="2880320" cy="1080120"/>
          </a:xfrm>
          <a:prstGeom prst="flowChartDecision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TextovéPole 1"/>
          <p:cNvSpPr txBox="1"/>
          <p:nvPr/>
        </p:nvSpPr>
        <p:spPr>
          <a:xfrm>
            <a:off x="395536" y="620688"/>
            <a:ext cx="7920880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i="1" u="sng" dirty="0" smtClean="0"/>
              <a:t>Vybarvi</a:t>
            </a:r>
            <a:r>
              <a:rPr lang="cs-CZ" sz="2000" dirty="0" smtClean="0"/>
              <a:t>:       souhlásky tvrdé zeleně                  souhlásky měkké žlutě </a:t>
            </a:r>
          </a:p>
          <a:p>
            <a:r>
              <a:rPr lang="cs-CZ" sz="2000" dirty="0"/>
              <a:t> </a:t>
            </a:r>
            <a:r>
              <a:rPr lang="cs-CZ" sz="2000" dirty="0" smtClean="0"/>
              <a:t>                     </a:t>
            </a:r>
          </a:p>
          <a:p>
            <a:endParaRPr lang="cs-CZ" sz="2000" dirty="0" smtClean="0"/>
          </a:p>
          <a:p>
            <a:r>
              <a:rPr lang="cs-CZ" sz="2000" dirty="0"/>
              <a:t> </a:t>
            </a:r>
            <a:r>
              <a:rPr lang="cs-CZ" sz="2000" dirty="0" smtClean="0"/>
              <a:t>                                                    souhlásky obojetné červeně</a:t>
            </a:r>
          </a:p>
          <a:p>
            <a:endParaRPr lang="cs-CZ" sz="2000" dirty="0"/>
          </a:p>
          <a:p>
            <a:endParaRPr lang="cs-CZ" sz="2000" dirty="0" smtClean="0"/>
          </a:p>
          <a:p>
            <a:endParaRPr lang="cs-CZ" sz="2000" dirty="0"/>
          </a:p>
          <a:p>
            <a:endParaRPr lang="cs-CZ" sz="2000" dirty="0" smtClean="0"/>
          </a:p>
          <a:p>
            <a:endParaRPr lang="cs-CZ" sz="2000" dirty="0"/>
          </a:p>
        </p:txBody>
      </p:sp>
      <p:sp>
        <p:nvSpPr>
          <p:cNvPr id="7" name="Obdélník 6"/>
          <p:cNvSpPr/>
          <p:nvPr/>
        </p:nvSpPr>
        <p:spPr>
          <a:xfrm>
            <a:off x="323528" y="2967335"/>
            <a:ext cx="8280920" cy="34163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cs-CZ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 </a:t>
            </a:r>
            <a:r>
              <a:rPr lang="cs-CZ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b</a:t>
            </a:r>
            <a:r>
              <a:rPr lang="cs-CZ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cs-CZ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</a:t>
            </a:r>
            <a:r>
              <a:rPr lang="cs-CZ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cs-CZ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č</a:t>
            </a:r>
            <a:r>
              <a:rPr lang="cs-CZ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cs-CZ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92D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</a:t>
            </a:r>
            <a:r>
              <a:rPr lang="cs-CZ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cs-CZ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ď</a:t>
            </a:r>
            <a:r>
              <a:rPr lang="cs-CZ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e </a:t>
            </a:r>
            <a:r>
              <a:rPr lang="cs-CZ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f</a:t>
            </a:r>
            <a:r>
              <a:rPr lang="cs-CZ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g </a:t>
            </a:r>
            <a:r>
              <a:rPr lang="cs-CZ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92D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h</a:t>
            </a:r>
            <a:r>
              <a:rPr lang="cs-CZ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cs-CZ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92D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ch</a:t>
            </a:r>
            <a:r>
              <a:rPr lang="cs-CZ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i </a:t>
            </a:r>
            <a:r>
              <a:rPr lang="cs-CZ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j</a:t>
            </a:r>
            <a:r>
              <a:rPr lang="cs-CZ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cs-CZ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92D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k</a:t>
            </a:r>
            <a:r>
              <a:rPr lang="cs-CZ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cs-CZ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 m</a:t>
            </a:r>
          </a:p>
          <a:p>
            <a:pPr algn="ctr"/>
            <a:r>
              <a:rPr lang="cs-CZ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92D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</a:t>
            </a:r>
            <a:r>
              <a:rPr lang="cs-CZ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cs-CZ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ň</a:t>
            </a:r>
            <a:r>
              <a:rPr lang="cs-CZ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o </a:t>
            </a:r>
            <a:r>
              <a:rPr lang="cs-CZ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</a:t>
            </a:r>
            <a:r>
              <a:rPr lang="cs-CZ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r </a:t>
            </a:r>
            <a:r>
              <a:rPr lang="cs-CZ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ř</a:t>
            </a:r>
            <a:r>
              <a:rPr lang="cs-CZ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cs-CZ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</a:t>
            </a:r>
            <a:r>
              <a:rPr lang="cs-CZ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cs-CZ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š</a:t>
            </a:r>
            <a:r>
              <a:rPr lang="cs-CZ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cs-CZ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92D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</a:t>
            </a:r>
            <a:r>
              <a:rPr lang="cs-CZ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cs-CZ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ť</a:t>
            </a:r>
            <a:r>
              <a:rPr lang="cs-CZ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u </a:t>
            </a:r>
            <a:r>
              <a:rPr lang="cs-CZ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v</a:t>
            </a:r>
            <a:r>
              <a:rPr lang="cs-CZ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w x y </a:t>
            </a:r>
            <a:r>
              <a:rPr lang="cs-CZ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z</a:t>
            </a:r>
            <a:r>
              <a:rPr lang="cs-CZ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cs-CZ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ž</a:t>
            </a:r>
          </a:p>
          <a:p>
            <a:pPr algn="ctr"/>
            <a:endParaRPr lang="cs-CZ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/>
            <a:endParaRPr lang="cs-CZ" sz="54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395536" y="260648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Řešení: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</TotalTime>
  <Words>368</Words>
  <Application>Microsoft Office PowerPoint</Application>
  <PresentationFormat>Předvádění na obrazovce (4:3)</PresentationFormat>
  <Paragraphs>79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Motiv sady Office</vt:lpstr>
      <vt:lpstr>Snímek 1</vt:lpstr>
      <vt:lpstr>Snímek 2</vt:lpstr>
      <vt:lpstr>Snímek 3</vt:lpstr>
      <vt:lpstr>Snímek 4</vt:lpstr>
      <vt:lpstr>Snímek 5</vt:lpstr>
      <vt:lpstr>Snímek 6</vt:lpstr>
    </vt:vector>
  </TitlesOfParts>
  <Company> 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 </dc:creator>
  <cp:lastModifiedBy>Pavel Vlček</cp:lastModifiedBy>
  <cp:revision>12</cp:revision>
  <dcterms:created xsi:type="dcterms:W3CDTF">2013-03-26T15:37:41Z</dcterms:created>
  <dcterms:modified xsi:type="dcterms:W3CDTF">2013-09-22T14:01:33Z</dcterms:modified>
</cp:coreProperties>
</file>