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B7BB8-2F81-4A7E-9BD7-8F07FE0F83C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2C1C-E0C9-439D-8C0F-729D708FB9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B7BB8-2F81-4A7E-9BD7-8F07FE0F83C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2C1C-E0C9-439D-8C0F-729D708FB9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B7BB8-2F81-4A7E-9BD7-8F07FE0F83C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2C1C-E0C9-439D-8C0F-729D708FB9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B7BB8-2F81-4A7E-9BD7-8F07FE0F83C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2C1C-E0C9-439D-8C0F-729D708FB9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B7BB8-2F81-4A7E-9BD7-8F07FE0F83C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2C1C-E0C9-439D-8C0F-729D708FB9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B7BB8-2F81-4A7E-9BD7-8F07FE0F83C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2C1C-E0C9-439D-8C0F-729D708FB9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B7BB8-2F81-4A7E-9BD7-8F07FE0F83C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2C1C-E0C9-439D-8C0F-729D708FB9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B7BB8-2F81-4A7E-9BD7-8F07FE0F83C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2C1C-E0C9-439D-8C0F-729D708FB9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B7BB8-2F81-4A7E-9BD7-8F07FE0F83C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2C1C-E0C9-439D-8C0F-729D708FB9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B7BB8-2F81-4A7E-9BD7-8F07FE0F83C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2C1C-E0C9-439D-8C0F-729D708FB9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B7BB8-2F81-4A7E-9BD7-8F07FE0F83C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52C1C-E0C9-439D-8C0F-729D708FB9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B7BB8-2F81-4A7E-9BD7-8F07FE0F83C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52C1C-E0C9-439D-8C0F-729D708FB93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051720" y="2524254"/>
            <a:ext cx="5149679" cy="132343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Český</a:t>
            </a:r>
            <a:r>
              <a:rPr lang="cs-CZ" sz="8000" b="1" cap="none" spc="100" dirty="0" smtClean="0">
                <a:ln w="180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jazyk</a:t>
            </a:r>
            <a:endParaRPr lang="cs-CZ" sz="8000" b="1" cap="none" spc="100" dirty="0">
              <a:ln w="18000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5" name="TextovéPole 6"/>
          <p:cNvSpPr txBox="1"/>
          <p:nvPr/>
        </p:nvSpPr>
        <p:spPr>
          <a:xfrm>
            <a:off x="1428728" y="4396462"/>
            <a:ext cx="6696744" cy="830997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4800" i="1" dirty="0" smtClean="0"/>
              <a:t> Slova se slabikou </a:t>
            </a:r>
            <a:r>
              <a:rPr lang="cs-CZ" sz="4800" i="1" dirty="0" err="1" smtClean="0"/>
              <a:t>dy</a:t>
            </a:r>
            <a:r>
              <a:rPr lang="cs-CZ" sz="4800" i="1" dirty="0" smtClean="0"/>
              <a:t>, </a:t>
            </a:r>
            <a:r>
              <a:rPr lang="cs-CZ" sz="4800" i="1" dirty="0" err="1" smtClean="0"/>
              <a:t>dý</a:t>
            </a:r>
            <a:endParaRPr lang="cs-CZ" sz="4800" i="1" dirty="0"/>
          </a:p>
        </p:txBody>
      </p:sp>
      <p:pic>
        <p:nvPicPr>
          <p:cNvPr id="6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539552" y="508030"/>
            <a:ext cx="8064896" cy="155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2123728" y="5429264"/>
            <a:ext cx="547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Mgr. Vladimíra Mikulášková</a:t>
            </a:r>
            <a:br>
              <a:rPr lang="cs-CZ" dirty="0" smtClean="0"/>
            </a:br>
            <a:r>
              <a:rPr lang="cs-CZ" smtClean="0"/>
              <a:t>ZŠ Jenišovice</a:t>
            </a:r>
            <a:br>
              <a:rPr lang="cs-CZ" smtClean="0"/>
            </a:br>
            <a:r>
              <a:rPr lang="cs-CZ" smtClean="0"/>
              <a:t>VY_32_INOVACE_187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s odříznutým rohem na stejné straně 2"/>
          <p:cNvSpPr/>
          <p:nvPr/>
        </p:nvSpPr>
        <p:spPr>
          <a:xfrm>
            <a:off x="467544" y="260648"/>
            <a:ext cx="2016224" cy="576064"/>
          </a:xfrm>
          <a:prstGeom prst="snip2Same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611560" y="33265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Spoj správně:</a:t>
            </a:r>
            <a:endParaRPr lang="cs-CZ" dirty="0"/>
          </a:p>
        </p:txBody>
      </p:sp>
      <p:sp>
        <p:nvSpPr>
          <p:cNvPr id="6" name="Vývojový diagram: děrná páska 5"/>
          <p:cNvSpPr/>
          <p:nvPr/>
        </p:nvSpPr>
        <p:spPr>
          <a:xfrm>
            <a:off x="467544" y="1340768"/>
            <a:ext cx="1296144" cy="864096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schody</a:t>
            </a:r>
            <a:endParaRPr lang="cs-CZ" dirty="0"/>
          </a:p>
        </p:txBody>
      </p:sp>
      <p:sp>
        <p:nvSpPr>
          <p:cNvPr id="7" name="Vývojový diagram: děrná páska 6"/>
          <p:cNvSpPr/>
          <p:nvPr/>
        </p:nvSpPr>
        <p:spPr>
          <a:xfrm>
            <a:off x="4860032" y="1268760"/>
            <a:ext cx="1296144" cy="864096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sudy</a:t>
            </a:r>
            <a:endParaRPr lang="cs-CZ" dirty="0"/>
          </a:p>
        </p:txBody>
      </p:sp>
      <p:sp>
        <p:nvSpPr>
          <p:cNvPr id="8" name="Vývojový diagram: děrná páska 7"/>
          <p:cNvSpPr/>
          <p:nvPr/>
        </p:nvSpPr>
        <p:spPr>
          <a:xfrm>
            <a:off x="4860032" y="2708920"/>
            <a:ext cx="1296144" cy="864096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poklady</a:t>
            </a:r>
            <a:endParaRPr lang="cs-CZ" dirty="0"/>
          </a:p>
        </p:txBody>
      </p:sp>
      <p:sp>
        <p:nvSpPr>
          <p:cNvPr id="9" name="Vývojový diagram: děrná páska 8"/>
          <p:cNvSpPr/>
          <p:nvPr/>
        </p:nvSpPr>
        <p:spPr>
          <a:xfrm>
            <a:off x="5004048" y="5805264"/>
            <a:ext cx="1296144" cy="864096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dýka</a:t>
            </a:r>
            <a:endParaRPr lang="cs-CZ" dirty="0"/>
          </a:p>
        </p:txBody>
      </p:sp>
      <p:sp>
        <p:nvSpPr>
          <p:cNvPr id="10" name="Vývojový diagram: děrná páska 9"/>
          <p:cNvSpPr/>
          <p:nvPr/>
        </p:nvSpPr>
        <p:spPr>
          <a:xfrm>
            <a:off x="395536" y="2852936"/>
            <a:ext cx="1296144" cy="864096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sady</a:t>
            </a:r>
            <a:endParaRPr lang="cs-CZ" dirty="0"/>
          </a:p>
        </p:txBody>
      </p:sp>
      <p:sp>
        <p:nvSpPr>
          <p:cNvPr id="11" name="Vývojový diagram: děrná páska 10"/>
          <p:cNvSpPr/>
          <p:nvPr/>
        </p:nvSpPr>
        <p:spPr>
          <a:xfrm>
            <a:off x="467544" y="4221088"/>
            <a:ext cx="1296144" cy="864096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dýně</a:t>
            </a:r>
            <a:endParaRPr lang="cs-CZ" dirty="0"/>
          </a:p>
        </p:txBody>
      </p:sp>
      <p:sp>
        <p:nvSpPr>
          <p:cNvPr id="12" name="Vývojový diagram: děrná páska 11"/>
          <p:cNvSpPr/>
          <p:nvPr/>
        </p:nvSpPr>
        <p:spPr>
          <a:xfrm>
            <a:off x="467544" y="5805264"/>
            <a:ext cx="1296144" cy="864096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klády</a:t>
            </a:r>
            <a:endParaRPr lang="cs-CZ" dirty="0"/>
          </a:p>
        </p:txBody>
      </p:sp>
      <p:sp>
        <p:nvSpPr>
          <p:cNvPr id="13" name="Vývojový diagram: děrná páska 12"/>
          <p:cNvSpPr/>
          <p:nvPr/>
        </p:nvSpPr>
        <p:spPr>
          <a:xfrm>
            <a:off x="4860032" y="4221088"/>
            <a:ext cx="1296144" cy="864096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boudy</a:t>
            </a:r>
            <a:endParaRPr lang="cs-CZ" dirty="0"/>
          </a:p>
        </p:txBody>
      </p:sp>
      <p:pic>
        <p:nvPicPr>
          <p:cNvPr id="1026" name="Picture 2" descr="C:\Documents and Settings\Admin\Local Settings\Temporary Internet Files\Content.IE5\VLD3FGHW\MC90044189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2636912"/>
            <a:ext cx="741360" cy="820167"/>
          </a:xfrm>
          <a:prstGeom prst="rect">
            <a:avLst/>
          </a:prstGeom>
          <a:noFill/>
        </p:spPr>
      </p:pic>
      <p:pic>
        <p:nvPicPr>
          <p:cNvPr id="1029" name="Picture 5" descr="C:\Documents and Settings\Admin\Local Settings\Temporary Internet Files\Content.IE5\VLD3FGHW\MC90029577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1340768"/>
            <a:ext cx="804420" cy="761644"/>
          </a:xfrm>
          <a:prstGeom prst="rect">
            <a:avLst/>
          </a:prstGeom>
          <a:noFill/>
        </p:spPr>
      </p:pic>
      <p:pic>
        <p:nvPicPr>
          <p:cNvPr id="1030" name="Picture 6" descr="C:\Program Files\Microsoft Office\MEDIA\CAGCAT10\j0305493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5856" y="5661248"/>
            <a:ext cx="977264" cy="802047"/>
          </a:xfrm>
          <a:prstGeom prst="rect">
            <a:avLst/>
          </a:prstGeom>
          <a:noFill/>
        </p:spPr>
      </p:pic>
      <p:pic>
        <p:nvPicPr>
          <p:cNvPr id="1031" name="Picture 7" descr="C:\Documents and Settings\Admin\Local Settings\Temporary Internet Files\Content.IE5\1V59TOP5\MC900290565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67744" y="3861048"/>
            <a:ext cx="997366" cy="915404"/>
          </a:xfrm>
          <a:prstGeom prst="rect">
            <a:avLst/>
          </a:prstGeom>
          <a:noFill/>
        </p:spPr>
      </p:pic>
      <p:pic>
        <p:nvPicPr>
          <p:cNvPr id="1032" name="Picture 8" descr="C:\Documents and Settings\Admin\Local Settings\Temporary Internet Files\Content.IE5\Y9XAWY88\MC900290763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96336" y="3861048"/>
            <a:ext cx="1224136" cy="1207931"/>
          </a:xfrm>
          <a:prstGeom prst="rect">
            <a:avLst/>
          </a:prstGeom>
          <a:noFill/>
        </p:spPr>
      </p:pic>
      <p:pic>
        <p:nvPicPr>
          <p:cNvPr id="1033" name="Picture 9" descr="C:\Documents and Settings\Admin\Local Settings\Temporary Internet Files\Content.IE5\VLD3FGHW\MC900441717[1]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59824" y="980728"/>
            <a:ext cx="1584176" cy="1584176"/>
          </a:xfrm>
          <a:prstGeom prst="rect">
            <a:avLst/>
          </a:prstGeom>
          <a:noFill/>
        </p:spPr>
      </p:pic>
      <p:pic>
        <p:nvPicPr>
          <p:cNvPr id="1034" name="Picture 10" descr="C:\Documents and Settings\Admin\Local Settings\Temporary Internet Files\Content.IE5\O5EM361I\MC900295431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444208" y="5229200"/>
            <a:ext cx="1375537" cy="1235531"/>
          </a:xfrm>
          <a:prstGeom prst="rect">
            <a:avLst/>
          </a:prstGeom>
          <a:noFill/>
        </p:spPr>
      </p:pic>
      <p:pic>
        <p:nvPicPr>
          <p:cNvPr id="1035" name="Picture 11" descr="C:\Documents and Settings\Admin\Local Settings\Temporary Internet Files\Content.IE5\1V59TOP5\MC900290749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372200" y="2780928"/>
            <a:ext cx="1750196" cy="9613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/>
          <p:nvPr/>
        </p:nvSpPr>
        <p:spPr>
          <a:xfrm>
            <a:off x="2915816" y="2492896"/>
            <a:ext cx="5904656" cy="57606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oblený obdélník 17"/>
          <p:cNvSpPr/>
          <p:nvPr/>
        </p:nvSpPr>
        <p:spPr>
          <a:xfrm>
            <a:off x="3275856" y="548680"/>
            <a:ext cx="5184576" cy="79208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s odříznutým rohem na stejné straně 3"/>
          <p:cNvSpPr/>
          <p:nvPr/>
        </p:nvSpPr>
        <p:spPr>
          <a:xfrm>
            <a:off x="179512" y="404664"/>
            <a:ext cx="2664296" cy="864096"/>
          </a:xfrm>
          <a:prstGeom prst="snip2Same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251520" y="188640"/>
            <a:ext cx="2448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r>
              <a:rPr lang="cs-CZ" dirty="0" smtClean="0"/>
              <a:t>Sestav věty a odůvodni pravopis:</a:t>
            </a:r>
            <a:endParaRPr lang="cs-CZ" dirty="0"/>
          </a:p>
        </p:txBody>
      </p:sp>
      <p:sp>
        <p:nvSpPr>
          <p:cNvPr id="8" name="Elipsa 7"/>
          <p:cNvSpPr/>
          <p:nvPr/>
        </p:nvSpPr>
        <p:spPr>
          <a:xfrm>
            <a:off x="467544" y="3573016"/>
            <a:ext cx="1440160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s</a:t>
            </a:r>
            <a:r>
              <a:rPr lang="cs-CZ" dirty="0" smtClean="0"/>
              <a:t>bírá.</a:t>
            </a:r>
            <a:endParaRPr lang="cs-CZ" dirty="0"/>
          </a:p>
        </p:txBody>
      </p:sp>
      <p:sp>
        <p:nvSpPr>
          <p:cNvPr id="9" name="Elipsa 8"/>
          <p:cNvSpPr/>
          <p:nvPr/>
        </p:nvSpPr>
        <p:spPr>
          <a:xfrm>
            <a:off x="2195736" y="3573016"/>
            <a:ext cx="1440160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jahody</a:t>
            </a:r>
            <a:endParaRPr lang="cs-CZ" dirty="0"/>
          </a:p>
        </p:txBody>
      </p:sp>
      <p:sp>
        <p:nvSpPr>
          <p:cNvPr id="10" name="Elipsa 9"/>
          <p:cNvSpPr/>
          <p:nvPr/>
        </p:nvSpPr>
        <p:spPr>
          <a:xfrm>
            <a:off x="3851920" y="3573016"/>
            <a:ext cx="1440160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Dana</a:t>
            </a:r>
            <a:endParaRPr lang="cs-CZ" dirty="0"/>
          </a:p>
        </p:txBody>
      </p:sp>
      <p:sp>
        <p:nvSpPr>
          <p:cNvPr id="11" name="Elipsa 10"/>
          <p:cNvSpPr/>
          <p:nvPr/>
        </p:nvSpPr>
        <p:spPr>
          <a:xfrm>
            <a:off x="3707904" y="1772816"/>
            <a:ext cx="1440160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Pejsek </a:t>
            </a:r>
            <a:endParaRPr lang="cs-CZ" dirty="0"/>
          </a:p>
        </p:txBody>
      </p:sp>
      <p:sp>
        <p:nvSpPr>
          <p:cNvPr id="12" name="Elipsa 11"/>
          <p:cNvSpPr/>
          <p:nvPr/>
        </p:nvSpPr>
        <p:spPr>
          <a:xfrm>
            <a:off x="5292080" y="1700808"/>
            <a:ext cx="1440160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d</a:t>
            </a:r>
            <a:r>
              <a:rPr lang="cs-CZ" dirty="0" smtClean="0"/>
              <a:t>o zahrady</a:t>
            </a:r>
            <a:endParaRPr lang="cs-CZ" dirty="0"/>
          </a:p>
        </p:txBody>
      </p:sp>
      <p:sp>
        <p:nvSpPr>
          <p:cNvPr id="13" name="Elipsa 12"/>
          <p:cNvSpPr/>
          <p:nvPr/>
        </p:nvSpPr>
        <p:spPr>
          <a:xfrm>
            <a:off x="7020272" y="1628800"/>
            <a:ext cx="1440160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</a:t>
            </a:r>
            <a:r>
              <a:rPr lang="cs-CZ" dirty="0" smtClean="0"/>
              <a:t>eláší.</a:t>
            </a:r>
            <a:endParaRPr lang="cs-CZ" dirty="0"/>
          </a:p>
        </p:txBody>
      </p:sp>
      <p:sp>
        <p:nvSpPr>
          <p:cNvPr id="14" name="Elipsa 13"/>
          <p:cNvSpPr/>
          <p:nvPr/>
        </p:nvSpPr>
        <p:spPr>
          <a:xfrm>
            <a:off x="6948264" y="5157192"/>
            <a:ext cx="1440160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h</a:t>
            </a:r>
            <a:r>
              <a:rPr lang="cs-CZ" dirty="0" smtClean="0"/>
              <a:t>rady.</a:t>
            </a:r>
            <a:endParaRPr lang="cs-CZ" dirty="0"/>
          </a:p>
        </p:txBody>
      </p:sp>
      <p:sp>
        <p:nvSpPr>
          <p:cNvPr id="15" name="Elipsa 14"/>
          <p:cNvSpPr/>
          <p:nvPr/>
        </p:nvSpPr>
        <p:spPr>
          <a:xfrm>
            <a:off x="5292080" y="5157192"/>
            <a:ext cx="1440160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Vojáci</a:t>
            </a:r>
            <a:endParaRPr lang="cs-CZ" dirty="0"/>
          </a:p>
        </p:txBody>
      </p:sp>
      <p:sp>
        <p:nvSpPr>
          <p:cNvPr id="16" name="Elipsa 15"/>
          <p:cNvSpPr/>
          <p:nvPr/>
        </p:nvSpPr>
        <p:spPr>
          <a:xfrm>
            <a:off x="3707904" y="5157192"/>
            <a:ext cx="1440160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dobyli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3275856" y="548680"/>
            <a:ext cx="51845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 je tvrdá souhláska, proto po ní píšeme tvrdé y,</a:t>
            </a:r>
            <a:r>
              <a:rPr lang="cs-CZ" sz="2400" dirty="0" err="1" smtClean="0"/>
              <a:t>ý</a:t>
            </a:r>
            <a:r>
              <a:rPr lang="cs-CZ" sz="2400" dirty="0" smtClean="0"/>
              <a:t>.</a:t>
            </a:r>
            <a:endParaRPr lang="cs-CZ" sz="2400" dirty="0"/>
          </a:p>
        </p:txBody>
      </p:sp>
      <p:sp>
        <p:nvSpPr>
          <p:cNvPr id="20" name="Obdélník 19"/>
          <p:cNvSpPr/>
          <p:nvPr/>
        </p:nvSpPr>
        <p:spPr>
          <a:xfrm>
            <a:off x="323528" y="4437112"/>
            <a:ext cx="5904656" cy="57606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2843808" y="6021288"/>
            <a:ext cx="5904656" cy="57606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Šipka doleva 7"/>
          <p:cNvSpPr/>
          <p:nvPr/>
        </p:nvSpPr>
        <p:spPr>
          <a:xfrm>
            <a:off x="179512" y="2852936"/>
            <a:ext cx="7632848" cy="1872208"/>
          </a:xfrm>
          <a:prstGeom prst="lef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>
            <a:off x="395536" y="5085184"/>
            <a:ext cx="7776864" cy="158417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323528" y="1124744"/>
            <a:ext cx="6984776" cy="1584176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Vývojový diagram: děrná páska 2"/>
          <p:cNvSpPr/>
          <p:nvPr/>
        </p:nvSpPr>
        <p:spPr>
          <a:xfrm>
            <a:off x="179512" y="188640"/>
            <a:ext cx="2232248" cy="864096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251520" y="404664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Doplň a odůvodni: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1484784"/>
            <a:ext cx="741682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Sad--, žalud--, </a:t>
            </a:r>
            <a:r>
              <a:rPr lang="cs-CZ" sz="2400" dirty="0" err="1" smtClean="0"/>
              <a:t>hroud</a:t>
            </a:r>
            <a:r>
              <a:rPr lang="cs-CZ" sz="2400" dirty="0" smtClean="0"/>
              <a:t>--, zahrad--, jahod--, klád--, </a:t>
            </a:r>
            <a:r>
              <a:rPr lang="cs-CZ" sz="2400" dirty="0" err="1" smtClean="0"/>
              <a:t>šed</a:t>
            </a:r>
            <a:r>
              <a:rPr lang="cs-CZ" sz="2400" dirty="0" smtClean="0"/>
              <a:t>--, </a:t>
            </a:r>
            <a:r>
              <a:rPr lang="cs-CZ" sz="2400" dirty="0" err="1" smtClean="0"/>
              <a:t>tvrd</a:t>
            </a:r>
            <a:r>
              <a:rPr lang="cs-CZ" sz="2400" dirty="0" smtClean="0"/>
              <a:t>--, </a:t>
            </a:r>
            <a:r>
              <a:rPr lang="cs-CZ" sz="2400" dirty="0" err="1" smtClean="0"/>
              <a:t>mlad</a:t>
            </a:r>
            <a:r>
              <a:rPr lang="cs-CZ" sz="2400" dirty="0" smtClean="0"/>
              <a:t>—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r>
              <a:rPr lang="cs-CZ" sz="2400" dirty="0" smtClean="0"/>
              <a:t>D—chat, d—</a:t>
            </a:r>
            <a:r>
              <a:rPr lang="cs-CZ" sz="2400" dirty="0" err="1" smtClean="0"/>
              <a:t>ka</a:t>
            </a:r>
            <a:r>
              <a:rPr lang="cs-CZ" sz="2400" dirty="0" smtClean="0"/>
              <a:t>, d—ně, </a:t>
            </a:r>
            <a:r>
              <a:rPr lang="cs-CZ" sz="2400" dirty="0" err="1" smtClean="0"/>
              <a:t>hněd</a:t>
            </a:r>
            <a:r>
              <a:rPr lang="cs-CZ" sz="2400" dirty="0" smtClean="0"/>
              <a:t>--, sud--, u vod--, obchod--, poklad--, hrad—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r>
              <a:rPr lang="cs-CZ" sz="2400" dirty="0" smtClean="0"/>
              <a:t>Led--, </a:t>
            </a:r>
            <a:r>
              <a:rPr lang="cs-CZ" sz="2400" dirty="0" err="1" smtClean="0"/>
              <a:t>boud</a:t>
            </a:r>
            <a:r>
              <a:rPr lang="cs-CZ" sz="2400" dirty="0" smtClean="0"/>
              <a:t>--, </a:t>
            </a:r>
            <a:r>
              <a:rPr lang="cs-CZ" sz="2400" dirty="0" err="1" smtClean="0"/>
              <a:t>někd</a:t>
            </a:r>
            <a:r>
              <a:rPr lang="cs-CZ" sz="2400" dirty="0" smtClean="0"/>
              <a:t>--, rud--, soud--, schod--, do zahrad--, u </a:t>
            </a:r>
            <a:r>
              <a:rPr lang="cs-CZ" sz="2400" dirty="0" err="1" smtClean="0"/>
              <a:t>strejd</a:t>
            </a:r>
            <a:r>
              <a:rPr lang="cs-CZ" sz="2400" dirty="0" smtClean="0"/>
              <a:t>--, </a:t>
            </a:r>
            <a:r>
              <a:rPr lang="cs-CZ" sz="2400" dirty="0" err="1" smtClean="0"/>
              <a:t>tad</a:t>
            </a:r>
            <a:r>
              <a:rPr lang="cs-CZ" sz="2400" dirty="0" smtClean="0"/>
              <a:t>-- </a:t>
            </a:r>
            <a:endParaRPr lang="cs-CZ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s odříznutým rohem na stejné straně 2"/>
          <p:cNvSpPr/>
          <p:nvPr/>
        </p:nvSpPr>
        <p:spPr>
          <a:xfrm>
            <a:off x="467544" y="260648"/>
            <a:ext cx="2016224" cy="576064"/>
          </a:xfrm>
          <a:prstGeom prst="snip2Same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611560" y="33265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Spoj správně:</a:t>
            </a:r>
            <a:endParaRPr lang="cs-CZ" dirty="0"/>
          </a:p>
        </p:txBody>
      </p:sp>
      <p:sp>
        <p:nvSpPr>
          <p:cNvPr id="6" name="Vývojový diagram: děrná páska 5"/>
          <p:cNvSpPr/>
          <p:nvPr/>
        </p:nvSpPr>
        <p:spPr>
          <a:xfrm>
            <a:off x="467544" y="1340768"/>
            <a:ext cx="1296144" cy="864096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schody</a:t>
            </a:r>
            <a:endParaRPr lang="cs-CZ" dirty="0"/>
          </a:p>
        </p:txBody>
      </p:sp>
      <p:sp>
        <p:nvSpPr>
          <p:cNvPr id="7" name="Vývojový diagram: děrná páska 6"/>
          <p:cNvSpPr/>
          <p:nvPr/>
        </p:nvSpPr>
        <p:spPr>
          <a:xfrm>
            <a:off x="4860032" y="1268760"/>
            <a:ext cx="1296144" cy="864096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sudy</a:t>
            </a:r>
            <a:endParaRPr lang="cs-CZ" dirty="0"/>
          </a:p>
        </p:txBody>
      </p:sp>
      <p:sp>
        <p:nvSpPr>
          <p:cNvPr id="8" name="Vývojový diagram: děrná páska 7"/>
          <p:cNvSpPr/>
          <p:nvPr/>
        </p:nvSpPr>
        <p:spPr>
          <a:xfrm>
            <a:off x="4860032" y="2708920"/>
            <a:ext cx="1296144" cy="864096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poklady</a:t>
            </a:r>
            <a:endParaRPr lang="cs-CZ" dirty="0"/>
          </a:p>
        </p:txBody>
      </p:sp>
      <p:sp>
        <p:nvSpPr>
          <p:cNvPr id="9" name="Vývojový diagram: děrná páska 8"/>
          <p:cNvSpPr/>
          <p:nvPr/>
        </p:nvSpPr>
        <p:spPr>
          <a:xfrm>
            <a:off x="5004048" y="5805264"/>
            <a:ext cx="1296144" cy="864096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dýka</a:t>
            </a:r>
            <a:endParaRPr lang="cs-CZ" dirty="0"/>
          </a:p>
        </p:txBody>
      </p:sp>
      <p:sp>
        <p:nvSpPr>
          <p:cNvPr id="10" name="Vývojový diagram: děrná páska 9"/>
          <p:cNvSpPr/>
          <p:nvPr/>
        </p:nvSpPr>
        <p:spPr>
          <a:xfrm>
            <a:off x="395536" y="2852936"/>
            <a:ext cx="1296144" cy="864096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sady</a:t>
            </a:r>
            <a:endParaRPr lang="cs-CZ" dirty="0"/>
          </a:p>
        </p:txBody>
      </p:sp>
      <p:sp>
        <p:nvSpPr>
          <p:cNvPr id="11" name="Vývojový diagram: děrná páska 10"/>
          <p:cNvSpPr/>
          <p:nvPr/>
        </p:nvSpPr>
        <p:spPr>
          <a:xfrm>
            <a:off x="467544" y="4221088"/>
            <a:ext cx="1296144" cy="864096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dýně</a:t>
            </a:r>
            <a:endParaRPr lang="cs-CZ" dirty="0"/>
          </a:p>
        </p:txBody>
      </p:sp>
      <p:sp>
        <p:nvSpPr>
          <p:cNvPr id="12" name="Vývojový diagram: děrná páska 11"/>
          <p:cNvSpPr/>
          <p:nvPr/>
        </p:nvSpPr>
        <p:spPr>
          <a:xfrm>
            <a:off x="467544" y="5805264"/>
            <a:ext cx="1296144" cy="864096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klády</a:t>
            </a:r>
            <a:endParaRPr lang="cs-CZ" dirty="0"/>
          </a:p>
        </p:txBody>
      </p:sp>
      <p:sp>
        <p:nvSpPr>
          <p:cNvPr id="13" name="Vývojový diagram: děrná páska 12"/>
          <p:cNvSpPr/>
          <p:nvPr/>
        </p:nvSpPr>
        <p:spPr>
          <a:xfrm>
            <a:off x="4860032" y="4221088"/>
            <a:ext cx="1296144" cy="864096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boudy</a:t>
            </a:r>
            <a:endParaRPr lang="cs-CZ" dirty="0"/>
          </a:p>
        </p:txBody>
      </p:sp>
      <p:pic>
        <p:nvPicPr>
          <p:cNvPr id="1026" name="Picture 2" descr="C:\Documents and Settings\Admin\Local Settings\Temporary Internet Files\Content.IE5\VLD3FGHW\MC90044189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2636912"/>
            <a:ext cx="741360" cy="820167"/>
          </a:xfrm>
          <a:prstGeom prst="rect">
            <a:avLst/>
          </a:prstGeom>
          <a:noFill/>
        </p:spPr>
      </p:pic>
      <p:pic>
        <p:nvPicPr>
          <p:cNvPr id="1029" name="Picture 5" descr="C:\Documents and Settings\Admin\Local Settings\Temporary Internet Files\Content.IE5\VLD3FGHW\MC90029577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1340768"/>
            <a:ext cx="804420" cy="761644"/>
          </a:xfrm>
          <a:prstGeom prst="rect">
            <a:avLst/>
          </a:prstGeom>
          <a:noFill/>
        </p:spPr>
      </p:pic>
      <p:pic>
        <p:nvPicPr>
          <p:cNvPr id="1030" name="Picture 6" descr="C:\Program Files\Microsoft Office\MEDIA\CAGCAT10\j0305493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5856" y="5661248"/>
            <a:ext cx="977264" cy="802047"/>
          </a:xfrm>
          <a:prstGeom prst="rect">
            <a:avLst/>
          </a:prstGeom>
          <a:noFill/>
        </p:spPr>
      </p:pic>
      <p:pic>
        <p:nvPicPr>
          <p:cNvPr id="1031" name="Picture 7" descr="C:\Documents and Settings\Admin\Local Settings\Temporary Internet Files\Content.IE5\1V59TOP5\MC900290565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67744" y="3861048"/>
            <a:ext cx="997366" cy="915404"/>
          </a:xfrm>
          <a:prstGeom prst="rect">
            <a:avLst/>
          </a:prstGeom>
          <a:noFill/>
        </p:spPr>
      </p:pic>
      <p:pic>
        <p:nvPicPr>
          <p:cNvPr id="1032" name="Picture 8" descr="C:\Documents and Settings\Admin\Local Settings\Temporary Internet Files\Content.IE5\Y9XAWY88\MC900290763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96336" y="3861048"/>
            <a:ext cx="1224136" cy="1207931"/>
          </a:xfrm>
          <a:prstGeom prst="rect">
            <a:avLst/>
          </a:prstGeom>
          <a:noFill/>
        </p:spPr>
      </p:pic>
      <p:pic>
        <p:nvPicPr>
          <p:cNvPr id="1033" name="Picture 9" descr="C:\Documents and Settings\Admin\Local Settings\Temporary Internet Files\Content.IE5\VLD3FGHW\MC900441717[1]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59824" y="980728"/>
            <a:ext cx="1584176" cy="1584176"/>
          </a:xfrm>
          <a:prstGeom prst="rect">
            <a:avLst/>
          </a:prstGeom>
          <a:noFill/>
        </p:spPr>
      </p:pic>
      <p:pic>
        <p:nvPicPr>
          <p:cNvPr id="1034" name="Picture 10" descr="C:\Documents and Settings\Admin\Local Settings\Temporary Internet Files\Content.IE5\O5EM361I\MC900295431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444208" y="5229200"/>
            <a:ext cx="1375537" cy="1235531"/>
          </a:xfrm>
          <a:prstGeom prst="rect">
            <a:avLst/>
          </a:prstGeom>
          <a:noFill/>
        </p:spPr>
      </p:pic>
      <p:pic>
        <p:nvPicPr>
          <p:cNvPr id="1035" name="Picture 11" descr="C:\Documents and Settings\Admin\Local Settings\Temporary Internet Files\Content.IE5\1V59TOP5\MC900290749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372200" y="2780928"/>
            <a:ext cx="1750196" cy="961341"/>
          </a:xfrm>
          <a:prstGeom prst="rect">
            <a:avLst/>
          </a:prstGeom>
          <a:noFill/>
        </p:spPr>
      </p:pic>
      <p:sp>
        <p:nvSpPr>
          <p:cNvPr id="21" name="TextovéPole 20"/>
          <p:cNvSpPr txBox="1"/>
          <p:nvPr/>
        </p:nvSpPr>
        <p:spPr>
          <a:xfrm>
            <a:off x="2987824" y="40466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  <p:cxnSp>
        <p:nvCxnSpPr>
          <p:cNvPr id="23" name="Přímá spojovací čára 22"/>
          <p:cNvCxnSpPr/>
          <p:nvPr/>
        </p:nvCxnSpPr>
        <p:spPr>
          <a:xfrm>
            <a:off x="1691680" y="1916832"/>
            <a:ext cx="1872208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 flipV="1">
            <a:off x="1979712" y="1988840"/>
            <a:ext cx="1152128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>
            <a:off x="1907704" y="4941168"/>
            <a:ext cx="144016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čára 28"/>
          <p:cNvCxnSpPr/>
          <p:nvPr/>
        </p:nvCxnSpPr>
        <p:spPr>
          <a:xfrm flipV="1">
            <a:off x="1979712" y="4653136"/>
            <a:ext cx="576064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>
            <a:stCxn id="7" idx="3"/>
          </p:cNvCxnSpPr>
          <p:nvPr/>
        </p:nvCxnSpPr>
        <p:spPr>
          <a:xfrm>
            <a:off x="6156176" y="1700808"/>
            <a:ext cx="1800200" cy="2880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čára 34"/>
          <p:cNvCxnSpPr>
            <a:stCxn id="8" idx="3"/>
          </p:cNvCxnSpPr>
          <p:nvPr/>
        </p:nvCxnSpPr>
        <p:spPr>
          <a:xfrm flipV="1">
            <a:off x="6156176" y="2060848"/>
            <a:ext cx="1800200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ovací čára 36"/>
          <p:cNvCxnSpPr>
            <a:stCxn id="13" idx="3"/>
          </p:cNvCxnSpPr>
          <p:nvPr/>
        </p:nvCxnSpPr>
        <p:spPr>
          <a:xfrm>
            <a:off x="6156176" y="4653136"/>
            <a:ext cx="792088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 flipV="1">
            <a:off x="6156176" y="3717032"/>
            <a:ext cx="936104" cy="2304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/>
          <p:nvPr/>
        </p:nvSpPr>
        <p:spPr>
          <a:xfrm>
            <a:off x="2915816" y="2492896"/>
            <a:ext cx="5904656" cy="57606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Pejsek peláší do zahrady.</a:t>
            </a:r>
            <a:endParaRPr lang="cs-CZ" dirty="0"/>
          </a:p>
        </p:txBody>
      </p:sp>
      <p:sp>
        <p:nvSpPr>
          <p:cNvPr id="18" name="Zaoblený obdélník 17"/>
          <p:cNvSpPr/>
          <p:nvPr/>
        </p:nvSpPr>
        <p:spPr>
          <a:xfrm>
            <a:off x="3275856" y="548680"/>
            <a:ext cx="5184576" cy="79208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s odříznutým rohem na stejné straně 3"/>
          <p:cNvSpPr/>
          <p:nvPr/>
        </p:nvSpPr>
        <p:spPr>
          <a:xfrm>
            <a:off x="179512" y="404664"/>
            <a:ext cx="2664296" cy="864096"/>
          </a:xfrm>
          <a:prstGeom prst="snip2Same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251520" y="188640"/>
            <a:ext cx="2448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r>
              <a:rPr lang="cs-CZ" dirty="0" smtClean="0"/>
              <a:t>Sestav věty a odůvodni pravopis:</a:t>
            </a:r>
            <a:endParaRPr lang="cs-CZ" dirty="0"/>
          </a:p>
        </p:txBody>
      </p:sp>
      <p:sp>
        <p:nvSpPr>
          <p:cNvPr id="8" name="Elipsa 7"/>
          <p:cNvSpPr/>
          <p:nvPr/>
        </p:nvSpPr>
        <p:spPr>
          <a:xfrm>
            <a:off x="467544" y="3573016"/>
            <a:ext cx="1440160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s</a:t>
            </a:r>
            <a:r>
              <a:rPr lang="cs-CZ" dirty="0" smtClean="0"/>
              <a:t>bírá.</a:t>
            </a:r>
            <a:endParaRPr lang="cs-CZ" dirty="0"/>
          </a:p>
        </p:txBody>
      </p:sp>
      <p:sp>
        <p:nvSpPr>
          <p:cNvPr id="9" name="Elipsa 8"/>
          <p:cNvSpPr/>
          <p:nvPr/>
        </p:nvSpPr>
        <p:spPr>
          <a:xfrm>
            <a:off x="2195736" y="3573016"/>
            <a:ext cx="1440160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jahody</a:t>
            </a:r>
            <a:endParaRPr lang="cs-CZ" dirty="0"/>
          </a:p>
        </p:txBody>
      </p:sp>
      <p:sp>
        <p:nvSpPr>
          <p:cNvPr id="10" name="Elipsa 9"/>
          <p:cNvSpPr/>
          <p:nvPr/>
        </p:nvSpPr>
        <p:spPr>
          <a:xfrm>
            <a:off x="3851920" y="3573016"/>
            <a:ext cx="1440160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Dana</a:t>
            </a:r>
            <a:endParaRPr lang="cs-CZ" dirty="0"/>
          </a:p>
        </p:txBody>
      </p:sp>
      <p:sp>
        <p:nvSpPr>
          <p:cNvPr id="11" name="Elipsa 10"/>
          <p:cNvSpPr/>
          <p:nvPr/>
        </p:nvSpPr>
        <p:spPr>
          <a:xfrm>
            <a:off x="3707904" y="1772816"/>
            <a:ext cx="1440160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Pejsek </a:t>
            </a:r>
            <a:endParaRPr lang="cs-CZ" dirty="0"/>
          </a:p>
        </p:txBody>
      </p:sp>
      <p:sp>
        <p:nvSpPr>
          <p:cNvPr id="12" name="Elipsa 11"/>
          <p:cNvSpPr/>
          <p:nvPr/>
        </p:nvSpPr>
        <p:spPr>
          <a:xfrm>
            <a:off x="5292080" y="1700808"/>
            <a:ext cx="1440160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d</a:t>
            </a:r>
            <a:r>
              <a:rPr lang="cs-CZ" dirty="0" smtClean="0"/>
              <a:t>o zahrady</a:t>
            </a:r>
            <a:endParaRPr lang="cs-CZ" dirty="0"/>
          </a:p>
        </p:txBody>
      </p:sp>
      <p:sp>
        <p:nvSpPr>
          <p:cNvPr id="13" name="Elipsa 12"/>
          <p:cNvSpPr/>
          <p:nvPr/>
        </p:nvSpPr>
        <p:spPr>
          <a:xfrm>
            <a:off x="7020272" y="1628800"/>
            <a:ext cx="1440160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</a:t>
            </a:r>
            <a:r>
              <a:rPr lang="cs-CZ" dirty="0" smtClean="0"/>
              <a:t>eláší.</a:t>
            </a:r>
            <a:endParaRPr lang="cs-CZ" dirty="0"/>
          </a:p>
        </p:txBody>
      </p:sp>
      <p:sp>
        <p:nvSpPr>
          <p:cNvPr id="14" name="Elipsa 13"/>
          <p:cNvSpPr/>
          <p:nvPr/>
        </p:nvSpPr>
        <p:spPr>
          <a:xfrm>
            <a:off x="6948264" y="5157192"/>
            <a:ext cx="1440160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h</a:t>
            </a:r>
            <a:r>
              <a:rPr lang="cs-CZ" dirty="0" smtClean="0"/>
              <a:t>rady.</a:t>
            </a:r>
            <a:endParaRPr lang="cs-CZ" dirty="0"/>
          </a:p>
        </p:txBody>
      </p:sp>
      <p:sp>
        <p:nvSpPr>
          <p:cNvPr id="15" name="Elipsa 14"/>
          <p:cNvSpPr/>
          <p:nvPr/>
        </p:nvSpPr>
        <p:spPr>
          <a:xfrm>
            <a:off x="5292080" y="5157192"/>
            <a:ext cx="1440160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Vojáci</a:t>
            </a:r>
            <a:endParaRPr lang="cs-CZ" dirty="0"/>
          </a:p>
        </p:txBody>
      </p:sp>
      <p:sp>
        <p:nvSpPr>
          <p:cNvPr id="16" name="Elipsa 15"/>
          <p:cNvSpPr/>
          <p:nvPr/>
        </p:nvSpPr>
        <p:spPr>
          <a:xfrm>
            <a:off x="3707904" y="5157192"/>
            <a:ext cx="1440160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dobyli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3275856" y="548680"/>
            <a:ext cx="51845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 je tvrdá souhláska, proto po ní píšeme tvrdé y,</a:t>
            </a:r>
            <a:r>
              <a:rPr lang="cs-CZ" sz="2400" dirty="0" err="1" smtClean="0"/>
              <a:t>ý</a:t>
            </a:r>
            <a:r>
              <a:rPr lang="cs-CZ" sz="2400" dirty="0" smtClean="0"/>
              <a:t>.</a:t>
            </a:r>
            <a:endParaRPr lang="cs-CZ" sz="2400" dirty="0"/>
          </a:p>
        </p:txBody>
      </p:sp>
      <p:sp>
        <p:nvSpPr>
          <p:cNvPr id="20" name="Obdélník 19"/>
          <p:cNvSpPr/>
          <p:nvPr/>
        </p:nvSpPr>
        <p:spPr>
          <a:xfrm>
            <a:off x="323528" y="4437112"/>
            <a:ext cx="5904656" cy="57606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Dana sbírá jahody.</a:t>
            </a:r>
            <a:endParaRPr lang="cs-CZ" dirty="0"/>
          </a:p>
        </p:txBody>
      </p:sp>
      <p:sp>
        <p:nvSpPr>
          <p:cNvPr id="21" name="Obdélník 20"/>
          <p:cNvSpPr/>
          <p:nvPr/>
        </p:nvSpPr>
        <p:spPr>
          <a:xfrm>
            <a:off x="2843808" y="6021288"/>
            <a:ext cx="5904656" cy="57606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Vojáci dobyli hrady.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2987824" y="18864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Šipka doleva 7"/>
          <p:cNvSpPr/>
          <p:nvPr/>
        </p:nvSpPr>
        <p:spPr>
          <a:xfrm>
            <a:off x="179512" y="2852936"/>
            <a:ext cx="7632848" cy="1872208"/>
          </a:xfrm>
          <a:prstGeom prst="lef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>
            <a:off x="395536" y="5085184"/>
            <a:ext cx="7776864" cy="158417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323528" y="1124744"/>
            <a:ext cx="6984776" cy="1584176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Vývojový diagram: děrná páska 2"/>
          <p:cNvSpPr/>
          <p:nvPr/>
        </p:nvSpPr>
        <p:spPr>
          <a:xfrm>
            <a:off x="179512" y="188640"/>
            <a:ext cx="2232248" cy="864096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251520" y="404664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Doplň a odůvodni: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1484784"/>
            <a:ext cx="741682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Sady, žaludy,hroudy,zahrady,jahody,klády,šedý,tvrdý, mladý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r>
              <a:rPr lang="cs-CZ" sz="2400" dirty="0" smtClean="0"/>
              <a:t>Dýchat, dýka, dýně, hnědý, sudy, u vody, obchody, poklady, hrady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r>
              <a:rPr lang="cs-CZ" sz="2400" dirty="0" smtClean="0"/>
              <a:t>Ledy, boudy, někdy, rudý, soudy, schody, do zahrady, u strejdy</a:t>
            </a:r>
            <a:r>
              <a:rPr lang="cs-CZ" sz="2400" smtClean="0"/>
              <a:t>, tady 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3059832" y="26064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223</Words>
  <Application>Microsoft Office PowerPoint</Application>
  <PresentationFormat>Předvádění na obrazovce (4:3)</PresentationFormat>
  <Paragraphs>77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</vt:vector>
  </TitlesOfParts>
  <Company>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 </dc:creator>
  <cp:lastModifiedBy>Pavel Vlček</cp:lastModifiedBy>
  <cp:revision>5</cp:revision>
  <dcterms:created xsi:type="dcterms:W3CDTF">2013-03-28T15:55:06Z</dcterms:created>
  <dcterms:modified xsi:type="dcterms:W3CDTF">2013-09-22T14:19:17Z</dcterms:modified>
</cp:coreProperties>
</file>