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5FB1-87D8-426E-96BF-226479EEB7D0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61189-6C24-41D1-B6EC-F7B5926AD3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524254"/>
            <a:ext cx="5149679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161404" y="4071942"/>
            <a:ext cx="669674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 Slova se slabikou </a:t>
            </a:r>
            <a:r>
              <a:rPr lang="cs-CZ" sz="4800" i="1" dirty="0" err="1" smtClean="0"/>
              <a:t>ži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ží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123728" y="5131370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VY_32_INOVACE_192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179512" y="260648"/>
            <a:ext cx="3024336" cy="1368152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Utvoř slova  a napiš je. Spoj s obrázkem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988840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alžíaž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3059832" y="5013176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edžil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683568" y="3501008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afariž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059832" y="2060848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ižto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3059832" y="3573016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ůržčiak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683568" y="5085184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ožchik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0573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3356992"/>
            <a:ext cx="986977" cy="81495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P90044868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340768"/>
            <a:ext cx="1057825" cy="158954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4659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4664"/>
            <a:ext cx="1257796" cy="16288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439162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2636912"/>
            <a:ext cx="874778" cy="1588011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23075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4653136"/>
            <a:ext cx="1325663" cy="1564527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P900404892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4653136"/>
            <a:ext cx="1328192" cy="9487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419872" y="476672"/>
            <a:ext cx="504056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79512" y="1772816"/>
            <a:ext cx="6408712" cy="27363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Elipsa 2"/>
          <p:cNvSpPr/>
          <p:nvPr/>
        </p:nvSpPr>
        <p:spPr>
          <a:xfrm>
            <a:off x="0" y="260648"/>
            <a:ext cx="3131840" cy="11521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916832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Ž—</a:t>
            </a:r>
            <a:r>
              <a:rPr lang="cs-CZ" sz="2800" dirty="0" err="1" smtClean="0"/>
              <a:t>rafa</a:t>
            </a:r>
            <a:r>
              <a:rPr lang="cs-CZ" sz="2800" dirty="0" smtClean="0"/>
              <a:t>, ž—</a:t>
            </a:r>
            <a:r>
              <a:rPr lang="cs-CZ" sz="2800" dirty="0" err="1" smtClean="0"/>
              <a:t>vá</a:t>
            </a:r>
            <a:r>
              <a:rPr lang="cs-CZ" sz="2800" dirty="0" smtClean="0"/>
              <a:t>, ž—to, ž—</a:t>
            </a:r>
            <a:r>
              <a:rPr lang="cs-CZ" sz="2800" dirty="0" err="1" smtClean="0"/>
              <a:t>voty</a:t>
            </a:r>
            <a:r>
              <a:rPr lang="cs-CZ" sz="2800" dirty="0" smtClean="0"/>
              <a:t>, ž—</a:t>
            </a:r>
            <a:r>
              <a:rPr lang="cs-CZ" sz="2800" dirty="0" err="1" smtClean="0"/>
              <a:t>zeň</a:t>
            </a:r>
            <a:r>
              <a:rPr lang="cs-CZ" sz="2800" dirty="0" smtClean="0"/>
              <a:t>,</a:t>
            </a:r>
          </a:p>
          <a:p>
            <a:r>
              <a:rPr lang="cs-CZ" sz="2800" dirty="0" smtClean="0"/>
              <a:t> ž—žala, ž—dle, lež--, drž--, smaž--,</a:t>
            </a:r>
          </a:p>
          <a:p>
            <a:r>
              <a:rPr lang="cs-CZ" sz="2800" dirty="0" smtClean="0"/>
              <a:t> </a:t>
            </a:r>
            <a:r>
              <a:rPr lang="cs-CZ" sz="2800" dirty="0" err="1" smtClean="0"/>
              <a:t>zbož</a:t>
            </a:r>
            <a:r>
              <a:rPr lang="cs-CZ" sz="2800" dirty="0" smtClean="0"/>
              <a:t>--, </a:t>
            </a:r>
            <a:r>
              <a:rPr lang="cs-CZ" sz="2800" dirty="0" err="1" smtClean="0"/>
              <a:t>krouž</a:t>
            </a:r>
            <a:r>
              <a:rPr lang="cs-CZ" sz="2800" dirty="0" smtClean="0"/>
              <a:t>--, </a:t>
            </a:r>
            <a:r>
              <a:rPr lang="cs-CZ" sz="2800" dirty="0" err="1" smtClean="0"/>
              <a:t>slouž</a:t>
            </a:r>
            <a:r>
              <a:rPr lang="cs-CZ" sz="2800" dirty="0" smtClean="0"/>
              <a:t>--, nalož--, </a:t>
            </a:r>
            <a:r>
              <a:rPr lang="cs-CZ" sz="2800" dirty="0" err="1" smtClean="0"/>
              <a:t>neublíž</a:t>
            </a:r>
            <a:r>
              <a:rPr lang="cs-CZ" sz="2800" dirty="0" smtClean="0"/>
              <a:t>--, </a:t>
            </a:r>
          </a:p>
          <a:p>
            <a:r>
              <a:rPr lang="cs-CZ" sz="2800" dirty="0" smtClean="0"/>
              <a:t>už—tečný, ž—</a:t>
            </a:r>
            <a:r>
              <a:rPr lang="cs-CZ" sz="2800" dirty="0" err="1" smtClean="0"/>
              <a:t>něnka</a:t>
            </a:r>
            <a:r>
              <a:rPr lang="cs-CZ" sz="2800" dirty="0" smtClean="0"/>
              <a:t>, ž—</a:t>
            </a:r>
            <a:r>
              <a:rPr lang="cs-CZ" sz="2800" dirty="0" err="1" smtClean="0"/>
              <a:t>zeň</a:t>
            </a:r>
            <a:r>
              <a:rPr lang="cs-CZ" sz="2800" dirty="0" smtClean="0"/>
              <a:t>, </a:t>
            </a:r>
            <a:r>
              <a:rPr lang="cs-CZ" sz="2800" dirty="0" err="1" smtClean="0"/>
              <a:t>váž</a:t>
            </a:r>
            <a:r>
              <a:rPr lang="cs-CZ" sz="2800" dirty="0" smtClean="0"/>
              <a:t>--, </a:t>
            </a:r>
          </a:p>
          <a:p>
            <a:r>
              <a:rPr lang="cs-CZ" sz="2800" dirty="0" smtClean="0"/>
              <a:t>běž--, ž—</a:t>
            </a:r>
            <a:r>
              <a:rPr lang="cs-CZ" sz="2800" dirty="0" err="1" smtClean="0"/>
              <a:t>hadlo</a:t>
            </a:r>
            <a:r>
              <a:rPr lang="cs-CZ" sz="2800" dirty="0" smtClean="0"/>
              <a:t>, ž—je, sněž--.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91880" y="548680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 je souhláska měkká, proto po ní napíšeme měkké i, </a:t>
            </a:r>
            <a:r>
              <a:rPr lang="cs-CZ" sz="2800" dirty="0" err="1" smtClean="0"/>
              <a:t>í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9" name="Šipka doprava 8"/>
          <p:cNvSpPr/>
          <p:nvPr/>
        </p:nvSpPr>
        <p:spPr>
          <a:xfrm>
            <a:off x="611560" y="4437112"/>
            <a:ext cx="7200800" cy="2232248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55576" y="530120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Slunce praž--. Na poli roste ž—to. </a:t>
            </a:r>
            <a:r>
              <a:rPr lang="cs-CZ" dirty="0" err="1" smtClean="0"/>
              <a:t>Mamimka</a:t>
            </a:r>
            <a:r>
              <a:rPr lang="cs-CZ" dirty="0" smtClean="0"/>
              <a:t> smaž– řízek. V ZOO jsme viděli ž—</a:t>
            </a:r>
            <a:r>
              <a:rPr lang="cs-CZ" dirty="0" err="1" smtClean="0"/>
              <a:t>rafu</a:t>
            </a:r>
            <a:r>
              <a:rPr lang="cs-CZ" dirty="0" smtClean="0"/>
              <a:t>. Mám velkou ž—</a:t>
            </a:r>
            <a:r>
              <a:rPr lang="cs-CZ" dirty="0" err="1" smtClean="0"/>
              <a:t>zeň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179512" y="260648"/>
            <a:ext cx="3024336" cy="1368152"/>
          </a:xfrm>
          <a:prstGeom prst="cloud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476672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Utvoř slova  a napiš je. Spoj s obrázkem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988840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Alžíaž</a:t>
            </a:r>
            <a:endParaRPr lang="cs-CZ" dirty="0" smtClean="0"/>
          </a:p>
          <a:p>
            <a:pPr algn="ctr"/>
            <a:r>
              <a:rPr lang="cs-CZ" dirty="0" smtClean="0"/>
              <a:t>žížala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3059832" y="5013176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Edžil</a:t>
            </a:r>
            <a:endParaRPr lang="cs-CZ" dirty="0" smtClean="0"/>
          </a:p>
          <a:p>
            <a:pPr algn="ctr"/>
            <a:r>
              <a:rPr lang="cs-CZ" dirty="0" smtClean="0"/>
              <a:t>židle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683568" y="3501008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Afariž</a:t>
            </a:r>
            <a:endParaRPr lang="cs-CZ" dirty="0" smtClean="0"/>
          </a:p>
          <a:p>
            <a:pPr algn="ctr"/>
            <a:r>
              <a:rPr lang="cs-CZ" dirty="0" smtClean="0"/>
              <a:t>žirafa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059832" y="2060848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Ižto</a:t>
            </a:r>
            <a:endParaRPr lang="cs-CZ" dirty="0" smtClean="0"/>
          </a:p>
          <a:p>
            <a:pPr algn="ctr"/>
            <a:r>
              <a:rPr lang="cs-CZ" dirty="0" smtClean="0"/>
              <a:t>žito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3059832" y="3573016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Ůržčiak</a:t>
            </a:r>
            <a:endParaRPr lang="cs-CZ" dirty="0" smtClean="0"/>
          </a:p>
          <a:p>
            <a:pPr algn="ctr"/>
            <a:r>
              <a:rPr lang="cs-CZ" dirty="0" smtClean="0"/>
              <a:t>růžička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683568" y="5085184"/>
            <a:ext cx="1800200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Ožchik</a:t>
            </a:r>
            <a:endParaRPr lang="cs-CZ" dirty="0" smtClean="0"/>
          </a:p>
          <a:p>
            <a:pPr algn="ctr"/>
            <a:r>
              <a:rPr lang="cs-CZ" dirty="0" smtClean="0"/>
              <a:t>kožich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0573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3356992"/>
            <a:ext cx="986977" cy="814958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P90044868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1340768"/>
            <a:ext cx="1057825" cy="1589546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Y9XAWY88\MP90044659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04664"/>
            <a:ext cx="1257796" cy="1628800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VLD3FGHW\MC900439162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2636912"/>
            <a:ext cx="874778" cy="1588011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1V59TOP5\MC90023075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080" y="4653136"/>
            <a:ext cx="1325663" cy="1564527"/>
          </a:xfrm>
          <a:prstGeom prst="rect">
            <a:avLst/>
          </a:prstGeom>
          <a:noFill/>
        </p:spPr>
      </p:pic>
      <p:pic>
        <p:nvPicPr>
          <p:cNvPr id="1031" name="Picture 7" descr="C:\Documents and Settings\Admin\Local Settings\Temporary Internet Files\Content.IE5\Y9XAWY88\MP900404892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20272" y="4653136"/>
            <a:ext cx="1328192" cy="948709"/>
          </a:xfrm>
          <a:prstGeom prst="rect">
            <a:avLst/>
          </a:prstGeom>
          <a:noFill/>
        </p:spPr>
      </p:pic>
      <p:sp>
        <p:nvSpPr>
          <p:cNvPr id="16" name="TextovéPole 15"/>
          <p:cNvSpPr txBox="1"/>
          <p:nvPr/>
        </p:nvSpPr>
        <p:spPr>
          <a:xfrm>
            <a:off x="3275856" y="33265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flipV="1">
            <a:off x="4716016" y="2060848"/>
            <a:ext cx="288032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2195736" y="2348880"/>
            <a:ext cx="6048672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endCxn id="1028" idx="1"/>
          </p:cNvCxnSpPr>
          <p:nvPr/>
        </p:nvCxnSpPr>
        <p:spPr>
          <a:xfrm flipV="1">
            <a:off x="2411760" y="1219064"/>
            <a:ext cx="2592288" cy="27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2267744" y="5949280"/>
            <a:ext cx="360040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flipV="1">
            <a:off x="4427984" y="4869160"/>
            <a:ext cx="302433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3419872" y="476672"/>
            <a:ext cx="5040560" cy="12241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79512" y="1772816"/>
            <a:ext cx="6408712" cy="27363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Elipsa 2"/>
          <p:cNvSpPr/>
          <p:nvPr/>
        </p:nvSpPr>
        <p:spPr>
          <a:xfrm>
            <a:off x="0" y="260648"/>
            <a:ext cx="3131840" cy="115212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404664"/>
            <a:ext cx="460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Doplň správně: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916832"/>
            <a:ext cx="6552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Žirafa, živá, žito, životy, žízeň,</a:t>
            </a:r>
          </a:p>
          <a:p>
            <a:r>
              <a:rPr lang="cs-CZ" sz="2800" dirty="0" smtClean="0"/>
              <a:t> žížala, židle, leží, drží, smaží,</a:t>
            </a:r>
          </a:p>
          <a:p>
            <a:r>
              <a:rPr lang="cs-CZ" sz="2800" dirty="0" smtClean="0"/>
              <a:t> zboží, krouží, slouží, naloží, neublíží, </a:t>
            </a:r>
          </a:p>
          <a:p>
            <a:r>
              <a:rPr lang="cs-CZ" sz="2800" dirty="0" smtClean="0"/>
              <a:t>užitečný, žíněnka, žízeň, váží, </a:t>
            </a:r>
          </a:p>
          <a:p>
            <a:r>
              <a:rPr lang="cs-CZ" sz="2800" dirty="0" smtClean="0"/>
              <a:t>běží, žihadlo, žije, sněží.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91880" y="548680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Ž je souhláska měkká, proto po ní napíšeme měkké i, </a:t>
            </a:r>
            <a:r>
              <a:rPr lang="cs-CZ" sz="2800" dirty="0" err="1" smtClean="0"/>
              <a:t>í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9" name="Šipka doprava 8"/>
          <p:cNvSpPr/>
          <p:nvPr/>
        </p:nvSpPr>
        <p:spPr>
          <a:xfrm>
            <a:off x="611560" y="4437112"/>
            <a:ext cx="7200800" cy="2232248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55576" y="5301208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Slunce praží. Na poli roste žito. </a:t>
            </a:r>
            <a:r>
              <a:rPr lang="cs-CZ" dirty="0" err="1" smtClean="0"/>
              <a:t>Mamimka</a:t>
            </a:r>
            <a:r>
              <a:rPr lang="cs-CZ" dirty="0" smtClean="0"/>
              <a:t> smaží řízek. V ZOO jsme viděli žirafu. Mám </a:t>
            </a:r>
            <a:r>
              <a:rPr lang="cs-CZ" smtClean="0"/>
              <a:t>velkou žízeň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915816" y="0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231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Snímek 1</vt:lpstr>
      <vt:lpstr>Snímek 2</vt:lpstr>
      <vt:lpstr>Snímek 3</vt:lpstr>
      <vt:lpstr>Snímek 4</vt:lpstr>
      <vt:lpstr>Snímek 5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2013-03-30T09:34:53Z</dcterms:created>
  <dcterms:modified xsi:type="dcterms:W3CDTF">2013-09-22T15:03:52Z</dcterms:modified>
</cp:coreProperties>
</file>