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41308-4230-477F-A907-0FF2449B188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9C94E-A6AC-4FB8-BC1A-A6CC0D9A5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94089" y="2524254"/>
            <a:ext cx="5149679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4098201"/>
            <a:ext cx="6696744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Slova </a:t>
            </a:r>
            <a:r>
              <a:rPr lang="cs-CZ" sz="4800" i="1" dirty="0" smtClean="0"/>
              <a:t>se slabikou </a:t>
            </a:r>
            <a:r>
              <a:rPr lang="cs-CZ" sz="4800" i="1" dirty="0" err="1" smtClean="0"/>
              <a:t>ši</a:t>
            </a:r>
            <a:r>
              <a:rPr lang="cs-CZ" sz="4800" i="1" dirty="0" smtClean="0"/>
              <a:t>, </a:t>
            </a:r>
            <a:r>
              <a:rPr lang="cs-CZ" sz="4800" i="1" dirty="0" err="1" smtClean="0"/>
              <a:t>ší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000232" y="5143512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  <a:br>
              <a:rPr lang="cs-CZ" dirty="0" smtClean="0"/>
            </a:br>
            <a:r>
              <a:rPr lang="cs-CZ" dirty="0" smtClean="0"/>
              <a:t>VY_32_INOVACE_193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683568" y="1772816"/>
            <a:ext cx="3168352" cy="86409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539552" y="476672"/>
            <a:ext cx="7272808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54868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Š je měkká souhláska, proto po ní píšeme měkké i, </a:t>
            </a:r>
            <a:r>
              <a:rPr lang="cs-CZ" sz="2400" dirty="0" err="1" smtClean="0"/>
              <a:t>í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91683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do vět správná slova: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3068960"/>
            <a:ext cx="40324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Táta má novou ____________.</a:t>
            </a:r>
          </a:p>
          <a:p>
            <a:r>
              <a:rPr lang="cs-CZ" sz="2400" dirty="0" smtClean="0"/>
              <a:t>Maminka vaří _____________.</a:t>
            </a:r>
          </a:p>
          <a:p>
            <a:r>
              <a:rPr lang="cs-CZ" sz="2400" dirty="0" smtClean="0"/>
              <a:t>Zajíc nastražil _____________.</a:t>
            </a:r>
          </a:p>
          <a:p>
            <a:r>
              <a:rPr lang="cs-CZ" sz="2400" dirty="0" smtClean="0"/>
              <a:t>Z luku vystřelil ____________.</a:t>
            </a:r>
          </a:p>
          <a:p>
            <a:r>
              <a:rPr lang="cs-CZ" sz="2400" dirty="0" smtClean="0"/>
              <a:t>Babička nese _____________.</a:t>
            </a:r>
          </a:p>
          <a:p>
            <a:r>
              <a:rPr lang="cs-CZ" sz="2400" dirty="0" smtClean="0"/>
              <a:t>Alenka _________kapesník.</a:t>
            </a:r>
          </a:p>
          <a:p>
            <a:r>
              <a:rPr lang="cs-CZ" sz="2400" dirty="0" smtClean="0"/>
              <a:t>Ze stromu padají __________.</a:t>
            </a:r>
          </a:p>
        </p:txBody>
      </p:sp>
      <p:sp>
        <p:nvSpPr>
          <p:cNvPr id="7" name="Elipsa 6"/>
          <p:cNvSpPr/>
          <p:nvPr/>
        </p:nvSpPr>
        <p:spPr>
          <a:xfrm>
            <a:off x="4860032" y="2348880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šišky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6660232" y="2780928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vyšila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5004048" y="3212976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šíp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6660232" y="3789040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uši</a:t>
            </a:r>
            <a:endParaRPr lang="cs-CZ" dirty="0"/>
          </a:p>
        </p:txBody>
      </p:sp>
      <p:sp>
        <p:nvSpPr>
          <p:cNvPr id="14" name="Elipsa 13"/>
          <p:cNvSpPr/>
          <p:nvPr/>
        </p:nvSpPr>
        <p:spPr>
          <a:xfrm>
            <a:off x="5004048" y="4293096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košík</a:t>
            </a: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7020272" y="5013176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kaši</a:t>
            </a:r>
            <a:endParaRPr lang="cs-CZ" dirty="0"/>
          </a:p>
        </p:txBody>
      </p:sp>
      <p:sp>
        <p:nvSpPr>
          <p:cNvPr id="16" name="Elipsa 15"/>
          <p:cNvSpPr/>
          <p:nvPr/>
        </p:nvSpPr>
        <p:spPr>
          <a:xfrm>
            <a:off x="5220072" y="5301208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košili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aoblený obdélník 28"/>
          <p:cNvSpPr/>
          <p:nvPr/>
        </p:nvSpPr>
        <p:spPr>
          <a:xfrm>
            <a:off x="251520" y="260648"/>
            <a:ext cx="1080120" cy="4320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Zaoblený obdélník 27"/>
          <p:cNvSpPr/>
          <p:nvPr/>
        </p:nvSpPr>
        <p:spPr>
          <a:xfrm>
            <a:off x="3563888" y="4509120"/>
            <a:ext cx="4896544" cy="10801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2606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Vylušti: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268760"/>
            <a:ext cx="31683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000" dirty="0" smtClean="0"/>
              <a:t>Střelec vystřelil ____.</a:t>
            </a:r>
          </a:p>
          <a:p>
            <a:pPr marL="457200" indent="-457200"/>
            <a:endParaRPr lang="cs-CZ" sz="2000" dirty="0" smtClean="0"/>
          </a:p>
          <a:p>
            <a:pPr marL="457200" indent="-457200"/>
            <a:r>
              <a:rPr lang="cs-CZ" sz="2000" dirty="0" smtClean="0"/>
              <a:t>Opak slova úzký ____ .</a:t>
            </a:r>
          </a:p>
          <a:p>
            <a:pPr marL="457200" indent="-457200"/>
            <a:endParaRPr lang="cs-CZ" sz="2000" dirty="0" smtClean="0"/>
          </a:p>
          <a:p>
            <a:pPr marL="457200" indent="-457200"/>
            <a:r>
              <a:rPr lang="cs-CZ" sz="2000" dirty="0" smtClean="0"/>
              <a:t>Maminka _______ košili.</a:t>
            </a:r>
          </a:p>
          <a:p>
            <a:pPr marL="457200" indent="-457200"/>
            <a:endParaRPr lang="cs-CZ" sz="2000" dirty="0" smtClean="0"/>
          </a:p>
          <a:p>
            <a:pPr marL="457200" indent="-457200"/>
            <a:r>
              <a:rPr lang="cs-CZ" sz="2000" dirty="0" smtClean="0"/>
              <a:t>Plný ______ hub.</a:t>
            </a:r>
          </a:p>
          <a:p>
            <a:pPr marL="457200" indent="-457200"/>
            <a:endParaRPr lang="cs-CZ" sz="2000" dirty="0"/>
          </a:p>
          <a:p>
            <a:pPr marL="457200" indent="-457200"/>
            <a:r>
              <a:rPr lang="cs-CZ" sz="2000" dirty="0" smtClean="0"/>
              <a:t>Eva má ráda krupicovou __.</a:t>
            </a:r>
          </a:p>
        </p:txBody>
      </p:sp>
      <p:sp>
        <p:nvSpPr>
          <p:cNvPr id="4" name="Obdélník 3"/>
          <p:cNvSpPr/>
          <p:nvPr/>
        </p:nvSpPr>
        <p:spPr>
          <a:xfrm>
            <a:off x="5004048" y="1340768"/>
            <a:ext cx="504056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508104" y="1340768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499992" y="177281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012160" y="1340768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508104" y="2636912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508104" y="177281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499992" y="220486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012160" y="2636912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012160" y="306896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5004048" y="3068960"/>
            <a:ext cx="504056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004048" y="2636912"/>
            <a:ext cx="504056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004048" y="2204864"/>
            <a:ext cx="504056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004048" y="1772816"/>
            <a:ext cx="504056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4499992" y="306896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020272" y="177281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516216" y="177281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6012160" y="177281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948264" y="2636912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6444208" y="2636912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6516216" y="220486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6012160" y="220486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508104" y="220486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5508104" y="306896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3851920" y="47251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 stromu spadla_________________.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683568" y="1772816"/>
            <a:ext cx="3168352" cy="86409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539552" y="476672"/>
            <a:ext cx="7272808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54868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Š je měkká souhláska, proto po ní píšeme měkké i, </a:t>
            </a:r>
            <a:r>
              <a:rPr lang="cs-CZ" sz="2400" dirty="0" err="1" smtClean="0"/>
              <a:t>í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91683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do vět správná slova: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3068960"/>
            <a:ext cx="40324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Táta má novou ___košili.</a:t>
            </a:r>
          </a:p>
          <a:p>
            <a:r>
              <a:rPr lang="cs-CZ" sz="2400" dirty="0" smtClean="0"/>
              <a:t>Maminka vaří ___kaši____.</a:t>
            </a:r>
          </a:p>
          <a:p>
            <a:r>
              <a:rPr lang="cs-CZ" sz="2400" dirty="0" smtClean="0"/>
              <a:t>Zajíc nastražil  uši__________.</a:t>
            </a:r>
          </a:p>
          <a:p>
            <a:r>
              <a:rPr lang="cs-CZ" sz="2400" dirty="0" smtClean="0"/>
              <a:t>Z luku vystřelil __šíp__.</a:t>
            </a:r>
          </a:p>
          <a:p>
            <a:r>
              <a:rPr lang="cs-CZ" sz="2400" dirty="0" smtClean="0"/>
              <a:t>Babička nese __košík___.</a:t>
            </a:r>
          </a:p>
          <a:p>
            <a:r>
              <a:rPr lang="cs-CZ" sz="2400" dirty="0" smtClean="0"/>
              <a:t>Alenka _vyšila__kapesník.</a:t>
            </a:r>
          </a:p>
          <a:p>
            <a:r>
              <a:rPr lang="cs-CZ" sz="2400" dirty="0" smtClean="0"/>
              <a:t>Ze stromu padají _šišky_.</a:t>
            </a:r>
          </a:p>
        </p:txBody>
      </p:sp>
      <p:sp>
        <p:nvSpPr>
          <p:cNvPr id="7" name="Elipsa 6"/>
          <p:cNvSpPr/>
          <p:nvPr/>
        </p:nvSpPr>
        <p:spPr>
          <a:xfrm>
            <a:off x="4860032" y="2348880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šišky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6660232" y="2780928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vyšila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5004048" y="3212976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šíp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6660232" y="3789040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uši</a:t>
            </a:r>
            <a:endParaRPr lang="cs-CZ" dirty="0"/>
          </a:p>
        </p:txBody>
      </p:sp>
      <p:sp>
        <p:nvSpPr>
          <p:cNvPr id="14" name="Elipsa 13"/>
          <p:cNvSpPr/>
          <p:nvPr/>
        </p:nvSpPr>
        <p:spPr>
          <a:xfrm>
            <a:off x="5004048" y="4293096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košík</a:t>
            </a: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7020272" y="5013176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kaši</a:t>
            </a:r>
            <a:endParaRPr lang="cs-CZ" dirty="0"/>
          </a:p>
        </p:txBody>
      </p:sp>
      <p:sp>
        <p:nvSpPr>
          <p:cNvPr id="16" name="Elipsa 15"/>
          <p:cNvSpPr/>
          <p:nvPr/>
        </p:nvSpPr>
        <p:spPr>
          <a:xfrm>
            <a:off x="5220072" y="5301208"/>
            <a:ext cx="172819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košili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051720" y="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aoblený obdélník 28"/>
          <p:cNvSpPr/>
          <p:nvPr/>
        </p:nvSpPr>
        <p:spPr>
          <a:xfrm>
            <a:off x="251520" y="260648"/>
            <a:ext cx="1080120" cy="4320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Zaoblený obdélník 27"/>
          <p:cNvSpPr/>
          <p:nvPr/>
        </p:nvSpPr>
        <p:spPr>
          <a:xfrm>
            <a:off x="3563888" y="4509120"/>
            <a:ext cx="4896544" cy="10801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2606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Vylušti: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268760"/>
            <a:ext cx="31683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000" dirty="0" smtClean="0"/>
              <a:t>Střelec vystřelil ____.</a:t>
            </a:r>
          </a:p>
          <a:p>
            <a:pPr marL="457200" indent="-457200"/>
            <a:endParaRPr lang="cs-CZ" sz="2000" dirty="0" smtClean="0"/>
          </a:p>
          <a:p>
            <a:pPr marL="457200" indent="-457200"/>
            <a:r>
              <a:rPr lang="cs-CZ" sz="2000" dirty="0" smtClean="0"/>
              <a:t>Opak slova úzký ____ .</a:t>
            </a:r>
          </a:p>
          <a:p>
            <a:pPr marL="457200" indent="-457200"/>
            <a:endParaRPr lang="cs-CZ" sz="2000" dirty="0" smtClean="0"/>
          </a:p>
          <a:p>
            <a:pPr marL="457200" indent="-457200"/>
            <a:r>
              <a:rPr lang="cs-CZ" sz="2000" dirty="0" smtClean="0"/>
              <a:t>Maminka _______ košili.</a:t>
            </a:r>
          </a:p>
          <a:p>
            <a:pPr marL="457200" indent="-457200"/>
            <a:endParaRPr lang="cs-CZ" sz="2000" dirty="0" smtClean="0"/>
          </a:p>
          <a:p>
            <a:pPr marL="457200" indent="-457200"/>
            <a:r>
              <a:rPr lang="cs-CZ" sz="2000" dirty="0" smtClean="0"/>
              <a:t>Plný ______ hub.</a:t>
            </a:r>
          </a:p>
          <a:p>
            <a:pPr marL="457200" indent="-457200"/>
            <a:endParaRPr lang="cs-CZ" sz="2000" dirty="0"/>
          </a:p>
          <a:p>
            <a:pPr marL="457200" indent="-457200"/>
            <a:r>
              <a:rPr lang="cs-CZ" sz="2000" dirty="0" smtClean="0"/>
              <a:t>Eva má ráda krupicovou __.</a:t>
            </a:r>
          </a:p>
        </p:txBody>
      </p:sp>
      <p:sp>
        <p:nvSpPr>
          <p:cNvPr id="4" name="Obdélník 3"/>
          <p:cNvSpPr/>
          <p:nvPr/>
        </p:nvSpPr>
        <p:spPr>
          <a:xfrm>
            <a:off x="5004048" y="1340768"/>
            <a:ext cx="504056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508104" y="1340768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4499992" y="177281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012160" y="1340768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508104" y="2636912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508104" y="177281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499992" y="220486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012160" y="2636912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6012160" y="306896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5004048" y="3068960"/>
            <a:ext cx="504056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5004048" y="2636912"/>
            <a:ext cx="504056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004048" y="2204864"/>
            <a:ext cx="504056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5004048" y="1772816"/>
            <a:ext cx="504056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4499992" y="306896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7020272" y="177281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ý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6516216" y="177281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6012160" y="1772816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6948264" y="2636912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6444208" y="2636912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í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6516216" y="220486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6012160" y="220486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5508104" y="220486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5508104" y="306896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851920" y="47251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 stromu spadla___šiška_________.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212</Words>
  <Application>Microsoft Office PowerPoint</Application>
  <PresentationFormat>Předvádění na obrazovce (4:3)</PresentationFormat>
  <Paragraphs>82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Snímek 2</vt:lpstr>
      <vt:lpstr>Snímek 3</vt:lpstr>
      <vt:lpstr>Snímek 4</vt:lpstr>
      <vt:lpstr>Snímek 5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2013-03-30T10:14:25Z</dcterms:created>
  <dcterms:modified xsi:type="dcterms:W3CDTF">2013-09-22T15:06:03Z</dcterms:modified>
</cp:coreProperties>
</file>