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9CAAF-35AA-4B46-8111-34A5D81E68A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13EB0-0FE7-4000-ACCA-C3617A1DA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524254"/>
            <a:ext cx="5149679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4143380"/>
            <a:ext cx="6696744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Slova </a:t>
            </a:r>
            <a:r>
              <a:rPr lang="cs-CZ" sz="4800" i="1" dirty="0" smtClean="0"/>
              <a:t>se slabikou či, </a:t>
            </a:r>
            <a:r>
              <a:rPr lang="cs-CZ" sz="4800" i="1" dirty="0" smtClean="0"/>
              <a:t>čí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928794" y="520280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  <a:br>
              <a:rPr lang="cs-CZ" dirty="0" smtClean="0"/>
            </a:br>
            <a:r>
              <a:rPr lang="cs-CZ" dirty="0" smtClean="0"/>
              <a:t>VY_32_INOVACE_194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251520" y="1628800"/>
            <a:ext cx="201622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179512" y="260648"/>
            <a:ext cx="6336704" cy="1080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7667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 je měkká souhláska, proto napíšeme měkké i, </a:t>
            </a:r>
            <a:r>
              <a:rPr lang="cs-CZ" dirty="0" err="1" smtClean="0"/>
              <a:t>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7728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sp>
        <p:nvSpPr>
          <p:cNvPr id="6" name="Vlna 5"/>
          <p:cNvSpPr/>
          <p:nvPr/>
        </p:nvSpPr>
        <p:spPr>
          <a:xfrm>
            <a:off x="755576" y="2708920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kočička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Vlna 8"/>
          <p:cNvSpPr/>
          <p:nvPr/>
        </p:nvSpPr>
        <p:spPr>
          <a:xfrm>
            <a:off x="1187624" y="4005064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učitel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Vlna 9"/>
          <p:cNvSpPr/>
          <p:nvPr/>
        </p:nvSpPr>
        <p:spPr>
          <a:xfrm>
            <a:off x="2915816" y="2924944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oči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Vlna 10"/>
          <p:cNvSpPr/>
          <p:nvPr/>
        </p:nvSpPr>
        <p:spPr>
          <a:xfrm>
            <a:off x="2843808" y="4869160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svačina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Vlna 11"/>
          <p:cNvSpPr/>
          <p:nvPr/>
        </p:nvSpPr>
        <p:spPr>
          <a:xfrm>
            <a:off x="899592" y="5589240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čítanka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Admin\Local Settings\Temporary Internet Files\Content.IE5\1V59TOP5\MP900446587[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88840"/>
            <a:ext cx="1000911" cy="1296144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448626[2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924944"/>
            <a:ext cx="1691680" cy="1268760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412776"/>
            <a:ext cx="1418913" cy="1213983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C90029023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869160"/>
            <a:ext cx="1219200" cy="156021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VLD3FGHW\MC90001930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4941168"/>
            <a:ext cx="1512168" cy="1319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323528" y="188640"/>
            <a:ext cx="432048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95536" y="1052736"/>
          <a:ext cx="4104460" cy="4320480"/>
        </p:xfrm>
        <a:graphic>
          <a:graphicData uri="http://schemas.openxmlformats.org/drawingml/2006/table">
            <a:tbl>
              <a:tblPr bandRow="1">
                <a:tableStyleId>{FABFCF23-3B69-468F-B69F-88F6DE6A72F2}</a:tableStyleId>
              </a:tblPr>
              <a:tblGrid>
                <a:gridCol w="410446"/>
                <a:gridCol w="410446"/>
                <a:gridCol w="410446"/>
                <a:gridCol w="410446"/>
                <a:gridCol w="410446"/>
                <a:gridCol w="410446"/>
                <a:gridCol w="410446"/>
                <a:gridCol w="410446"/>
                <a:gridCol w="410446"/>
                <a:gridCol w="410446"/>
              </a:tblGrid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67544" y="26064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slova se slabikou či, čí a napiš je: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4048" y="1052736"/>
            <a:ext cx="31683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251520" y="1628800"/>
            <a:ext cx="201622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179512" y="260648"/>
            <a:ext cx="6336704" cy="1080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7667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 je měkká souhláska, proto napíšeme měkké i, </a:t>
            </a:r>
            <a:r>
              <a:rPr lang="cs-CZ" dirty="0" err="1" smtClean="0"/>
              <a:t>í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7728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sp>
        <p:nvSpPr>
          <p:cNvPr id="6" name="Vlna 5"/>
          <p:cNvSpPr/>
          <p:nvPr/>
        </p:nvSpPr>
        <p:spPr>
          <a:xfrm>
            <a:off x="755576" y="2708920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kočička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Vlna 8"/>
          <p:cNvSpPr/>
          <p:nvPr/>
        </p:nvSpPr>
        <p:spPr>
          <a:xfrm>
            <a:off x="1187624" y="4005064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učitel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Vlna 9"/>
          <p:cNvSpPr/>
          <p:nvPr/>
        </p:nvSpPr>
        <p:spPr>
          <a:xfrm>
            <a:off x="2915816" y="2924944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oči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Vlna 10"/>
          <p:cNvSpPr/>
          <p:nvPr/>
        </p:nvSpPr>
        <p:spPr>
          <a:xfrm>
            <a:off x="2843808" y="4869160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svačina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Vlna 11"/>
          <p:cNvSpPr/>
          <p:nvPr/>
        </p:nvSpPr>
        <p:spPr>
          <a:xfrm>
            <a:off x="899592" y="5589240"/>
            <a:ext cx="1224136" cy="720080"/>
          </a:xfrm>
          <a:prstGeom prst="wav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čítanka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Admin\Local Settings\Temporary Internet Files\Content.IE5\1V59TOP5\MP900446587[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88840"/>
            <a:ext cx="1000911" cy="1296144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448626[2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924944"/>
            <a:ext cx="1691680" cy="1268760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412776"/>
            <a:ext cx="1418913" cy="1213983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C90029023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869160"/>
            <a:ext cx="1219200" cy="156021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VLD3FGHW\MC90001930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4941168"/>
            <a:ext cx="1512168" cy="1319846"/>
          </a:xfrm>
          <a:prstGeom prst="rect">
            <a:avLst/>
          </a:prstGeom>
          <a:noFill/>
        </p:spPr>
      </p:pic>
      <p:cxnSp>
        <p:nvCxnSpPr>
          <p:cNvPr id="17" name="Přímá spojovací čára 16"/>
          <p:cNvCxnSpPr>
            <a:stCxn id="6" idx="3"/>
          </p:cNvCxnSpPr>
          <p:nvPr/>
        </p:nvCxnSpPr>
        <p:spPr>
          <a:xfrm flipV="1">
            <a:off x="1979712" y="2492896"/>
            <a:ext cx="331236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endCxn id="1027" idx="1"/>
          </p:cNvCxnSpPr>
          <p:nvPr/>
        </p:nvCxnSpPr>
        <p:spPr>
          <a:xfrm flipV="1">
            <a:off x="4067944" y="3559324"/>
            <a:ext cx="2376264" cy="13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9" idx="3"/>
          </p:cNvCxnSpPr>
          <p:nvPr/>
        </p:nvCxnSpPr>
        <p:spPr>
          <a:xfrm flipV="1">
            <a:off x="2411760" y="2276872"/>
            <a:ext cx="576064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067944" y="5517232"/>
            <a:ext cx="144016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2195736" y="5805264"/>
            <a:ext cx="525658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6732240" y="4046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323528" y="188640"/>
            <a:ext cx="432048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95536" y="1052736"/>
          <a:ext cx="4104460" cy="4320480"/>
        </p:xfrm>
        <a:graphic>
          <a:graphicData uri="http://schemas.openxmlformats.org/drawingml/2006/table">
            <a:tbl>
              <a:tblPr bandRow="1">
                <a:tableStyleId>{FABFCF23-3B69-468F-B69F-88F6DE6A72F2}</a:tableStyleId>
              </a:tblPr>
              <a:tblGrid>
                <a:gridCol w="410446"/>
                <a:gridCol w="410446"/>
                <a:gridCol w="410446"/>
                <a:gridCol w="410446"/>
                <a:gridCol w="410446"/>
                <a:gridCol w="410446"/>
                <a:gridCol w="410446"/>
                <a:gridCol w="410446"/>
                <a:gridCol w="410446"/>
                <a:gridCol w="410446"/>
              </a:tblGrid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67544" y="26064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slova se slabikou či, čí a napiš je: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4048" y="2060848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Číhat, čítanka</a:t>
            </a:r>
          </a:p>
          <a:p>
            <a:r>
              <a:rPr lang="cs-CZ" dirty="0" smtClean="0"/>
              <a:t>Hučí, oči</a:t>
            </a:r>
          </a:p>
          <a:p>
            <a:r>
              <a:rPr lang="cs-CZ" dirty="0" smtClean="0"/>
              <a:t>Číhá, svačina</a:t>
            </a:r>
          </a:p>
          <a:p>
            <a:r>
              <a:rPr lang="cs-CZ" dirty="0" smtClean="0"/>
              <a:t>Točí, čiperný</a:t>
            </a:r>
          </a:p>
          <a:p>
            <a:r>
              <a:rPr lang="cs-CZ" dirty="0" smtClean="0"/>
              <a:t>Mlčí, vrčí, křičí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36096" y="2606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258</Words>
  <Application>Microsoft Office PowerPoint</Application>
  <PresentationFormat>Předvádění na obrazovce (4:3)</PresentationFormat>
  <Paragraphs>188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Snímek 5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2013-03-30T11:18:28Z</dcterms:created>
  <dcterms:modified xsi:type="dcterms:W3CDTF">2013-09-22T15:08:14Z</dcterms:modified>
</cp:coreProperties>
</file>