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37A6-069B-4ADC-A9CB-DEE5880B3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94DC8-3D1B-4E3E-B8F6-203130DEC0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362525"/>
            <a:ext cx="514967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929066"/>
            <a:ext cx="669674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</a:t>
            </a:r>
            <a:r>
              <a:rPr lang="cs-CZ" sz="4800" i="1" dirty="0" err="1" smtClean="0"/>
              <a:t>ři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ří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6301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857356" y="500063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VY_32_INOVACE_195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ný popisek 5"/>
          <p:cNvSpPr/>
          <p:nvPr/>
        </p:nvSpPr>
        <p:spPr>
          <a:xfrm>
            <a:off x="323528" y="1556792"/>
            <a:ext cx="1944216" cy="864096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260648"/>
            <a:ext cx="6048672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Ř je měkká souhláska, proto píšeme měkké i, </a:t>
            </a:r>
            <a:r>
              <a:rPr lang="cs-CZ" sz="2400" dirty="0" err="1" smtClean="0"/>
              <a:t>í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7008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7" name="6cípá hvězda 6"/>
          <p:cNvSpPr/>
          <p:nvPr/>
        </p:nvSpPr>
        <p:spPr>
          <a:xfrm>
            <a:off x="2051720" y="4221088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řízek</a:t>
            </a:r>
            <a:endParaRPr lang="cs-CZ" dirty="0"/>
          </a:p>
        </p:txBody>
      </p:sp>
      <p:sp>
        <p:nvSpPr>
          <p:cNvPr id="8" name="6cípá hvězda 7"/>
          <p:cNvSpPr/>
          <p:nvPr/>
        </p:nvSpPr>
        <p:spPr>
          <a:xfrm>
            <a:off x="1619672" y="2996952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kapři</a:t>
            </a:r>
            <a:endParaRPr lang="cs-CZ" dirty="0"/>
          </a:p>
        </p:txBody>
      </p:sp>
      <p:sp>
        <p:nvSpPr>
          <p:cNvPr id="9" name="6cípá hvězda 8"/>
          <p:cNvSpPr/>
          <p:nvPr/>
        </p:nvSpPr>
        <p:spPr>
          <a:xfrm>
            <a:off x="467544" y="2780928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říčka</a:t>
            </a:r>
            <a:endParaRPr lang="cs-CZ" dirty="0"/>
          </a:p>
        </p:txBody>
      </p:sp>
      <p:sp>
        <p:nvSpPr>
          <p:cNvPr id="10" name="6cípá hvězda 9"/>
          <p:cNvSpPr/>
          <p:nvPr/>
        </p:nvSpPr>
        <p:spPr>
          <a:xfrm>
            <a:off x="3707904" y="5445224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řidič</a:t>
            </a:r>
            <a:endParaRPr lang="cs-CZ" dirty="0"/>
          </a:p>
        </p:txBody>
      </p:sp>
      <p:sp>
        <p:nvSpPr>
          <p:cNvPr id="11" name="6cípá hvězda 10"/>
          <p:cNvSpPr/>
          <p:nvPr/>
        </p:nvSpPr>
        <p:spPr>
          <a:xfrm>
            <a:off x="683568" y="4293096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skříň</a:t>
            </a:r>
            <a:endParaRPr lang="cs-CZ" dirty="0"/>
          </a:p>
        </p:txBody>
      </p:sp>
      <p:sp>
        <p:nvSpPr>
          <p:cNvPr id="12" name="6cípá hvězda 11"/>
          <p:cNvSpPr/>
          <p:nvPr/>
        </p:nvSpPr>
        <p:spPr>
          <a:xfrm>
            <a:off x="2123728" y="5445224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křída</a:t>
            </a:r>
            <a:endParaRPr lang="cs-CZ" dirty="0"/>
          </a:p>
        </p:txBody>
      </p:sp>
      <p:sp>
        <p:nvSpPr>
          <p:cNvPr id="14" name="6cípá hvězda 13"/>
          <p:cNvSpPr/>
          <p:nvPr/>
        </p:nvSpPr>
        <p:spPr>
          <a:xfrm>
            <a:off x="611560" y="5373216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hřiby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O5EM361I\MP9004024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24744"/>
            <a:ext cx="1062980" cy="159369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M90039577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060848"/>
            <a:ext cx="1143000" cy="85725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P90038743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068960"/>
            <a:ext cx="1088520" cy="152596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C90040782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924944"/>
            <a:ext cx="1208782" cy="796129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O5EM361I\MP90039953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5085184"/>
            <a:ext cx="1440160" cy="1152128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C90039705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3429000"/>
            <a:ext cx="880567" cy="899770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1V59TOP5\MC90023767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5013176"/>
            <a:ext cx="1440160" cy="1248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860032" y="2060848"/>
            <a:ext cx="2808312" cy="44644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2276872"/>
            <a:ext cx="3240360" cy="4320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láček 2"/>
          <p:cNvSpPr/>
          <p:nvPr/>
        </p:nvSpPr>
        <p:spPr>
          <a:xfrm>
            <a:off x="179512" y="0"/>
            <a:ext cx="3456384" cy="1628800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Škrtni špatně napsaná slova. </a:t>
            </a:r>
          </a:p>
          <a:p>
            <a:r>
              <a:rPr lang="cs-CZ" dirty="0" smtClean="0"/>
              <a:t>Na řádky je napiš správně: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348880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Řýčka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řinčí</a:t>
            </a:r>
          </a:p>
          <a:p>
            <a:r>
              <a:rPr lang="cs-CZ" sz="2400" dirty="0" smtClean="0"/>
              <a:t>Řidič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</a:t>
            </a:r>
            <a:r>
              <a:rPr lang="cs-CZ" sz="2400" dirty="0" err="1" smtClean="0"/>
              <a:t>kopřyva</a:t>
            </a:r>
            <a:endParaRPr lang="cs-CZ" sz="2400" dirty="0" smtClean="0"/>
          </a:p>
          <a:p>
            <a:r>
              <a:rPr lang="cs-CZ" sz="2400" dirty="0" err="1" smtClean="0"/>
              <a:t>Jiřýk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řídký</a:t>
            </a:r>
          </a:p>
          <a:p>
            <a:r>
              <a:rPr lang="cs-CZ" sz="2400" dirty="0" smtClean="0"/>
              <a:t>Skříň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řýká</a:t>
            </a:r>
            <a:endParaRPr lang="cs-CZ" sz="2400" dirty="0" smtClean="0"/>
          </a:p>
          <a:p>
            <a:r>
              <a:rPr lang="cs-CZ" sz="2400" dirty="0" err="1" smtClean="0"/>
              <a:t>Hřyby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řízek</a:t>
            </a:r>
          </a:p>
          <a:p>
            <a:r>
              <a:rPr lang="cs-CZ" sz="2400" dirty="0" smtClean="0"/>
              <a:t>říkadlo</a:t>
            </a:r>
          </a:p>
          <a:p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76056" y="2276872"/>
            <a:ext cx="25922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ný popisek 2"/>
          <p:cNvSpPr/>
          <p:nvPr/>
        </p:nvSpPr>
        <p:spPr>
          <a:xfrm>
            <a:off x="395536" y="404664"/>
            <a:ext cx="2016224" cy="792088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5486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628800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Kapř</a:t>
            </a:r>
            <a:r>
              <a:rPr lang="cs-CZ" sz="2800" dirty="0" smtClean="0"/>
              <a:t>--, hoř--, </a:t>
            </a:r>
            <a:r>
              <a:rPr lang="cs-CZ" sz="2800" dirty="0" err="1" smtClean="0"/>
              <a:t>šetř</a:t>
            </a:r>
            <a:r>
              <a:rPr lang="cs-CZ" sz="2800" dirty="0" smtClean="0"/>
              <a:t>--,nevěř--, ř—</a:t>
            </a:r>
            <a:r>
              <a:rPr lang="cs-CZ" sz="2800" dirty="0" err="1" smtClean="0"/>
              <a:t>dí</a:t>
            </a:r>
            <a:r>
              <a:rPr lang="cs-CZ" sz="2800" dirty="0" smtClean="0"/>
              <a:t>, ř—</a:t>
            </a:r>
            <a:r>
              <a:rPr lang="cs-CZ" sz="2800" dirty="0" err="1" smtClean="0"/>
              <a:t>dič</a:t>
            </a:r>
            <a:r>
              <a:rPr lang="cs-CZ" sz="2800" dirty="0" smtClean="0"/>
              <a:t>, ř—</a:t>
            </a:r>
            <a:r>
              <a:rPr lang="cs-CZ" sz="2800" dirty="0" err="1" smtClean="0"/>
              <a:t>kanka</a:t>
            </a:r>
            <a:r>
              <a:rPr lang="cs-CZ" sz="2800" dirty="0" smtClean="0"/>
              <a:t>, hovoř--, ř—jen, vař--, večeř--, koř—</a:t>
            </a:r>
            <a:r>
              <a:rPr lang="cs-CZ" sz="2800" dirty="0" err="1" smtClean="0"/>
              <a:t>nek</a:t>
            </a:r>
            <a:r>
              <a:rPr lang="cs-CZ" sz="2800" dirty="0" smtClean="0"/>
              <a:t>, čtyř—</a:t>
            </a:r>
            <a:r>
              <a:rPr lang="cs-CZ" sz="2800" dirty="0" err="1" smtClean="0"/>
              <a:t>cet</a:t>
            </a:r>
            <a:r>
              <a:rPr lang="cs-CZ" sz="2800" dirty="0" smtClean="0"/>
              <a:t>, </a:t>
            </a:r>
            <a:r>
              <a:rPr lang="cs-CZ" sz="2800" dirty="0" err="1" smtClean="0"/>
              <a:t>nař</a:t>
            </a:r>
            <a:r>
              <a:rPr lang="cs-CZ" sz="2800" dirty="0" smtClean="0"/>
              <a:t>—</a:t>
            </a:r>
            <a:r>
              <a:rPr lang="cs-CZ" sz="2800" dirty="0" err="1" smtClean="0"/>
              <a:t>ká</a:t>
            </a:r>
            <a:r>
              <a:rPr lang="cs-CZ" sz="2800" dirty="0" smtClean="0"/>
              <a:t>, hašteř--, ponoř--.</a:t>
            </a:r>
            <a:endParaRPr lang="cs-CZ" sz="2800" dirty="0"/>
          </a:p>
        </p:txBody>
      </p:sp>
      <p:pic>
        <p:nvPicPr>
          <p:cNvPr id="5" name="Picture 7" descr="C:\Documents and Settings\Admin\Local Settings\Temporary Internet Files\Content.IE5\O5EM361I\MC900397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89040"/>
            <a:ext cx="1944216" cy="1986615"/>
          </a:xfrm>
          <a:prstGeom prst="rect">
            <a:avLst/>
          </a:prstGeom>
          <a:noFill/>
        </p:spPr>
      </p:pic>
      <p:pic>
        <p:nvPicPr>
          <p:cNvPr id="6" name="Picture 5" descr="C:\Documents and Settings\Admin\Local Settings\Temporary Internet Files\Content.IE5\1V59TOP5\MC9004078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268760"/>
            <a:ext cx="2733287" cy="1800200"/>
          </a:xfrm>
          <a:prstGeom prst="rect">
            <a:avLst/>
          </a:prstGeom>
          <a:noFill/>
        </p:spPr>
      </p:pic>
      <p:pic>
        <p:nvPicPr>
          <p:cNvPr id="7" name="Picture 8" descr="C:\Documents and Settings\Admin\Local Settings\Temporary Internet Files\Content.IE5\1V59TOP5\MC90023767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81128"/>
            <a:ext cx="2304256" cy="199693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012160" y="11247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řízek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80112" y="37890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skříń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55776" y="45811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</a:t>
            </a:r>
            <a:r>
              <a:rPr lang="cs-CZ" dirty="0" smtClean="0"/>
              <a:t>řiby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ný popisek 5"/>
          <p:cNvSpPr/>
          <p:nvPr/>
        </p:nvSpPr>
        <p:spPr>
          <a:xfrm>
            <a:off x="323528" y="1556792"/>
            <a:ext cx="1944216" cy="864096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260648"/>
            <a:ext cx="6048672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Ř je měkká souhláska, proto píšeme měkké i, </a:t>
            </a:r>
            <a:r>
              <a:rPr lang="cs-CZ" sz="2400" dirty="0" err="1" smtClean="0"/>
              <a:t>í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7008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7" name="6cípá hvězda 6"/>
          <p:cNvSpPr/>
          <p:nvPr/>
        </p:nvSpPr>
        <p:spPr>
          <a:xfrm>
            <a:off x="2051720" y="4221088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řízek</a:t>
            </a:r>
            <a:endParaRPr lang="cs-CZ" dirty="0"/>
          </a:p>
        </p:txBody>
      </p:sp>
      <p:sp>
        <p:nvSpPr>
          <p:cNvPr id="8" name="6cípá hvězda 7"/>
          <p:cNvSpPr/>
          <p:nvPr/>
        </p:nvSpPr>
        <p:spPr>
          <a:xfrm>
            <a:off x="1619672" y="2996952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kapři</a:t>
            </a:r>
            <a:endParaRPr lang="cs-CZ" dirty="0"/>
          </a:p>
        </p:txBody>
      </p:sp>
      <p:sp>
        <p:nvSpPr>
          <p:cNvPr id="9" name="6cípá hvězda 8"/>
          <p:cNvSpPr/>
          <p:nvPr/>
        </p:nvSpPr>
        <p:spPr>
          <a:xfrm>
            <a:off x="467544" y="2780928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říčka</a:t>
            </a:r>
            <a:endParaRPr lang="cs-CZ" dirty="0"/>
          </a:p>
        </p:txBody>
      </p:sp>
      <p:sp>
        <p:nvSpPr>
          <p:cNvPr id="10" name="6cípá hvězda 9"/>
          <p:cNvSpPr/>
          <p:nvPr/>
        </p:nvSpPr>
        <p:spPr>
          <a:xfrm>
            <a:off x="3707904" y="5445224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řidič</a:t>
            </a:r>
            <a:endParaRPr lang="cs-CZ" dirty="0"/>
          </a:p>
        </p:txBody>
      </p:sp>
      <p:sp>
        <p:nvSpPr>
          <p:cNvPr id="11" name="6cípá hvězda 10"/>
          <p:cNvSpPr/>
          <p:nvPr/>
        </p:nvSpPr>
        <p:spPr>
          <a:xfrm>
            <a:off x="683568" y="4293096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skříň</a:t>
            </a:r>
            <a:endParaRPr lang="cs-CZ" dirty="0"/>
          </a:p>
        </p:txBody>
      </p:sp>
      <p:sp>
        <p:nvSpPr>
          <p:cNvPr id="12" name="6cípá hvězda 11"/>
          <p:cNvSpPr/>
          <p:nvPr/>
        </p:nvSpPr>
        <p:spPr>
          <a:xfrm>
            <a:off x="2123728" y="5445224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křída</a:t>
            </a:r>
            <a:endParaRPr lang="cs-CZ" dirty="0"/>
          </a:p>
        </p:txBody>
      </p:sp>
      <p:sp>
        <p:nvSpPr>
          <p:cNvPr id="14" name="6cípá hvězda 13"/>
          <p:cNvSpPr/>
          <p:nvPr/>
        </p:nvSpPr>
        <p:spPr>
          <a:xfrm>
            <a:off x="611560" y="5373216"/>
            <a:ext cx="1008112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hřiby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O5EM361I\MP9004024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24744"/>
            <a:ext cx="1062980" cy="159369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M90039577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060848"/>
            <a:ext cx="1143000" cy="85725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P90038743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068960"/>
            <a:ext cx="1088520" cy="152596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C90040782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924944"/>
            <a:ext cx="1208782" cy="796129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O5EM361I\MP90039953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5085184"/>
            <a:ext cx="1440160" cy="1152128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C90039705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3429000"/>
            <a:ext cx="880567" cy="899770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1V59TOP5\MC90023767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5013176"/>
            <a:ext cx="1440160" cy="1248084"/>
          </a:xfrm>
          <a:prstGeom prst="rect">
            <a:avLst/>
          </a:prstGeom>
          <a:noFill/>
        </p:spPr>
      </p:pic>
      <p:sp>
        <p:nvSpPr>
          <p:cNvPr id="20" name="TextovéPole 19"/>
          <p:cNvSpPr txBox="1"/>
          <p:nvPr/>
        </p:nvSpPr>
        <p:spPr>
          <a:xfrm>
            <a:off x="6948264" y="4766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flipV="1">
            <a:off x="1331640" y="2132856"/>
            <a:ext cx="61206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2267744" y="3501008"/>
            <a:ext cx="49685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2771800" y="3501008"/>
            <a:ext cx="288032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V="1">
            <a:off x="1403648" y="3933056"/>
            <a:ext cx="25922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V="1">
            <a:off x="2699792" y="5157192"/>
            <a:ext cx="45365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H="1" flipV="1">
            <a:off x="4427984" y="2564904"/>
            <a:ext cx="144016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1475656" y="6165304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860032" y="2060848"/>
            <a:ext cx="2808312" cy="44644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39552" y="2276872"/>
            <a:ext cx="3240360" cy="4320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láček 2"/>
          <p:cNvSpPr/>
          <p:nvPr/>
        </p:nvSpPr>
        <p:spPr>
          <a:xfrm>
            <a:off x="179512" y="0"/>
            <a:ext cx="3456384" cy="1628800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Škrtni špatně napsaná slova. </a:t>
            </a:r>
          </a:p>
          <a:p>
            <a:r>
              <a:rPr lang="cs-CZ" dirty="0" smtClean="0"/>
              <a:t>Na řádky je napiš správně: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348880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Řýčka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řinčí</a:t>
            </a:r>
          </a:p>
          <a:p>
            <a:r>
              <a:rPr lang="cs-CZ" sz="2400" dirty="0" smtClean="0"/>
              <a:t>Řidič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</a:t>
            </a:r>
            <a:r>
              <a:rPr lang="cs-CZ" sz="2400" dirty="0" err="1" smtClean="0"/>
              <a:t>kopřyva</a:t>
            </a:r>
            <a:endParaRPr lang="cs-CZ" sz="2400" dirty="0" smtClean="0"/>
          </a:p>
          <a:p>
            <a:r>
              <a:rPr lang="cs-CZ" sz="2400" dirty="0" err="1" smtClean="0"/>
              <a:t>Jiřýk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řídký</a:t>
            </a:r>
          </a:p>
          <a:p>
            <a:r>
              <a:rPr lang="cs-CZ" sz="2400" dirty="0" smtClean="0"/>
              <a:t>Skříň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řýká</a:t>
            </a:r>
            <a:endParaRPr lang="cs-CZ" sz="2400" dirty="0" smtClean="0"/>
          </a:p>
          <a:p>
            <a:r>
              <a:rPr lang="cs-CZ" sz="2400" dirty="0" err="1" smtClean="0"/>
              <a:t>Hřyby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řízek</a:t>
            </a:r>
          </a:p>
          <a:p>
            <a:r>
              <a:rPr lang="cs-CZ" sz="2400" dirty="0" smtClean="0"/>
              <a:t>říkadlo</a:t>
            </a:r>
          </a:p>
          <a:p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76056" y="2276872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Říčka</a:t>
            </a:r>
          </a:p>
          <a:p>
            <a:r>
              <a:rPr lang="cs-CZ" dirty="0" smtClean="0"/>
              <a:t>Kopřiva</a:t>
            </a:r>
          </a:p>
          <a:p>
            <a:r>
              <a:rPr lang="cs-CZ" dirty="0" smtClean="0"/>
              <a:t>Jiřík</a:t>
            </a:r>
          </a:p>
          <a:p>
            <a:r>
              <a:rPr lang="cs-CZ" dirty="0" smtClean="0"/>
              <a:t>Říká</a:t>
            </a:r>
          </a:p>
          <a:p>
            <a:r>
              <a:rPr lang="cs-CZ" dirty="0" smtClean="0"/>
              <a:t>Hřiby</a:t>
            </a:r>
          </a:p>
          <a:p>
            <a:r>
              <a:rPr lang="cs-CZ" dirty="0" smtClean="0"/>
              <a:t>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27984" y="476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683568" y="256490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755576" y="4005064"/>
            <a:ext cx="7920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483768" y="515719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683568" y="544522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ný popisek 2"/>
          <p:cNvSpPr/>
          <p:nvPr/>
        </p:nvSpPr>
        <p:spPr>
          <a:xfrm>
            <a:off x="395536" y="404664"/>
            <a:ext cx="2016224" cy="792088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5486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628800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Kapři, hoří, </a:t>
            </a:r>
            <a:r>
              <a:rPr lang="cs-CZ" sz="2800" dirty="0" err="1" smtClean="0"/>
              <a:t>šetí</a:t>
            </a:r>
            <a:r>
              <a:rPr lang="cs-CZ" sz="2800" dirty="0" smtClean="0"/>
              <a:t>-,nevěří, </a:t>
            </a:r>
          </a:p>
          <a:p>
            <a:r>
              <a:rPr lang="cs-CZ" sz="2800" dirty="0" smtClean="0"/>
              <a:t>řídí, řidič, říkanka, hovoří, říjen, vaří, večeří, kořínek, čtyřicet, nař</a:t>
            </a:r>
            <a:r>
              <a:rPr lang="cs-CZ" sz="2800" dirty="0"/>
              <a:t>í</a:t>
            </a:r>
            <a:r>
              <a:rPr lang="cs-CZ" sz="2800" dirty="0" smtClean="0"/>
              <a:t>ká, hašteří, ponoří.</a:t>
            </a:r>
            <a:endParaRPr lang="cs-CZ" sz="2800" dirty="0"/>
          </a:p>
        </p:txBody>
      </p:sp>
      <p:pic>
        <p:nvPicPr>
          <p:cNvPr id="5" name="Picture 7" descr="C:\Documents and Settings\Admin\Local Settings\Temporary Internet Files\Content.IE5\O5EM361I\MC900397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89040"/>
            <a:ext cx="1944216" cy="1986615"/>
          </a:xfrm>
          <a:prstGeom prst="rect">
            <a:avLst/>
          </a:prstGeom>
          <a:noFill/>
        </p:spPr>
      </p:pic>
      <p:pic>
        <p:nvPicPr>
          <p:cNvPr id="6" name="Picture 5" descr="C:\Documents and Settings\Admin\Local Settings\Temporary Internet Files\Content.IE5\1V59TOP5\MC9004078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268760"/>
            <a:ext cx="2733287" cy="1800200"/>
          </a:xfrm>
          <a:prstGeom prst="rect">
            <a:avLst/>
          </a:prstGeom>
          <a:noFill/>
        </p:spPr>
      </p:pic>
      <p:pic>
        <p:nvPicPr>
          <p:cNvPr id="7" name="Picture 8" descr="C:\Documents and Settings\Admin\Local Settings\Temporary Internet Files\Content.IE5\1V59TOP5\MC90023767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581128"/>
            <a:ext cx="2304256" cy="199693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012160" y="11247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řízek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80112" y="37890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skříń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55776" y="45811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</a:t>
            </a:r>
            <a:r>
              <a:rPr lang="cs-CZ" dirty="0" smtClean="0"/>
              <a:t>řiby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75856" y="4046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201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2013-03-30T14:30:19Z</dcterms:created>
  <dcterms:modified xsi:type="dcterms:W3CDTF">2013-09-22T15:10:09Z</dcterms:modified>
</cp:coreProperties>
</file>