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37A6-069B-4ADC-A9CB-DEE5880B3ED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94DC8-3D1B-4E3E-B8F6-203130DEC0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37A6-069B-4ADC-A9CB-DEE5880B3ED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94DC8-3D1B-4E3E-B8F6-203130DEC0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37A6-069B-4ADC-A9CB-DEE5880B3ED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94DC8-3D1B-4E3E-B8F6-203130DEC0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37A6-069B-4ADC-A9CB-DEE5880B3ED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94DC8-3D1B-4E3E-B8F6-203130DEC0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37A6-069B-4ADC-A9CB-DEE5880B3ED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94DC8-3D1B-4E3E-B8F6-203130DEC0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37A6-069B-4ADC-A9CB-DEE5880B3ED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94DC8-3D1B-4E3E-B8F6-203130DEC0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37A6-069B-4ADC-A9CB-DEE5880B3ED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94DC8-3D1B-4E3E-B8F6-203130DEC0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37A6-069B-4ADC-A9CB-DEE5880B3ED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94DC8-3D1B-4E3E-B8F6-203130DEC0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37A6-069B-4ADC-A9CB-DEE5880B3ED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94DC8-3D1B-4E3E-B8F6-203130DEC0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37A6-069B-4ADC-A9CB-DEE5880B3ED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94DC8-3D1B-4E3E-B8F6-203130DEC0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37A6-069B-4ADC-A9CB-DEE5880B3ED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94DC8-3D1B-4E3E-B8F6-203130DEC0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CF37A6-069B-4ADC-A9CB-DEE5880B3ED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F94DC8-3D1B-4E3E-B8F6-203130DEC01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gif"/><Relationship Id="rId7" Type="http://schemas.openxmlformats.org/officeDocument/2006/relationships/image" Target="../media/image7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wmf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gif"/><Relationship Id="rId7" Type="http://schemas.openxmlformats.org/officeDocument/2006/relationships/image" Target="../media/image7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wmf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2051720" y="2362525"/>
            <a:ext cx="5149679" cy="1323439"/>
          </a:xfrm>
          <a:prstGeom prst="rect">
            <a:avLst/>
          </a:prstGeom>
          <a:solidFill>
            <a:srgbClr val="FFFF00"/>
          </a:solidFill>
        </p:spPr>
        <p:txBody>
          <a:bodyPr wrap="square" lIns="91440" tIns="45720" rIns="91440" bIns="4572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Český</a:t>
            </a:r>
            <a:r>
              <a:rPr lang="cs-CZ" sz="8000" b="1" cap="none" spc="100" dirty="0" smtClean="0">
                <a:ln w="18000">
                  <a:solidFill>
                    <a:schemeClr val="tx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 </a:t>
            </a:r>
            <a:r>
              <a:rPr lang="cs-CZ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jazyk</a:t>
            </a:r>
            <a:endParaRPr lang="cs-CZ" sz="8000" b="1" cap="none" spc="100" dirty="0">
              <a:ln w="18000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5" name="TextovéPole 6"/>
          <p:cNvSpPr txBox="1"/>
          <p:nvPr/>
        </p:nvSpPr>
        <p:spPr>
          <a:xfrm>
            <a:off x="1187624" y="3929066"/>
            <a:ext cx="6696744" cy="83099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4800" i="1" dirty="0" smtClean="0"/>
              <a:t>Slova </a:t>
            </a:r>
            <a:r>
              <a:rPr lang="cs-CZ" sz="4800" i="1" dirty="0" smtClean="0"/>
              <a:t>se slabikou </a:t>
            </a:r>
            <a:r>
              <a:rPr lang="cs-CZ" sz="4800" i="1" dirty="0" err="1" smtClean="0"/>
              <a:t>ři</a:t>
            </a:r>
            <a:r>
              <a:rPr lang="cs-CZ" sz="4800" i="1" dirty="0" smtClean="0"/>
              <a:t>, </a:t>
            </a:r>
            <a:r>
              <a:rPr lang="cs-CZ" sz="4800" i="1" dirty="0" err="1" smtClean="0"/>
              <a:t>ří</a:t>
            </a:r>
            <a:endParaRPr lang="cs-CZ" sz="4800" i="1" dirty="0"/>
          </a:p>
        </p:txBody>
      </p:sp>
      <p:pic>
        <p:nvPicPr>
          <p:cNvPr id="6" name="Picture 2" descr="http://www.email.cz/getAttachment?session=N%AFA%C3%AC%C2%11M%00%3Du%C6f%24%BFR%02zc%17%24l%FBQ%9F%3C%8B%1D%D1%CFvA%09%7D.%AAA%24%F0%B8%08%039-%D1%F0W%D3%038V%18%0F%7EPl%21a-%AF%C06%5D%BC%F5%1C9%01%11%B5%B3%06%3E%F3%B3%84%99an_%05p%99%23%A1N%A6%8C%E3%17%C91%A9%60%E84L%FA%8Fqv%9E%C9%CC%FBUv%E0%09%A0%09%0A3%5D%B8n%0F%0F%C7%FA%D0%29y%CC%CF%E5%E2%EB%15%D4%88%83%A45%09%92%25%3C%F3%F0J%D2%AB%0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46301"/>
            <a:ext cx="8064896" cy="1559333"/>
          </a:xfrm>
          <a:prstGeom prst="rect">
            <a:avLst/>
          </a:prstGeom>
          <a:noFill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1857356" y="5000636"/>
            <a:ext cx="54726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dirty="0" smtClean="0"/>
              <a:t>Mgr. Vladimíra Mikulášková</a:t>
            </a:r>
          </a:p>
          <a:p>
            <a:pPr algn="ctr"/>
            <a:r>
              <a:rPr lang="cs-CZ" dirty="0" smtClean="0"/>
              <a:t>ZŠ Jenišovice</a:t>
            </a:r>
            <a:br>
              <a:rPr lang="cs-CZ" dirty="0" smtClean="0"/>
            </a:br>
            <a:r>
              <a:rPr lang="cs-CZ" dirty="0" smtClean="0"/>
              <a:t>VY_32_INOVACE_195</a:t>
            </a:r>
            <a:endParaRPr lang="cs-CZ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álný popisek 5"/>
          <p:cNvSpPr/>
          <p:nvPr/>
        </p:nvSpPr>
        <p:spPr>
          <a:xfrm>
            <a:off x="323528" y="1556792"/>
            <a:ext cx="1944216" cy="864096"/>
          </a:xfrm>
          <a:prstGeom prst="wedgeEllipse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Zaoblený obdélník 3"/>
          <p:cNvSpPr/>
          <p:nvPr/>
        </p:nvSpPr>
        <p:spPr>
          <a:xfrm>
            <a:off x="467544" y="260648"/>
            <a:ext cx="6048672" cy="64807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611560" y="332656"/>
            <a:ext cx="65527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Ř je měkká souhláska, proto píšeme měkké i, </a:t>
            </a:r>
            <a:r>
              <a:rPr lang="cs-CZ" sz="2400" dirty="0" err="1" smtClean="0"/>
              <a:t>í</a:t>
            </a:r>
            <a:r>
              <a:rPr lang="cs-CZ" sz="2400" dirty="0" smtClean="0"/>
              <a:t>. </a:t>
            </a:r>
            <a:endParaRPr lang="cs-CZ" sz="2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539552" y="1700808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Spoj správně:</a:t>
            </a:r>
            <a:endParaRPr lang="cs-CZ" dirty="0"/>
          </a:p>
        </p:txBody>
      </p:sp>
      <p:sp>
        <p:nvSpPr>
          <p:cNvPr id="7" name="6cípá hvězda 6"/>
          <p:cNvSpPr/>
          <p:nvPr/>
        </p:nvSpPr>
        <p:spPr>
          <a:xfrm>
            <a:off x="2051720" y="4221088"/>
            <a:ext cx="1008112" cy="1008112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řízek</a:t>
            </a:r>
            <a:endParaRPr lang="cs-CZ" dirty="0"/>
          </a:p>
        </p:txBody>
      </p:sp>
      <p:sp>
        <p:nvSpPr>
          <p:cNvPr id="8" name="6cípá hvězda 7"/>
          <p:cNvSpPr/>
          <p:nvPr/>
        </p:nvSpPr>
        <p:spPr>
          <a:xfrm>
            <a:off x="1619672" y="2996952"/>
            <a:ext cx="1008112" cy="1008112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kapři</a:t>
            </a:r>
            <a:endParaRPr lang="cs-CZ" dirty="0"/>
          </a:p>
        </p:txBody>
      </p:sp>
      <p:sp>
        <p:nvSpPr>
          <p:cNvPr id="9" name="6cípá hvězda 8"/>
          <p:cNvSpPr/>
          <p:nvPr/>
        </p:nvSpPr>
        <p:spPr>
          <a:xfrm>
            <a:off x="467544" y="2780928"/>
            <a:ext cx="1008112" cy="1008112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říčka</a:t>
            </a:r>
            <a:endParaRPr lang="cs-CZ" dirty="0"/>
          </a:p>
        </p:txBody>
      </p:sp>
      <p:sp>
        <p:nvSpPr>
          <p:cNvPr id="10" name="6cípá hvězda 9"/>
          <p:cNvSpPr/>
          <p:nvPr/>
        </p:nvSpPr>
        <p:spPr>
          <a:xfrm>
            <a:off x="3707904" y="5445224"/>
            <a:ext cx="1008112" cy="1008112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řidič</a:t>
            </a:r>
            <a:endParaRPr lang="cs-CZ" dirty="0"/>
          </a:p>
        </p:txBody>
      </p:sp>
      <p:sp>
        <p:nvSpPr>
          <p:cNvPr id="11" name="6cípá hvězda 10"/>
          <p:cNvSpPr/>
          <p:nvPr/>
        </p:nvSpPr>
        <p:spPr>
          <a:xfrm>
            <a:off x="683568" y="4293096"/>
            <a:ext cx="1008112" cy="1008112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skříň</a:t>
            </a:r>
            <a:endParaRPr lang="cs-CZ" dirty="0"/>
          </a:p>
        </p:txBody>
      </p:sp>
      <p:sp>
        <p:nvSpPr>
          <p:cNvPr id="12" name="6cípá hvězda 11"/>
          <p:cNvSpPr/>
          <p:nvPr/>
        </p:nvSpPr>
        <p:spPr>
          <a:xfrm>
            <a:off x="2123728" y="5445224"/>
            <a:ext cx="1008112" cy="1008112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křída</a:t>
            </a:r>
            <a:endParaRPr lang="cs-CZ" dirty="0"/>
          </a:p>
        </p:txBody>
      </p:sp>
      <p:sp>
        <p:nvSpPr>
          <p:cNvPr id="14" name="6cípá hvězda 13"/>
          <p:cNvSpPr/>
          <p:nvPr/>
        </p:nvSpPr>
        <p:spPr>
          <a:xfrm>
            <a:off x="611560" y="5373216"/>
            <a:ext cx="1008112" cy="1008112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hřiby</a:t>
            </a:r>
            <a:endParaRPr lang="cs-CZ" dirty="0"/>
          </a:p>
        </p:txBody>
      </p:sp>
      <p:pic>
        <p:nvPicPr>
          <p:cNvPr id="1026" name="Picture 2" descr="C:\Documents and Settings\Admin\Local Settings\Temporary Internet Files\Content.IE5\O5EM361I\MP900402463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1124744"/>
            <a:ext cx="1062980" cy="1593692"/>
          </a:xfrm>
          <a:prstGeom prst="rect">
            <a:avLst/>
          </a:prstGeom>
          <a:noFill/>
        </p:spPr>
      </p:pic>
      <p:pic>
        <p:nvPicPr>
          <p:cNvPr id="1027" name="Picture 3" descr="C:\Documents and Settings\Admin\Local Settings\Temporary Internet Files\Content.IE5\VLD3FGHW\MM900395770[1]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2060848"/>
            <a:ext cx="1143000" cy="857250"/>
          </a:xfrm>
          <a:prstGeom prst="rect">
            <a:avLst/>
          </a:prstGeom>
          <a:noFill/>
        </p:spPr>
      </p:pic>
      <p:pic>
        <p:nvPicPr>
          <p:cNvPr id="1028" name="Picture 4" descr="C:\Documents and Settings\Admin\Local Settings\Temporary Internet Files\Content.IE5\O5EM361I\MP900387435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76256" y="3068960"/>
            <a:ext cx="1088520" cy="1525963"/>
          </a:xfrm>
          <a:prstGeom prst="rect">
            <a:avLst/>
          </a:prstGeom>
          <a:noFill/>
        </p:spPr>
      </p:pic>
      <p:pic>
        <p:nvPicPr>
          <p:cNvPr id="1029" name="Picture 5" descr="C:\Documents and Settings\Admin\Local Settings\Temporary Internet Files\Content.IE5\1V59TOP5\MC900407820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20072" y="2924944"/>
            <a:ext cx="1208782" cy="796129"/>
          </a:xfrm>
          <a:prstGeom prst="rect">
            <a:avLst/>
          </a:prstGeom>
          <a:noFill/>
        </p:spPr>
      </p:pic>
      <p:pic>
        <p:nvPicPr>
          <p:cNvPr id="1030" name="Picture 6" descr="C:\Documents and Settings\Admin\Local Settings\Temporary Internet Files\Content.IE5\O5EM361I\MP900399539[1]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236296" y="5085184"/>
            <a:ext cx="1440160" cy="1152128"/>
          </a:xfrm>
          <a:prstGeom prst="rect">
            <a:avLst/>
          </a:prstGeom>
          <a:noFill/>
        </p:spPr>
      </p:pic>
      <p:pic>
        <p:nvPicPr>
          <p:cNvPr id="1031" name="Picture 7" descr="C:\Documents and Settings\Admin\Local Settings\Temporary Internet Files\Content.IE5\O5EM361I\MC900397050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635896" y="3429000"/>
            <a:ext cx="880567" cy="899770"/>
          </a:xfrm>
          <a:prstGeom prst="rect">
            <a:avLst/>
          </a:prstGeom>
          <a:noFill/>
        </p:spPr>
      </p:pic>
      <p:pic>
        <p:nvPicPr>
          <p:cNvPr id="1032" name="Picture 8" descr="C:\Documents and Settings\Admin\Local Settings\Temporary Internet Files\Content.IE5\1V59TOP5\MC900237677[1]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004048" y="5013176"/>
            <a:ext cx="1440160" cy="12480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4860032" y="2060848"/>
            <a:ext cx="2808312" cy="446449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539552" y="2276872"/>
            <a:ext cx="3240360" cy="432048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láček 2"/>
          <p:cNvSpPr/>
          <p:nvPr/>
        </p:nvSpPr>
        <p:spPr>
          <a:xfrm>
            <a:off x="179512" y="0"/>
            <a:ext cx="3456384" cy="1628800"/>
          </a:xfrm>
          <a:prstGeom prst="cloud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395536" y="404664"/>
            <a:ext cx="3816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Škrtni špatně napsaná slova. </a:t>
            </a:r>
          </a:p>
          <a:p>
            <a:r>
              <a:rPr lang="cs-CZ" dirty="0" smtClean="0"/>
              <a:t>Na řádky je napiš správně: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83568" y="2348880"/>
            <a:ext cx="345638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 smtClean="0"/>
              <a:t>Řýčka</a:t>
            </a:r>
            <a:endParaRPr lang="cs-CZ" sz="2400" dirty="0" smtClean="0"/>
          </a:p>
          <a:p>
            <a:r>
              <a:rPr lang="cs-CZ" sz="2400" dirty="0"/>
              <a:t> </a:t>
            </a:r>
            <a:r>
              <a:rPr lang="cs-CZ" sz="2400" dirty="0" smtClean="0"/>
              <a:t>                         řinčí</a:t>
            </a:r>
          </a:p>
          <a:p>
            <a:r>
              <a:rPr lang="cs-CZ" sz="2400" dirty="0" smtClean="0"/>
              <a:t>Řidič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                        </a:t>
            </a:r>
            <a:r>
              <a:rPr lang="cs-CZ" sz="2400" dirty="0" err="1" smtClean="0"/>
              <a:t>kopřyva</a:t>
            </a:r>
            <a:endParaRPr lang="cs-CZ" sz="2400" dirty="0" smtClean="0"/>
          </a:p>
          <a:p>
            <a:r>
              <a:rPr lang="cs-CZ" sz="2400" dirty="0" err="1" smtClean="0"/>
              <a:t>Jiřýk</a:t>
            </a:r>
            <a:endParaRPr lang="cs-CZ" sz="2400" dirty="0" smtClean="0"/>
          </a:p>
          <a:p>
            <a:r>
              <a:rPr lang="cs-CZ" sz="2400" dirty="0"/>
              <a:t> </a:t>
            </a:r>
            <a:r>
              <a:rPr lang="cs-CZ" sz="2400" dirty="0" smtClean="0"/>
              <a:t>                        řídký</a:t>
            </a:r>
          </a:p>
          <a:p>
            <a:r>
              <a:rPr lang="cs-CZ" sz="2400" dirty="0" smtClean="0"/>
              <a:t>Skříň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                         </a:t>
            </a:r>
            <a:r>
              <a:rPr lang="cs-CZ" sz="2400" dirty="0" err="1" smtClean="0"/>
              <a:t>řýká</a:t>
            </a:r>
            <a:endParaRPr lang="cs-CZ" sz="2400" dirty="0" smtClean="0"/>
          </a:p>
          <a:p>
            <a:r>
              <a:rPr lang="cs-CZ" sz="2400" dirty="0" err="1" smtClean="0"/>
              <a:t>Hřyby</a:t>
            </a:r>
            <a:endParaRPr lang="cs-CZ" sz="2400" dirty="0" smtClean="0"/>
          </a:p>
          <a:p>
            <a:r>
              <a:rPr lang="cs-CZ" sz="2400" dirty="0"/>
              <a:t> </a:t>
            </a:r>
            <a:r>
              <a:rPr lang="cs-CZ" sz="2400" dirty="0" smtClean="0"/>
              <a:t>                       řízek</a:t>
            </a:r>
          </a:p>
          <a:p>
            <a:r>
              <a:rPr lang="cs-CZ" sz="2400" dirty="0" smtClean="0"/>
              <a:t>říkadlo</a:t>
            </a:r>
          </a:p>
          <a:p>
            <a:endParaRPr lang="cs-CZ" sz="2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5076056" y="2276872"/>
            <a:ext cx="259228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____________________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____________________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_____________________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_____________________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____________________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____________________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_____________________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álný popisek 2"/>
          <p:cNvSpPr/>
          <p:nvPr/>
        </p:nvSpPr>
        <p:spPr>
          <a:xfrm>
            <a:off x="395536" y="404664"/>
            <a:ext cx="2016224" cy="792088"/>
          </a:xfrm>
          <a:prstGeom prst="wedgeEllipse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467544" y="548680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Doplň správně: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1628800"/>
            <a:ext cx="417646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err="1" smtClean="0"/>
              <a:t>Kapř</a:t>
            </a:r>
            <a:r>
              <a:rPr lang="cs-CZ" sz="2800" dirty="0" smtClean="0"/>
              <a:t>--, hoř--, </a:t>
            </a:r>
            <a:r>
              <a:rPr lang="cs-CZ" sz="2800" dirty="0" err="1" smtClean="0"/>
              <a:t>šetř</a:t>
            </a:r>
            <a:r>
              <a:rPr lang="cs-CZ" sz="2800" dirty="0" smtClean="0"/>
              <a:t>--,nevěř--, ř—</a:t>
            </a:r>
            <a:r>
              <a:rPr lang="cs-CZ" sz="2800" dirty="0" err="1" smtClean="0"/>
              <a:t>dí</a:t>
            </a:r>
            <a:r>
              <a:rPr lang="cs-CZ" sz="2800" dirty="0" smtClean="0"/>
              <a:t>, ř—</a:t>
            </a:r>
            <a:r>
              <a:rPr lang="cs-CZ" sz="2800" dirty="0" err="1" smtClean="0"/>
              <a:t>dič</a:t>
            </a:r>
            <a:r>
              <a:rPr lang="cs-CZ" sz="2800" dirty="0" smtClean="0"/>
              <a:t>, ř—</a:t>
            </a:r>
            <a:r>
              <a:rPr lang="cs-CZ" sz="2800" dirty="0" err="1" smtClean="0"/>
              <a:t>kanka</a:t>
            </a:r>
            <a:r>
              <a:rPr lang="cs-CZ" sz="2800" dirty="0" smtClean="0"/>
              <a:t>, hovoř--, ř—jen, vař--, večeř--, koř—</a:t>
            </a:r>
            <a:r>
              <a:rPr lang="cs-CZ" sz="2800" dirty="0" err="1" smtClean="0"/>
              <a:t>nek</a:t>
            </a:r>
            <a:r>
              <a:rPr lang="cs-CZ" sz="2800" dirty="0" smtClean="0"/>
              <a:t>, čtyř—</a:t>
            </a:r>
            <a:r>
              <a:rPr lang="cs-CZ" sz="2800" dirty="0" err="1" smtClean="0"/>
              <a:t>cet</a:t>
            </a:r>
            <a:r>
              <a:rPr lang="cs-CZ" sz="2800" dirty="0" smtClean="0"/>
              <a:t>, </a:t>
            </a:r>
            <a:r>
              <a:rPr lang="cs-CZ" sz="2800" dirty="0" err="1" smtClean="0"/>
              <a:t>nař</a:t>
            </a:r>
            <a:r>
              <a:rPr lang="cs-CZ" sz="2800" dirty="0" smtClean="0"/>
              <a:t>—</a:t>
            </a:r>
            <a:r>
              <a:rPr lang="cs-CZ" sz="2800" dirty="0" err="1" smtClean="0"/>
              <a:t>ká</a:t>
            </a:r>
            <a:r>
              <a:rPr lang="cs-CZ" sz="2800" dirty="0" smtClean="0"/>
              <a:t>, hašteř--, ponoř--.</a:t>
            </a:r>
            <a:endParaRPr lang="cs-CZ" sz="2800" dirty="0"/>
          </a:p>
        </p:txBody>
      </p:sp>
      <p:pic>
        <p:nvPicPr>
          <p:cNvPr id="5" name="Picture 7" descr="C:\Documents and Settings\Admin\Local Settings\Temporary Internet Files\Content.IE5\O5EM361I\MC90039705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3789040"/>
            <a:ext cx="1944216" cy="1986615"/>
          </a:xfrm>
          <a:prstGeom prst="rect">
            <a:avLst/>
          </a:prstGeom>
          <a:noFill/>
        </p:spPr>
      </p:pic>
      <p:pic>
        <p:nvPicPr>
          <p:cNvPr id="6" name="Picture 5" descr="C:\Documents and Settings\Admin\Local Settings\Temporary Internet Files\Content.IE5\1V59TOP5\MC90040782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1268760"/>
            <a:ext cx="2733287" cy="1800200"/>
          </a:xfrm>
          <a:prstGeom prst="rect">
            <a:avLst/>
          </a:prstGeom>
          <a:noFill/>
        </p:spPr>
      </p:pic>
      <p:pic>
        <p:nvPicPr>
          <p:cNvPr id="7" name="Picture 8" descr="C:\Documents and Settings\Admin\Local Settings\Temporary Internet Files\Content.IE5\1V59TOP5\MC900237677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736" y="4581128"/>
            <a:ext cx="2304256" cy="1996934"/>
          </a:xfrm>
          <a:prstGeom prst="rect">
            <a:avLst/>
          </a:prstGeom>
          <a:noFill/>
        </p:spPr>
      </p:pic>
      <p:sp>
        <p:nvSpPr>
          <p:cNvPr id="8" name="TextovéPole 7"/>
          <p:cNvSpPr txBox="1"/>
          <p:nvPr/>
        </p:nvSpPr>
        <p:spPr>
          <a:xfrm>
            <a:off x="6012160" y="1124744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řízek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5580112" y="3789040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skříń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2555776" y="4581128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h</a:t>
            </a:r>
            <a:r>
              <a:rPr lang="cs-CZ" dirty="0" smtClean="0"/>
              <a:t>řiby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álný popisek 5"/>
          <p:cNvSpPr/>
          <p:nvPr/>
        </p:nvSpPr>
        <p:spPr>
          <a:xfrm>
            <a:off x="323528" y="1556792"/>
            <a:ext cx="1944216" cy="864096"/>
          </a:xfrm>
          <a:prstGeom prst="wedgeEllipse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Zaoblený obdélník 3"/>
          <p:cNvSpPr/>
          <p:nvPr/>
        </p:nvSpPr>
        <p:spPr>
          <a:xfrm>
            <a:off x="467544" y="260648"/>
            <a:ext cx="6048672" cy="64807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611560" y="332656"/>
            <a:ext cx="65527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Ř je měkká souhláska, proto píšeme měkké i, </a:t>
            </a:r>
            <a:r>
              <a:rPr lang="cs-CZ" sz="2400" dirty="0" err="1" smtClean="0"/>
              <a:t>í</a:t>
            </a:r>
            <a:r>
              <a:rPr lang="cs-CZ" sz="2400" dirty="0" smtClean="0"/>
              <a:t>. </a:t>
            </a:r>
            <a:endParaRPr lang="cs-CZ" sz="2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539552" y="1700808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Spoj správně:</a:t>
            </a:r>
            <a:endParaRPr lang="cs-CZ" dirty="0"/>
          </a:p>
        </p:txBody>
      </p:sp>
      <p:sp>
        <p:nvSpPr>
          <p:cNvPr id="7" name="6cípá hvězda 6"/>
          <p:cNvSpPr/>
          <p:nvPr/>
        </p:nvSpPr>
        <p:spPr>
          <a:xfrm>
            <a:off x="2051720" y="4221088"/>
            <a:ext cx="1008112" cy="1008112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řízek</a:t>
            </a:r>
            <a:endParaRPr lang="cs-CZ" dirty="0"/>
          </a:p>
        </p:txBody>
      </p:sp>
      <p:sp>
        <p:nvSpPr>
          <p:cNvPr id="8" name="6cípá hvězda 7"/>
          <p:cNvSpPr/>
          <p:nvPr/>
        </p:nvSpPr>
        <p:spPr>
          <a:xfrm>
            <a:off x="1619672" y="2996952"/>
            <a:ext cx="1008112" cy="1008112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kapři</a:t>
            </a:r>
            <a:endParaRPr lang="cs-CZ" dirty="0"/>
          </a:p>
        </p:txBody>
      </p:sp>
      <p:sp>
        <p:nvSpPr>
          <p:cNvPr id="9" name="6cípá hvězda 8"/>
          <p:cNvSpPr/>
          <p:nvPr/>
        </p:nvSpPr>
        <p:spPr>
          <a:xfrm>
            <a:off x="467544" y="2780928"/>
            <a:ext cx="1008112" cy="1008112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říčka</a:t>
            </a:r>
            <a:endParaRPr lang="cs-CZ" dirty="0"/>
          </a:p>
        </p:txBody>
      </p:sp>
      <p:sp>
        <p:nvSpPr>
          <p:cNvPr id="10" name="6cípá hvězda 9"/>
          <p:cNvSpPr/>
          <p:nvPr/>
        </p:nvSpPr>
        <p:spPr>
          <a:xfrm>
            <a:off x="3707904" y="5445224"/>
            <a:ext cx="1008112" cy="1008112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řidič</a:t>
            </a:r>
            <a:endParaRPr lang="cs-CZ" dirty="0"/>
          </a:p>
        </p:txBody>
      </p:sp>
      <p:sp>
        <p:nvSpPr>
          <p:cNvPr id="11" name="6cípá hvězda 10"/>
          <p:cNvSpPr/>
          <p:nvPr/>
        </p:nvSpPr>
        <p:spPr>
          <a:xfrm>
            <a:off x="683568" y="4293096"/>
            <a:ext cx="1008112" cy="1008112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skříň</a:t>
            </a:r>
            <a:endParaRPr lang="cs-CZ" dirty="0"/>
          </a:p>
        </p:txBody>
      </p:sp>
      <p:sp>
        <p:nvSpPr>
          <p:cNvPr id="12" name="6cípá hvězda 11"/>
          <p:cNvSpPr/>
          <p:nvPr/>
        </p:nvSpPr>
        <p:spPr>
          <a:xfrm>
            <a:off x="2123728" y="5445224"/>
            <a:ext cx="1008112" cy="1008112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křída</a:t>
            </a:r>
            <a:endParaRPr lang="cs-CZ" dirty="0"/>
          </a:p>
        </p:txBody>
      </p:sp>
      <p:sp>
        <p:nvSpPr>
          <p:cNvPr id="14" name="6cípá hvězda 13"/>
          <p:cNvSpPr/>
          <p:nvPr/>
        </p:nvSpPr>
        <p:spPr>
          <a:xfrm>
            <a:off x="611560" y="5373216"/>
            <a:ext cx="1008112" cy="1008112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hřiby</a:t>
            </a:r>
            <a:endParaRPr lang="cs-CZ" dirty="0"/>
          </a:p>
        </p:txBody>
      </p:sp>
      <p:pic>
        <p:nvPicPr>
          <p:cNvPr id="1026" name="Picture 2" descr="C:\Documents and Settings\Admin\Local Settings\Temporary Internet Files\Content.IE5\O5EM361I\MP900402463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1124744"/>
            <a:ext cx="1062980" cy="1593692"/>
          </a:xfrm>
          <a:prstGeom prst="rect">
            <a:avLst/>
          </a:prstGeom>
          <a:noFill/>
        </p:spPr>
      </p:pic>
      <p:pic>
        <p:nvPicPr>
          <p:cNvPr id="1027" name="Picture 3" descr="C:\Documents and Settings\Admin\Local Settings\Temporary Internet Files\Content.IE5\VLD3FGHW\MM900395770[1]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2060848"/>
            <a:ext cx="1143000" cy="857250"/>
          </a:xfrm>
          <a:prstGeom prst="rect">
            <a:avLst/>
          </a:prstGeom>
          <a:noFill/>
        </p:spPr>
      </p:pic>
      <p:pic>
        <p:nvPicPr>
          <p:cNvPr id="1028" name="Picture 4" descr="C:\Documents and Settings\Admin\Local Settings\Temporary Internet Files\Content.IE5\O5EM361I\MP900387435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76256" y="3068960"/>
            <a:ext cx="1088520" cy="1525963"/>
          </a:xfrm>
          <a:prstGeom prst="rect">
            <a:avLst/>
          </a:prstGeom>
          <a:noFill/>
        </p:spPr>
      </p:pic>
      <p:pic>
        <p:nvPicPr>
          <p:cNvPr id="1029" name="Picture 5" descr="C:\Documents and Settings\Admin\Local Settings\Temporary Internet Files\Content.IE5\1V59TOP5\MC900407820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20072" y="2924944"/>
            <a:ext cx="1208782" cy="796129"/>
          </a:xfrm>
          <a:prstGeom prst="rect">
            <a:avLst/>
          </a:prstGeom>
          <a:noFill/>
        </p:spPr>
      </p:pic>
      <p:pic>
        <p:nvPicPr>
          <p:cNvPr id="1030" name="Picture 6" descr="C:\Documents and Settings\Admin\Local Settings\Temporary Internet Files\Content.IE5\O5EM361I\MP900399539[1]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236296" y="5085184"/>
            <a:ext cx="1440160" cy="1152128"/>
          </a:xfrm>
          <a:prstGeom prst="rect">
            <a:avLst/>
          </a:prstGeom>
          <a:noFill/>
        </p:spPr>
      </p:pic>
      <p:pic>
        <p:nvPicPr>
          <p:cNvPr id="1031" name="Picture 7" descr="C:\Documents and Settings\Admin\Local Settings\Temporary Internet Files\Content.IE5\O5EM361I\MC900397050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635896" y="3429000"/>
            <a:ext cx="880567" cy="899770"/>
          </a:xfrm>
          <a:prstGeom prst="rect">
            <a:avLst/>
          </a:prstGeom>
          <a:noFill/>
        </p:spPr>
      </p:pic>
      <p:pic>
        <p:nvPicPr>
          <p:cNvPr id="1032" name="Picture 8" descr="C:\Documents and Settings\Admin\Local Settings\Temporary Internet Files\Content.IE5\1V59TOP5\MC900237677[1]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004048" y="5013176"/>
            <a:ext cx="1440160" cy="1248084"/>
          </a:xfrm>
          <a:prstGeom prst="rect">
            <a:avLst/>
          </a:prstGeom>
          <a:noFill/>
        </p:spPr>
      </p:pic>
      <p:sp>
        <p:nvSpPr>
          <p:cNvPr id="20" name="TextovéPole 19"/>
          <p:cNvSpPr txBox="1"/>
          <p:nvPr/>
        </p:nvSpPr>
        <p:spPr>
          <a:xfrm>
            <a:off x="6948264" y="476672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  <a:endParaRPr lang="cs-CZ" dirty="0"/>
          </a:p>
        </p:txBody>
      </p:sp>
      <p:cxnSp>
        <p:nvCxnSpPr>
          <p:cNvPr id="22" name="Přímá spojovací čára 21"/>
          <p:cNvCxnSpPr/>
          <p:nvPr/>
        </p:nvCxnSpPr>
        <p:spPr>
          <a:xfrm flipV="1">
            <a:off x="1331640" y="2132856"/>
            <a:ext cx="6120680" cy="93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čára 23"/>
          <p:cNvCxnSpPr/>
          <p:nvPr/>
        </p:nvCxnSpPr>
        <p:spPr>
          <a:xfrm>
            <a:off x="2267744" y="3501008"/>
            <a:ext cx="4968552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ovací čára 25"/>
          <p:cNvCxnSpPr/>
          <p:nvPr/>
        </p:nvCxnSpPr>
        <p:spPr>
          <a:xfrm flipV="1">
            <a:off x="2771800" y="3501008"/>
            <a:ext cx="2880320" cy="1224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ovací čára 27"/>
          <p:cNvCxnSpPr/>
          <p:nvPr/>
        </p:nvCxnSpPr>
        <p:spPr>
          <a:xfrm flipV="1">
            <a:off x="1403648" y="3933056"/>
            <a:ext cx="2592288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ovací čára 29"/>
          <p:cNvCxnSpPr/>
          <p:nvPr/>
        </p:nvCxnSpPr>
        <p:spPr>
          <a:xfrm flipV="1">
            <a:off x="2699792" y="5157192"/>
            <a:ext cx="4536504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ovací čára 33"/>
          <p:cNvCxnSpPr/>
          <p:nvPr/>
        </p:nvCxnSpPr>
        <p:spPr>
          <a:xfrm flipH="1" flipV="1">
            <a:off x="4427984" y="2564904"/>
            <a:ext cx="144016" cy="31683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ovací čára 36"/>
          <p:cNvCxnSpPr/>
          <p:nvPr/>
        </p:nvCxnSpPr>
        <p:spPr>
          <a:xfrm>
            <a:off x="1475656" y="6165304"/>
            <a:ext cx="41044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4860032" y="2060848"/>
            <a:ext cx="2808312" cy="446449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539552" y="2276872"/>
            <a:ext cx="3240360" cy="432048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láček 2"/>
          <p:cNvSpPr/>
          <p:nvPr/>
        </p:nvSpPr>
        <p:spPr>
          <a:xfrm>
            <a:off x="179512" y="0"/>
            <a:ext cx="3456384" cy="1628800"/>
          </a:xfrm>
          <a:prstGeom prst="cloud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395536" y="404664"/>
            <a:ext cx="3816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Škrtni špatně napsaná slova. </a:t>
            </a:r>
          </a:p>
          <a:p>
            <a:r>
              <a:rPr lang="cs-CZ" dirty="0" smtClean="0"/>
              <a:t>Na řádky je napiš správně: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83568" y="2348880"/>
            <a:ext cx="345638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 smtClean="0"/>
              <a:t>Řýčka</a:t>
            </a:r>
            <a:endParaRPr lang="cs-CZ" sz="2400" dirty="0" smtClean="0"/>
          </a:p>
          <a:p>
            <a:r>
              <a:rPr lang="cs-CZ" sz="2400" dirty="0"/>
              <a:t> </a:t>
            </a:r>
            <a:r>
              <a:rPr lang="cs-CZ" sz="2400" dirty="0" smtClean="0"/>
              <a:t>                         řinčí</a:t>
            </a:r>
          </a:p>
          <a:p>
            <a:r>
              <a:rPr lang="cs-CZ" sz="2400" dirty="0" smtClean="0"/>
              <a:t>Řidič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                        </a:t>
            </a:r>
            <a:r>
              <a:rPr lang="cs-CZ" sz="2400" dirty="0" err="1" smtClean="0"/>
              <a:t>kopřyva</a:t>
            </a:r>
            <a:endParaRPr lang="cs-CZ" sz="2400" dirty="0" smtClean="0"/>
          </a:p>
          <a:p>
            <a:r>
              <a:rPr lang="cs-CZ" sz="2400" dirty="0" err="1" smtClean="0"/>
              <a:t>Jiřýk</a:t>
            </a:r>
            <a:endParaRPr lang="cs-CZ" sz="2400" dirty="0" smtClean="0"/>
          </a:p>
          <a:p>
            <a:r>
              <a:rPr lang="cs-CZ" sz="2400" dirty="0"/>
              <a:t> </a:t>
            </a:r>
            <a:r>
              <a:rPr lang="cs-CZ" sz="2400" dirty="0" smtClean="0"/>
              <a:t>                        řídký</a:t>
            </a:r>
          </a:p>
          <a:p>
            <a:r>
              <a:rPr lang="cs-CZ" sz="2400" dirty="0" smtClean="0"/>
              <a:t>Skříň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                         </a:t>
            </a:r>
            <a:r>
              <a:rPr lang="cs-CZ" sz="2400" dirty="0" err="1" smtClean="0"/>
              <a:t>řýká</a:t>
            </a:r>
            <a:endParaRPr lang="cs-CZ" sz="2400" dirty="0" smtClean="0"/>
          </a:p>
          <a:p>
            <a:r>
              <a:rPr lang="cs-CZ" sz="2400" dirty="0" err="1" smtClean="0"/>
              <a:t>Hřyby</a:t>
            </a:r>
            <a:endParaRPr lang="cs-CZ" sz="2400" dirty="0" smtClean="0"/>
          </a:p>
          <a:p>
            <a:r>
              <a:rPr lang="cs-CZ" sz="2400" dirty="0"/>
              <a:t> </a:t>
            </a:r>
            <a:r>
              <a:rPr lang="cs-CZ" sz="2400" dirty="0" smtClean="0"/>
              <a:t>                       řízek</a:t>
            </a:r>
          </a:p>
          <a:p>
            <a:r>
              <a:rPr lang="cs-CZ" sz="2400" dirty="0" smtClean="0"/>
              <a:t>říkadlo</a:t>
            </a:r>
          </a:p>
          <a:p>
            <a:endParaRPr lang="cs-CZ" sz="2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5076056" y="2276872"/>
            <a:ext cx="259228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Říčka</a:t>
            </a:r>
          </a:p>
          <a:p>
            <a:r>
              <a:rPr lang="cs-CZ" dirty="0" smtClean="0"/>
              <a:t>Kopřiva</a:t>
            </a:r>
          </a:p>
          <a:p>
            <a:r>
              <a:rPr lang="cs-CZ" dirty="0" smtClean="0"/>
              <a:t>Jiřík</a:t>
            </a:r>
          </a:p>
          <a:p>
            <a:r>
              <a:rPr lang="cs-CZ" dirty="0" smtClean="0"/>
              <a:t>Říká</a:t>
            </a:r>
          </a:p>
          <a:p>
            <a:r>
              <a:rPr lang="cs-CZ" dirty="0" smtClean="0"/>
              <a:t>Hřiby</a:t>
            </a:r>
          </a:p>
          <a:p>
            <a:r>
              <a:rPr lang="cs-CZ" dirty="0" smtClean="0"/>
              <a:t>__________________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____________________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_____________________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4427984" y="476672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  <a:endParaRPr lang="cs-CZ" dirty="0"/>
          </a:p>
        </p:txBody>
      </p:sp>
      <p:cxnSp>
        <p:nvCxnSpPr>
          <p:cNvPr id="10" name="Přímá spojovací čára 9"/>
          <p:cNvCxnSpPr/>
          <p:nvPr/>
        </p:nvCxnSpPr>
        <p:spPr>
          <a:xfrm>
            <a:off x="683568" y="2564904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čára 11"/>
          <p:cNvCxnSpPr/>
          <p:nvPr/>
        </p:nvCxnSpPr>
        <p:spPr>
          <a:xfrm>
            <a:off x="2483768" y="3717032"/>
            <a:ext cx="10801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čára 13"/>
          <p:cNvCxnSpPr/>
          <p:nvPr/>
        </p:nvCxnSpPr>
        <p:spPr>
          <a:xfrm flipV="1">
            <a:off x="755576" y="4005064"/>
            <a:ext cx="792088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čára 15"/>
          <p:cNvCxnSpPr/>
          <p:nvPr/>
        </p:nvCxnSpPr>
        <p:spPr>
          <a:xfrm>
            <a:off x="2483768" y="5157192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čára 17"/>
          <p:cNvCxnSpPr/>
          <p:nvPr/>
        </p:nvCxnSpPr>
        <p:spPr>
          <a:xfrm>
            <a:off x="683568" y="5445224"/>
            <a:ext cx="9361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álný popisek 2"/>
          <p:cNvSpPr/>
          <p:nvPr/>
        </p:nvSpPr>
        <p:spPr>
          <a:xfrm>
            <a:off x="395536" y="404664"/>
            <a:ext cx="2016224" cy="792088"/>
          </a:xfrm>
          <a:prstGeom prst="wedgeEllipse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467544" y="548680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Doplň správně: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1628800"/>
            <a:ext cx="417646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Kapři, hoří, </a:t>
            </a:r>
            <a:r>
              <a:rPr lang="cs-CZ" sz="2800" dirty="0" err="1" smtClean="0"/>
              <a:t>šetí</a:t>
            </a:r>
            <a:r>
              <a:rPr lang="cs-CZ" sz="2800" dirty="0" smtClean="0"/>
              <a:t>-,nevěří, </a:t>
            </a:r>
          </a:p>
          <a:p>
            <a:r>
              <a:rPr lang="cs-CZ" sz="2800" dirty="0" smtClean="0"/>
              <a:t>řídí, řidič, říkanka, hovoří, říjen, vaří, večeří, kořínek, čtyřicet, nař</a:t>
            </a:r>
            <a:r>
              <a:rPr lang="cs-CZ" sz="2800" dirty="0"/>
              <a:t>í</a:t>
            </a:r>
            <a:r>
              <a:rPr lang="cs-CZ" sz="2800" dirty="0" smtClean="0"/>
              <a:t>ká, hašteří, ponoří.</a:t>
            </a:r>
            <a:endParaRPr lang="cs-CZ" sz="2800" dirty="0"/>
          </a:p>
        </p:txBody>
      </p:sp>
      <p:pic>
        <p:nvPicPr>
          <p:cNvPr id="5" name="Picture 7" descr="C:\Documents and Settings\Admin\Local Settings\Temporary Internet Files\Content.IE5\O5EM361I\MC90039705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3789040"/>
            <a:ext cx="1944216" cy="1986615"/>
          </a:xfrm>
          <a:prstGeom prst="rect">
            <a:avLst/>
          </a:prstGeom>
          <a:noFill/>
        </p:spPr>
      </p:pic>
      <p:pic>
        <p:nvPicPr>
          <p:cNvPr id="6" name="Picture 5" descr="C:\Documents and Settings\Admin\Local Settings\Temporary Internet Files\Content.IE5\1V59TOP5\MC90040782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1268760"/>
            <a:ext cx="2733287" cy="1800200"/>
          </a:xfrm>
          <a:prstGeom prst="rect">
            <a:avLst/>
          </a:prstGeom>
          <a:noFill/>
        </p:spPr>
      </p:pic>
      <p:pic>
        <p:nvPicPr>
          <p:cNvPr id="7" name="Picture 8" descr="C:\Documents and Settings\Admin\Local Settings\Temporary Internet Files\Content.IE5\1V59TOP5\MC900237677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736" y="4581128"/>
            <a:ext cx="2304256" cy="1996934"/>
          </a:xfrm>
          <a:prstGeom prst="rect">
            <a:avLst/>
          </a:prstGeom>
          <a:noFill/>
        </p:spPr>
      </p:pic>
      <p:sp>
        <p:nvSpPr>
          <p:cNvPr id="8" name="TextovéPole 7"/>
          <p:cNvSpPr txBox="1"/>
          <p:nvPr/>
        </p:nvSpPr>
        <p:spPr>
          <a:xfrm>
            <a:off x="6012160" y="1124744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řízek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5580112" y="3789040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skříń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2555776" y="4581128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h</a:t>
            </a:r>
            <a:r>
              <a:rPr lang="cs-CZ" dirty="0" smtClean="0"/>
              <a:t>řiby</a:t>
            </a:r>
          </a:p>
          <a:p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3275856" y="404664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201</Words>
  <Application>Microsoft Office PowerPoint</Application>
  <PresentationFormat>Předvádění na obrazovce (4:3)</PresentationFormat>
  <Paragraphs>69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  <vt:lpstr>Snímek 7</vt:lpstr>
    </vt:vector>
  </TitlesOfParts>
  <Company> 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 </dc:creator>
  <cp:lastModifiedBy>Pavel Vlček</cp:lastModifiedBy>
  <cp:revision>5</cp:revision>
  <dcterms:created xsi:type="dcterms:W3CDTF">2013-03-30T14:30:19Z</dcterms:created>
  <dcterms:modified xsi:type="dcterms:W3CDTF">2013-09-22T15:10:09Z</dcterms:modified>
</cp:coreProperties>
</file>