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F3D6D-A8B4-4765-9419-8DF1588DA79B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41E64-035E-4C44-B8D7-13C0E54524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051720" y="2319875"/>
            <a:ext cx="5149679" cy="1323439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Český</a:t>
            </a:r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</a:t>
            </a:r>
            <a:r>
              <a:rPr lang="cs-CZ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043608" y="3859604"/>
            <a:ext cx="7056784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</a:t>
            </a:r>
            <a:r>
              <a:rPr lang="cs-CZ" sz="4800" i="1" dirty="0" smtClean="0"/>
              <a:t>slabikami</a:t>
            </a:r>
            <a:br>
              <a:rPr lang="cs-CZ" sz="4800" i="1" dirty="0" smtClean="0"/>
            </a:br>
            <a:r>
              <a:rPr lang="cs-CZ" sz="4800" i="1" dirty="0" err="1" smtClean="0"/>
              <a:t>di</a:t>
            </a:r>
            <a:r>
              <a:rPr lang="cs-CZ" sz="4800" i="1" dirty="0" smtClean="0"/>
              <a:t>, ti, ni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dí</a:t>
            </a:r>
            <a:r>
              <a:rPr lang="cs-CZ" sz="4800" i="1" dirty="0" smtClean="0"/>
              <a:t>, </a:t>
            </a:r>
            <a:r>
              <a:rPr lang="cs-CZ" sz="4800" i="1" dirty="0" err="1" smtClean="0"/>
              <a:t>tí</a:t>
            </a:r>
            <a:r>
              <a:rPr lang="cs-CZ" sz="4800" i="1" dirty="0" smtClean="0"/>
              <a:t>, </a:t>
            </a:r>
            <a:r>
              <a:rPr lang="cs-CZ" sz="4800" i="1" dirty="0" smtClean="0"/>
              <a:t>ní</a:t>
            </a:r>
            <a:endParaRPr lang="cs-CZ" sz="4800" i="1" dirty="0"/>
          </a:p>
        </p:txBody>
      </p:sp>
      <p:pic>
        <p:nvPicPr>
          <p:cNvPr id="6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08030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928794" y="5643578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VY_32_INOVACE_198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1560" y="1340768"/>
            <a:ext cx="4680520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539552" y="332656"/>
            <a:ext cx="7200800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55576" y="40466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Ď, ť, ň jsou měkké souhlásky, proto píšeme 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55679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správný obrázek se slovem a slabikou: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2987824" y="2780928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di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203848" y="522920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ni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3131840" y="400506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ti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683568" y="3140968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děti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83568" y="2492896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kladivo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683568" y="3789040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sklenice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683568" y="4509120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udice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683568" y="5157192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květina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683568" y="5805264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kniha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C90044127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956376" y="5445224"/>
            <a:ext cx="618802" cy="61880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C90044489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212976"/>
            <a:ext cx="1008112" cy="1305469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C90044175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204864"/>
            <a:ext cx="1155576" cy="115557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31156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501008"/>
            <a:ext cx="899540" cy="99048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P90044660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797152"/>
            <a:ext cx="1080120" cy="835293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5013176"/>
            <a:ext cx="694028" cy="11388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ný popisek 2"/>
          <p:cNvSpPr/>
          <p:nvPr/>
        </p:nvSpPr>
        <p:spPr>
          <a:xfrm>
            <a:off x="251520" y="0"/>
            <a:ext cx="2088232" cy="1124744"/>
          </a:xfrm>
          <a:prstGeom prst="wedgeEllipse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3326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17" name="Svislý svitek 16"/>
          <p:cNvSpPr/>
          <p:nvPr/>
        </p:nvSpPr>
        <p:spPr>
          <a:xfrm>
            <a:off x="1259632" y="191683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Ud</a:t>
            </a:r>
            <a:r>
              <a:rPr lang="cs-CZ" dirty="0" smtClean="0"/>
              <a:t>--</a:t>
            </a:r>
            <a:r>
              <a:rPr lang="cs-CZ" dirty="0" err="1" smtClean="0"/>
              <a:t>ce</a:t>
            </a:r>
            <a:endParaRPr lang="cs-CZ" dirty="0"/>
          </a:p>
        </p:txBody>
      </p:sp>
      <p:sp>
        <p:nvSpPr>
          <p:cNvPr id="18" name="Svislý svitek 17"/>
          <p:cNvSpPr/>
          <p:nvPr/>
        </p:nvSpPr>
        <p:spPr>
          <a:xfrm>
            <a:off x="7020272" y="4293096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T--</a:t>
            </a:r>
            <a:r>
              <a:rPr lang="cs-CZ" dirty="0" err="1" smtClean="0"/>
              <a:t>síc</a:t>
            </a:r>
            <a:endParaRPr lang="cs-CZ" dirty="0"/>
          </a:p>
        </p:txBody>
      </p:sp>
      <p:sp>
        <p:nvSpPr>
          <p:cNvPr id="19" name="Svislý svitek 18"/>
          <p:cNvSpPr/>
          <p:nvPr/>
        </p:nvSpPr>
        <p:spPr>
          <a:xfrm>
            <a:off x="4067944" y="1124744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D--tě</a:t>
            </a:r>
            <a:endParaRPr lang="cs-CZ" dirty="0"/>
          </a:p>
        </p:txBody>
      </p:sp>
      <p:sp>
        <p:nvSpPr>
          <p:cNvPr id="20" name="Svislý svitek 19"/>
          <p:cNvSpPr/>
          <p:nvPr/>
        </p:nvSpPr>
        <p:spPr>
          <a:xfrm>
            <a:off x="3419872" y="227687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St--n</a:t>
            </a:r>
            <a:endParaRPr lang="cs-CZ" dirty="0"/>
          </a:p>
        </p:txBody>
      </p:sp>
      <p:sp>
        <p:nvSpPr>
          <p:cNvPr id="21" name="Svislý svitek 20"/>
          <p:cNvSpPr/>
          <p:nvPr/>
        </p:nvSpPr>
        <p:spPr>
          <a:xfrm>
            <a:off x="1043608" y="3501008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D--</a:t>
            </a:r>
            <a:r>
              <a:rPr lang="cs-CZ" dirty="0" err="1" smtClean="0"/>
              <a:t>vka</a:t>
            </a:r>
            <a:endParaRPr lang="cs-CZ" dirty="0"/>
          </a:p>
        </p:txBody>
      </p:sp>
      <p:sp>
        <p:nvSpPr>
          <p:cNvPr id="22" name="Svislý svitek 21"/>
          <p:cNvSpPr/>
          <p:nvPr/>
        </p:nvSpPr>
        <p:spPr>
          <a:xfrm>
            <a:off x="3419872" y="3645024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Zrn--</a:t>
            </a:r>
            <a:endParaRPr lang="cs-CZ" dirty="0"/>
          </a:p>
        </p:txBody>
      </p:sp>
      <p:sp>
        <p:nvSpPr>
          <p:cNvPr id="23" name="Svislý svitek 22"/>
          <p:cNvSpPr/>
          <p:nvPr/>
        </p:nvSpPr>
        <p:spPr>
          <a:xfrm>
            <a:off x="899592" y="515719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Pen</a:t>
            </a:r>
            <a:r>
              <a:rPr lang="cs-CZ" dirty="0" smtClean="0"/>
              <a:t>--ze</a:t>
            </a:r>
            <a:endParaRPr lang="cs-CZ" dirty="0"/>
          </a:p>
        </p:txBody>
      </p:sp>
      <p:sp>
        <p:nvSpPr>
          <p:cNvPr id="24" name="Svislý svitek 23"/>
          <p:cNvSpPr/>
          <p:nvPr/>
        </p:nvSpPr>
        <p:spPr>
          <a:xfrm>
            <a:off x="2843808" y="5445224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Rod--na</a:t>
            </a:r>
            <a:endParaRPr lang="cs-CZ" dirty="0"/>
          </a:p>
        </p:txBody>
      </p:sp>
      <p:sp>
        <p:nvSpPr>
          <p:cNvPr id="25" name="Svislý svitek 24"/>
          <p:cNvSpPr/>
          <p:nvPr/>
        </p:nvSpPr>
        <p:spPr>
          <a:xfrm>
            <a:off x="5220072" y="515719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Ut</a:t>
            </a:r>
            <a:r>
              <a:rPr lang="cs-CZ" dirty="0" smtClean="0"/>
              <a:t>--</a:t>
            </a:r>
            <a:r>
              <a:rPr lang="cs-CZ" dirty="0" err="1" smtClean="0"/>
              <a:t>kej</a:t>
            </a:r>
            <a:endParaRPr lang="cs-CZ" dirty="0"/>
          </a:p>
        </p:txBody>
      </p:sp>
      <p:sp>
        <p:nvSpPr>
          <p:cNvPr id="26" name="Svislý svitek 25"/>
          <p:cNvSpPr/>
          <p:nvPr/>
        </p:nvSpPr>
        <p:spPr>
          <a:xfrm>
            <a:off x="5796136" y="3068960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Plat--</a:t>
            </a:r>
            <a:endParaRPr lang="cs-CZ" dirty="0"/>
          </a:p>
        </p:txBody>
      </p:sp>
      <p:sp>
        <p:nvSpPr>
          <p:cNvPr id="27" name="Svislý svitek 26"/>
          <p:cNvSpPr/>
          <p:nvPr/>
        </p:nvSpPr>
        <p:spPr>
          <a:xfrm>
            <a:off x="6300192" y="119675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Hn</a:t>
            </a:r>
            <a:r>
              <a:rPr lang="cs-CZ" dirty="0" smtClean="0"/>
              <a:t>--</a:t>
            </a:r>
            <a:r>
              <a:rPr lang="cs-CZ" dirty="0" err="1" smtClean="0"/>
              <a:t>zdo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251520" y="404664"/>
            <a:ext cx="1656184" cy="72008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8864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Slož slova:</a:t>
            </a:r>
            <a:endParaRPr lang="cs-CZ" dirty="0"/>
          </a:p>
        </p:txBody>
      </p:sp>
      <p:sp>
        <p:nvSpPr>
          <p:cNvPr id="4" name="Popisek se čtyřstrannou šipkou 3"/>
          <p:cNvSpPr/>
          <p:nvPr/>
        </p:nvSpPr>
        <p:spPr>
          <a:xfrm>
            <a:off x="323528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á</a:t>
            </a:r>
            <a:endParaRPr lang="cs-CZ" dirty="0"/>
          </a:p>
        </p:txBody>
      </p:sp>
      <p:sp>
        <p:nvSpPr>
          <p:cNvPr id="5" name="Popisek se čtyřstrannou šipkou 4"/>
          <p:cNvSpPr/>
          <p:nvPr/>
        </p:nvSpPr>
        <p:spPr>
          <a:xfrm>
            <a:off x="3491880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6" name="Popisek se čtyřstrannou šipkou 5"/>
          <p:cNvSpPr/>
          <p:nvPr/>
        </p:nvSpPr>
        <p:spPr>
          <a:xfrm>
            <a:off x="2699792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7" name="Popisek se čtyřstrannou šipkou 6"/>
          <p:cNvSpPr/>
          <p:nvPr/>
        </p:nvSpPr>
        <p:spPr>
          <a:xfrm>
            <a:off x="1115616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8" name="Popisek se čtyřstrannou šipkou 7"/>
          <p:cNvSpPr/>
          <p:nvPr/>
        </p:nvSpPr>
        <p:spPr>
          <a:xfrm>
            <a:off x="1907704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9" name="Popisek se čtyřstrannou šipkou 8"/>
          <p:cNvSpPr/>
          <p:nvPr/>
        </p:nvSpPr>
        <p:spPr>
          <a:xfrm>
            <a:off x="4283968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0" name="Popisek se čtyřstrannou šipkou 9"/>
          <p:cNvSpPr/>
          <p:nvPr/>
        </p:nvSpPr>
        <p:spPr>
          <a:xfrm>
            <a:off x="1115616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1" name="Popisek se čtyřstrannou šipkou 10"/>
          <p:cNvSpPr/>
          <p:nvPr/>
        </p:nvSpPr>
        <p:spPr>
          <a:xfrm>
            <a:off x="4427984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2" name="Popisek se čtyřstrannou šipkou 11"/>
          <p:cNvSpPr/>
          <p:nvPr/>
        </p:nvSpPr>
        <p:spPr>
          <a:xfrm>
            <a:off x="3563888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3" name="Popisek se čtyřstrannou šipkou 12"/>
          <p:cNvSpPr/>
          <p:nvPr/>
        </p:nvSpPr>
        <p:spPr>
          <a:xfrm>
            <a:off x="2699792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14" name="Popisek se čtyřstrannou šipkou 13"/>
          <p:cNvSpPr/>
          <p:nvPr/>
        </p:nvSpPr>
        <p:spPr>
          <a:xfrm>
            <a:off x="1907704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15" name="Popisek se čtyřstrannou šipkou 14"/>
          <p:cNvSpPr/>
          <p:nvPr/>
        </p:nvSpPr>
        <p:spPr>
          <a:xfrm>
            <a:off x="1115616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6" name="Popisek se čtyřstrannou šipkou 15"/>
          <p:cNvSpPr/>
          <p:nvPr/>
        </p:nvSpPr>
        <p:spPr>
          <a:xfrm>
            <a:off x="323528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7" name="Popisek se čtyřstrannou šipkou 16"/>
          <p:cNvSpPr/>
          <p:nvPr/>
        </p:nvSpPr>
        <p:spPr>
          <a:xfrm>
            <a:off x="5076056" y="3429000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8" name="Popisek se čtyřstrannou šipkou 17"/>
          <p:cNvSpPr/>
          <p:nvPr/>
        </p:nvSpPr>
        <p:spPr>
          <a:xfrm>
            <a:off x="4283968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19" name="Popisek se čtyřstrannou šipkou 18"/>
          <p:cNvSpPr/>
          <p:nvPr/>
        </p:nvSpPr>
        <p:spPr>
          <a:xfrm>
            <a:off x="3491880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0" name="Popisek se čtyřstrannou šipkou 19"/>
          <p:cNvSpPr/>
          <p:nvPr/>
        </p:nvSpPr>
        <p:spPr>
          <a:xfrm>
            <a:off x="2699792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1" name="Popisek se čtyřstrannou šipkou 20"/>
          <p:cNvSpPr/>
          <p:nvPr/>
        </p:nvSpPr>
        <p:spPr>
          <a:xfrm>
            <a:off x="1835696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22" name="Popisek se čtyřstrannou šipkou 21"/>
          <p:cNvSpPr/>
          <p:nvPr/>
        </p:nvSpPr>
        <p:spPr>
          <a:xfrm>
            <a:off x="1043608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3" name="Popisek se čtyřstrannou šipkou 22"/>
          <p:cNvSpPr/>
          <p:nvPr/>
        </p:nvSpPr>
        <p:spPr>
          <a:xfrm>
            <a:off x="323528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5" name="Popisek se čtyřstrannou šipkou 24"/>
          <p:cNvSpPr/>
          <p:nvPr/>
        </p:nvSpPr>
        <p:spPr>
          <a:xfrm>
            <a:off x="4499992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</a:t>
            </a:r>
            <a:endParaRPr lang="cs-CZ" dirty="0"/>
          </a:p>
        </p:txBody>
      </p:sp>
      <p:sp>
        <p:nvSpPr>
          <p:cNvPr id="26" name="Popisek se čtyřstrannou šipkou 25"/>
          <p:cNvSpPr/>
          <p:nvPr/>
        </p:nvSpPr>
        <p:spPr>
          <a:xfrm>
            <a:off x="3707904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27" name="Popisek se čtyřstrannou šipkou 26"/>
          <p:cNvSpPr/>
          <p:nvPr/>
        </p:nvSpPr>
        <p:spPr>
          <a:xfrm>
            <a:off x="2843808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28" name="Popisek se čtyřstrannou šipkou 27"/>
          <p:cNvSpPr/>
          <p:nvPr/>
        </p:nvSpPr>
        <p:spPr>
          <a:xfrm>
            <a:off x="2051720" y="4077072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9" name="Popisek se čtyřstrannou šipkou 28"/>
          <p:cNvSpPr/>
          <p:nvPr/>
        </p:nvSpPr>
        <p:spPr>
          <a:xfrm>
            <a:off x="1115616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30" name="Popisek se čtyřstrannou šipkou 29"/>
          <p:cNvSpPr/>
          <p:nvPr/>
        </p:nvSpPr>
        <p:spPr>
          <a:xfrm>
            <a:off x="323528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31" name="Popisek se čtyřstrannou šipkou 30"/>
          <p:cNvSpPr/>
          <p:nvPr/>
        </p:nvSpPr>
        <p:spPr>
          <a:xfrm>
            <a:off x="323528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ě</a:t>
            </a:r>
            <a:endParaRPr lang="cs-CZ" dirty="0"/>
          </a:p>
        </p:txBody>
      </p:sp>
      <p:sp>
        <p:nvSpPr>
          <p:cNvPr id="32" name="Popisek se čtyřstrannou šipkou 31"/>
          <p:cNvSpPr/>
          <p:nvPr/>
        </p:nvSpPr>
        <p:spPr>
          <a:xfrm>
            <a:off x="395536" y="4869160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3" name="Popisek se čtyřstrannou šipkou 32"/>
          <p:cNvSpPr/>
          <p:nvPr/>
        </p:nvSpPr>
        <p:spPr>
          <a:xfrm>
            <a:off x="4499992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34" name="Popisek se čtyřstrannou šipkou 33"/>
          <p:cNvSpPr/>
          <p:nvPr/>
        </p:nvSpPr>
        <p:spPr>
          <a:xfrm>
            <a:off x="3635896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35" name="Popisek se čtyřstrannou šipkou 34"/>
          <p:cNvSpPr/>
          <p:nvPr/>
        </p:nvSpPr>
        <p:spPr>
          <a:xfrm>
            <a:off x="2771800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36" name="Popisek se čtyřstrannou šipkou 35"/>
          <p:cNvSpPr/>
          <p:nvPr/>
        </p:nvSpPr>
        <p:spPr>
          <a:xfrm>
            <a:off x="1907704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7" name="Popisek se čtyřstrannou šipkou 36"/>
          <p:cNvSpPr/>
          <p:nvPr/>
        </p:nvSpPr>
        <p:spPr>
          <a:xfrm>
            <a:off x="5364088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8" name="Popisek se čtyřstrannou šipkou 37"/>
          <p:cNvSpPr/>
          <p:nvPr/>
        </p:nvSpPr>
        <p:spPr>
          <a:xfrm>
            <a:off x="1115616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Popisek se čtyřstrannou šipkou 38"/>
          <p:cNvSpPr/>
          <p:nvPr/>
        </p:nvSpPr>
        <p:spPr>
          <a:xfrm>
            <a:off x="1907704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40" name="Popisek se čtyřstrannou šipkou 39"/>
          <p:cNvSpPr/>
          <p:nvPr/>
        </p:nvSpPr>
        <p:spPr>
          <a:xfrm>
            <a:off x="2771800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6156176" y="1844824"/>
            <a:ext cx="2736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______________________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______________________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______________________</a:t>
            </a:r>
          </a:p>
          <a:p>
            <a:endParaRPr lang="cs-CZ" dirty="0"/>
          </a:p>
          <a:p>
            <a:r>
              <a:rPr lang="cs-CZ" dirty="0" smtClean="0"/>
              <a:t>______________________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______________________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______________________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11560" y="1340768"/>
            <a:ext cx="4680520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539552" y="332656"/>
            <a:ext cx="7200800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755576" y="404664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Ď, ť, ň jsou měkké souhlásky, proto píšeme měkké i,</a:t>
            </a:r>
            <a:r>
              <a:rPr lang="cs-CZ" sz="2400" dirty="0" err="1" smtClean="0"/>
              <a:t>í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55679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Spoj správný obrázek se slovem a slabikou:</a:t>
            </a:r>
            <a:endParaRPr lang="cs-CZ" dirty="0"/>
          </a:p>
        </p:txBody>
      </p:sp>
      <p:sp>
        <p:nvSpPr>
          <p:cNvPr id="6" name="Elipsa 5"/>
          <p:cNvSpPr/>
          <p:nvPr/>
        </p:nvSpPr>
        <p:spPr>
          <a:xfrm>
            <a:off x="2987824" y="2780928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di</a:t>
            </a:r>
            <a:endParaRPr lang="cs-CZ" dirty="0"/>
          </a:p>
        </p:txBody>
      </p:sp>
      <p:sp>
        <p:nvSpPr>
          <p:cNvPr id="7" name="Elipsa 6"/>
          <p:cNvSpPr/>
          <p:nvPr/>
        </p:nvSpPr>
        <p:spPr>
          <a:xfrm>
            <a:off x="3203848" y="5229200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ni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3131840" y="4005064"/>
            <a:ext cx="129614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ti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683568" y="3140968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děti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83568" y="2492896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kladivo</a:t>
            </a:r>
            <a:endParaRPr lang="cs-CZ" dirty="0"/>
          </a:p>
        </p:txBody>
      </p:sp>
      <p:sp>
        <p:nvSpPr>
          <p:cNvPr id="14" name="Zaoblený obdélník 13"/>
          <p:cNvSpPr/>
          <p:nvPr/>
        </p:nvSpPr>
        <p:spPr>
          <a:xfrm>
            <a:off x="683568" y="3789040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sklenice</a:t>
            </a:r>
            <a:endParaRPr lang="cs-CZ" dirty="0"/>
          </a:p>
        </p:txBody>
      </p:sp>
      <p:sp>
        <p:nvSpPr>
          <p:cNvPr id="15" name="Zaoblený obdélník 14"/>
          <p:cNvSpPr/>
          <p:nvPr/>
        </p:nvSpPr>
        <p:spPr>
          <a:xfrm>
            <a:off x="683568" y="4509120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udice</a:t>
            </a:r>
            <a:endParaRPr lang="cs-CZ" dirty="0"/>
          </a:p>
        </p:txBody>
      </p:sp>
      <p:sp>
        <p:nvSpPr>
          <p:cNvPr id="16" name="Zaoblený obdélník 15"/>
          <p:cNvSpPr/>
          <p:nvPr/>
        </p:nvSpPr>
        <p:spPr>
          <a:xfrm>
            <a:off x="683568" y="5157192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květina</a:t>
            </a:r>
            <a:endParaRPr lang="cs-CZ" dirty="0"/>
          </a:p>
        </p:txBody>
      </p:sp>
      <p:sp>
        <p:nvSpPr>
          <p:cNvPr id="17" name="Zaoblený obdélník 16"/>
          <p:cNvSpPr/>
          <p:nvPr/>
        </p:nvSpPr>
        <p:spPr>
          <a:xfrm>
            <a:off x="683568" y="5805264"/>
            <a:ext cx="1296144" cy="57606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kniha</a:t>
            </a:r>
            <a:endParaRPr lang="cs-CZ" dirty="0"/>
          </a:p>
        </p:txBody>
      </p:sp>
      <p:pic>
        <p:nvPicPr>
          <p:cNvPr id="1026" name="Picture 2" descr="C:\Documents and Settings\Admin\Local Settings\Temporary Internet Files\Content.IE5\1V59TOP5\MC90044127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956376" y="5445224"/>
            <a:ext cx="618802" cy="618802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Y9XAWY88\MC90044489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3212976"/>
            <a:ext cx="1008112" cy="1305469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VLD3FGHW\MC90044175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84168" y="2204864"/>
            <a:ext cx="1155576" cy="1155576"/>
          </a:xfrm>
          <a:prstGeom prst="rect">
            <a:avLst/>
          </a:prstGeom>
          <a:noFill/>
        </p:spPr>
      </p:pic>
      <p:pic>
        <p:nvPicPr>
          <p:cNvPr id="1029" name="Picture 5" descr="C:\Documents and Settings\Admin\Local Settings\Temporary Internet Files\Content.IE5\Y9XAWY88\MC90031156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501008"/>
            <a:ext cx="899540" cy="990488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Y9XAWY88\MP900446601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797152"/>
            <a:ext cx="1080120" cy="835293"/>
          </a:xfrm>
          <a:prstGeom prst="rect">
            <a:avLst/>
          </a:prstGeom>
          <a:noFill/>
        </p:spPr>
      </p:pic>
      <p:pic>
        <p:nvPicPr>
          <p:cNvPr id="1031" name="Picture 7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5013176"/>
            <a:ext cx="694028" cy="1138829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6588224" y="141277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  <p:cxnSp>
        <p:nvCxnSpPr>
          <p:cNvPr id="23" name="Přímá spojovací čára 22"/>
          <p:cNvCxnSpPr>
            <a:stCxn id="13" idx="3"/>
            <a:endCxn id="6" idx="2"/>
          </p:cNvCxnSpPr>
          <p:nvPr/>
        </p:nvCxnSpPr>
        <p:spPr>
          <a:xfrm>
            <a:off x="1979712" y="2780928"/>
            <a:ext cx="1008112" cy="324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endCxn id="7" idx="2"/>
          </p:cNvCxnSpPr>
          <p:nvPr/>
        </p:nvCxnSpPr>
        <p:spPr>
          <a:xfrm>
            <a:off x="1835696" y="4149080"/>
            <a:ext cx="1368152" cy="14041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/>
          <p:nvPr/>
        </p:nvCxnSpPr>
        <p:spPr>
          <a:xfrm>
            <a:off x="2123728" y="3501008"/>
            <a:ext cx="108012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7" idx="3"/>
          </p:cNvCxnSpPr>
          <p:nvPr/>
        </p:nvCxnSpPr>
        <p:spPr>
          <a:xfrm flipV="1">
            <a:off x="1979712" y="5517232"/>
            <a:ext cx="144016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15" idx="3"/>
            <a:endCxn id="6" idx="3"/>
          </p:cNvCxnSpPr>
          <p:nvPr/>
        </p:nvCxnSpPr>
        <p:spPr>
          <a:xfrm flipV="1">
            <a:off x="1979712" y="3334092"/>
            <a:ext cx="1197928" cy="14630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endCxn id="8" idx="3"/>
          </p:cNvCxnSpPr>
          <p:nvPr/>
        </p:nvCxnSpPr>
        <p:spPr>
          <a:xfrm flipV="1">
            <a:off x="1979712" y="4558228"/>
            <a:ext cx="1341944" cy="1103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>
            <a:endCxn id="7" idx="7"/>
          </p:cNvCxnSpPr>
          <p:nvPr/>
        </p:nvCxnSpPr>
        <p:spPr>
          <a:xfrm flipH="1">
            <a:off x="4310176" y="2780928"/>
            <a:ext cx="2134032" cy="2543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 flipH="1" flipV="1">
            <a:off x="4067944" y="3068960"/>
            <a:ext cx="158417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>
            <a:stCxn id="1027" idx="1"/>
          </p:cNvCxnSpPr>
          <p:nvPr/>
        </p:nvCxnSpPr>
        <p:spPr>
          <a:xfrm flipH="1">
            <a:off x="4067944" y="3865711"/>
            <a:ext cx="3744416" cy="6434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ovací čára 40"/>
          <p:cNvCxnSpPr>
            <a:stCxn id="1030" idx="1"/>
            <a:endCxn id="8" idx="6"/>
          </p:cNvCxnSpPr>
          <p:nvPr/>
        </p:nvCxnSpPr>
        <p:spPr>
          <a:xfrm flipH="1" flipV="1">
            <a:off x="4427984" y="4329100"/>
            <a:ext cx="2016224" cy="8856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čára 42"/>
          <p:cNvCxnSpPr>
            <a:endCxn id="6" idx="5"/>
          </p:cNvCxnSpPr>
          <p:nvPr/>
        </p:nvCxnSpPr>
        <p:spPr>
          <a:xfrm flipH="1" flipV="1">
            <a:off x="4094152" y="3334092"/>
            <a:ext cx="4150256" cy="25431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/>
          <p:nvPr/>
        </p:nvCxnSpPr>
        <p:spPr>
          <a:xfrm flipH="1">
            <a:off x="4139952" y="5589240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ný popisek 2"/>
          <p:cNvSpPr/>
          <p:nvPr/>
        </p:nvSpPr>
        <p:spPr>
          <a:xfrm>
            <a:off x="251520" y="0"/>
            <a:ext cx="2088232" cy="1124744"/>
          </a:xfrm>
          <a:prstGeom prst="wedgeEllipseCallou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33265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správně:</a:t>
            </a:r>
            <a:endParaRPr lang="cs-CZ" dirty="0"/>
          </a:p>
        </p:txBody>
      </p:sp>
      <p:sp>
        <p:nvSpPr>
          <p:cNvPr id="17" name="Svislý svitek 16"/>
          <p:cNvSpPr/>
          <p:nvPr/>
        </p:nvSpPr>
        <p:spPr>
          <a:xfrm>
            <a:off x="1259632" y="191683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Udice</a:t>
            </a:r>
            <a:endParaRPr lang="cs-CZ" dirty="0"/>
          </a:p>
        </p:txBody>
      </p:sp>
      <p:sp>
        <p:nvSpPr>
          <p:cNvPr id="18" name="Svislý svitek 17"/>
          <p:cNvSpPr/>
          <p:nvPr/>
        </p:nvSpPr>
        <p:spPr>
          <a:xfrm>
            <a:off x="7020272" y="4293096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Tisíc</a:t>
            </a:r>
            <a:endParaRPr lang="cs-CZ" dirty="0"/>
          </a:p>
        </p:txBody>
      </p:sp>
      <p:sp>
        <p:nvSpPr>
          <p:cNvPr id="19" name="Svislý svitek 18"/>
          <p:cNvSpPr/>
          <p:nvPr/>
        </p:nvSpPr>
        <p:spPr>
          <a:xfrm>
            <a:off x="4067944" y="1124744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Dítě</a:t>
            </a:r>
            <a:endParaRPr lang="cs-CZ" dirty="0"/>
          </a:p>
        </p:txBody>
      </p:sp>
      <p:sp>
        <p:nvSpPr>
          <p:cNvPr id="20" name="Svislý svitek 19"/>
          <p:cNvSpPr/>
          <p:nvPr/>
        </p:nvSpPr>
        <p:spPr>
          <a:xfrm>
            <a:off x="3419872" y="227687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Stín</a:t>
            </a:r>
            <a:endParaRPr lang="cs-CZ" dirty="0"/>
          </a:p>
        </p:txBody>
      </p:sp>
      <p:sp>
        <p:nvSpPr>
          <p:cNvPr id="21" name="Svislý svitek 20"/>
          <p:cNvSpPr/>
          <p:nvPr/>
        </p:nvSpPr>
        <p:spPr>
          <a:xfrm>
            <a:off x="1043608" y="3501008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Dívka</a:t>
            </a:r>
            <a:endParaRPr lang="cs-CZ" dirty="0"/>
          </a:p>
        </p:txBody>
      </p:sp>
      <p:sp>
        <p:nvSpPr>
          <p:cNvPr id="22" name="Svislý svitek 21"/>
          <p:cNvSpPr/>
          <p:nvPr/>
        </p:nvSpPr>
        <p:spPr>
          <a:xfrm>
            <a:off x="3419872" y="3645024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Zrní</a:t>
            </a:r>
            <a:endParaRPr lang="cs-CZ" dirty="0"/>
          </a:p>
        </p:txBody>
      </p:sp>
      <p:sp>
        <p:nvSpPr>
          <p:cNvPr id="23" name="Svislý svitek 22"/>
          <p:cNvSpPr/>
          <p:nvPr/>
        </p:nvSpPr>
        <p:spPr>
          <a:xfrm>
            <a:off x="899592" y="515719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Peníze</a:t>
            </a:r>
            <a:endParaRPr lang="cs-CZ" dirty="0"/>
          </a:p>
        </p:txBody>
      </p:sp>
      <p:sp>
        <p:nvSpPr>
          <p:cNvPr id="24" name="Svislý svitek 23"/>
          <p:cNvSpPr/>
          <p:nvPr/>
        </p:nvSpPr>
        <p:spPr>
          <a:xfrm>
            <a:off x="2843808" y="5445224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Rodina</a:t>
            </a:r>
            <a:endParaRPr lang="cs-CZ" dirty="0"/>
          </a:p>
        </p:txBody>
      </p:sp>
      <p:sp>
        <p:nvSpPr>
          <p:cNvPr id="25" name="Svislý svitek 24"/>
          <p:cNvSpPr/>
          <p:nvPr/>
        </p:nvSpPr>
        <p:spPr>
          <a:xfrm>
            <a:off x="5220072" y="515719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Utíkej</a:t>
            </a:r>
            <a:endParaRPr lang="cs-CZ" dirty="0"/>
          </a:p>
        </p:txBody>
      </p:sp>
      <p:sp>
        <p:nvSpPr>
          <p:cNvPr id="26" name="Svislý svitek 25"/>
          <p:cNvSpPr/>
          <p:nvPr/>
        </p:nvSpPr>
        <p:spPr>
          <a:xfrm>
            <a:off x="5796136" y="3068960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Platí</a:t>
            </a:r>
            <a:endParaRPr lang="cs-CZ" dirty="0"/>
          </a:p>
        </p:txBody>
      </p:sp>
      <p:sp>
        <p:nvSpPr>
          <p:cNvPr id="27" name="Svislý svitek 26"/>
          <p:cNvSpPr/>
          <p:nvPr/>
        </p:nvSpPr>
        <p:spPr>
          <a:xfrm>
            <a:off x="6300192" y="1196752"/>
            <a:ext cx="1152128" cy="648072"/>
          </a:xfrm>
          <a:prstGeom prst="verticalScroll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Hn</a:t>
            </a:r>
            <a:r>
              <a:rPr lang="cs-CZ" dirty="0"/>
              <a:t>í</a:t>
            </a:r>
            <a:r>
              <a:rPr lang="cs-CZ" dirty="0" smtClean="0"/>
              <a:t>zdo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915816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láček 2"/>
          <p:cNvSpPr/>
          <p:nvPr/>
        </p:nvSpPr>
        <p:spPr>
          <a:xfrm>
            <a:off x="251520" y="404664"/>
            <a:ext cx="1656184" cy="720080"/>
          </a:xfrm>
          <a:prstGeom prst="cloudCallou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23528" y="18864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Slož slova:</a:t>
            </a:r>
            <a:endParaRPr lang="cs-CZ" dirty="0"/>
          </a:p>
        </p:txBody>
      </p:sp>
      <p:sp>
        <p:nvSpPr>
          <p:cNvPr id="4" name="Popisek se čtyřstrannou šipkou 3"/>
          <p:cNvSpPr/>
          <p:nvPr/>
        </p:nvSpPr>
        <p:spPr>
          <a:xfrm>
            <a:off x="323528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á</a:t>
            </a:r>
            <a:endParaRPr lang="cs-CZ" dirty="0"/>
          </a:p>
        </p:txBody>
      </p:sp>
      <p:sp>
        <p:nvSpPr>
          <p:cNvPr id="5" name="Popisek se čtyřstrannou šipkou 4"/>
          <p:cNvSpPr/>
          <p:nvPr/>
        </p:nvSpPr>
        <p:spPr>
          <a:xfrm>
            <a:off x="3491880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6" name="Popisek se čtyřstrannou šipkou 5"/>
          <p:cNvSpPr/>
          <p:nvPr/>
        </p:nvSpPr>
        <p:spPr>
          <a:xfrm>
            <a:off x="2699792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</a:t>
            </a:r>
            <a:endParaRPr lang="cs-CZ" dirty="0"/>
          </a:p>
        </p:txBody>
      </p:sp>
      <p:sp>
        <p:nvSpPr>
          <p:cNvPr id="7" name="Popisek se čtyřstrannou šipkou 6"/>
          <p:cNvSpPr/>
          <p:nvPr/>
        </p:nvSpPr>
        <p:spPr>
          <a:xfrm>
            <a:off x="1115616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8" name="Popisek se čtyřstrannou šipkou 7"/>
          <p:cNvSpPr/>
          <p:nvPr/>
        </p:nvSpPr>
        <p:spPr>
          <a:xfrm>
            <a:off x="1907704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9" name="Popisek se čtyřstrannou šipkou 8"/>
          <p:cNvSpPr/>
          <p:nvPr/>
        </p:nvSpPr>
        <p:spPr>
          <a:xfrm>
            <a:off x="4283968" y="1772816"/>
            <a:ext cx="720080" cy="720080"/>
          </a:xfrm>
          <a:prstGeom prst="quadArrowCallou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10" name="Popisek se čtyřstrannou šipkou 9"/>
          <p:cNvSpPr/>
          <p:nvPr/>
        </p:nvSpPr>
        <p:spPr>
          <a:xfrm>
            <a:off x="1115616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1" name="Popisek se čtyřstrannou šipkou 10"/>
          <p:cNvSpPr/>
          <p:nvPr/>
        </p:nvSpPr>
        <p:spPr>
          <a:xfrm>
            <a:off x="4427984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12" name="Popisek se čtyřstrannou šipkou 11"/>
          <p:cNvSpPr/>
          <p:nvPr/>
        </p:nvSpPr>
        <p:spPr>
          <a:xfrm>
            <a:off x="3563888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y</a:t>
            </a:r>
            <a:endParaRPr lang="cs-CZ" dirty="0"/>
          </a:p>
        </p:txBody>
      </p:sp>
      <p:sp>
        <p:nvSpPr>
          <p:cNvPr id="13" name="Popisek se čtyřstrannou šipkou 12"/>
          <p:cNvSpPr/>
          <p:nvPr/>
        </p:nvSpPr>
        <p:spPr>
          <a:xfrm>
            <a:off x="2699792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14" name="Popisek se čtyřstrannou šipkou 13"/>
          <p:cNvSpPr/>
          <p:nvPr/>
        </p:nvSpPr>
        <p:spPr>
          <a:xfrm>
            <a:off x="1907704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15" name="Popisek se čtyřstrannou šipkou 14"/>
          <p:cNvSpPr/>
          <p:nvPr/>
        </p:nvSpPr>
        <p:spPr>
          <a:xfrm>
            <a:off x="1115616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16" name="Popisek se čtyřstrannou šipkou 15"/>
          <p:cNvSpPr/>
          <p:nvPr/>
        </p:nvSpPr>
        <p:spPr>
          <a:xfrm>
            <a:off x="323528" y="2564904"/>
            <a:ext cx="720080" cy="720080"/>
          </a:xfrm>
          <a:prstGeom prst="quadArrowCallou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7" name="Popisek se čtyřstrannou šipkou 16"/>
          <p:cNvSpPr/>
          <p:nvPr/>
        </p:nvSpPr>
        <p:spPr>
          <a:xfrm>
            <a:off x="5076056" y="3429000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8" name="Popisek se čtyřstrannou šipkou 17"/>
          <p:cNvSpPr/>
          <p:nvPr/>
        </p:nvSpPr>
        <p:spPr>
          <a:xfrm>
            <a:off x="4283968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19" name="Popisek se čtyřstrannou šipkou 18"/>
          <p:cNvSpPr/>
          <p:nvPr/>
        </p:nvSpPr>
        <p:spPr>
          <a:xfrm>
            <a:off x="3491880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l</a:t>
            </a:r>
            <a:endParaRPr lang="cs-CZ" dirty="0"/>
          </a:p>
        </p:txBody>
      </p:sp>
      <p:sp>
        <p:nvSpPr>
          <p:cNvPr id="20" name="Popisek se čtyřstrannou šipkou 19"/>
          <p:cNvSpPr/>
          <p:nvPr/>
        </p:nvSpPr>
        <p:spPr>
          <a:xfrm>
            <a:off x="2699792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21" name="Popisek se čtyřstrannou šipkou 20"/>
          <p:cNvSpPr/>
          <p:nvPr/>
        </p:nvSpPr>
        <p:spPr>
          <a:xfrm>
            <a:off x="1835696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</a:t>
            </a:r>
            <a:endParaRPr lang="cs-CZ" dirty="0"/>
          </a:p>
        </p:txBody>
      </p:sp>
      <p:sp>
        <p:nvSpPr>
          <p:cNvPr id="22" name="Popisek se čtyřstrannou šipkou 21"/>
          <p:cNvSpPr/>
          <p:nvPr/>
        </p:nvSpPr>
        <p:spPr>
          <a:xfrm>
            <a:off x="1043608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</a:t>
            </a:r>
            <a:endParaRPr lang="cs-CZ" dirty="0"/>
          </a:p>
        </p:txBody>
      </p:sp>
      <p:sp>
        <p:nvSpPr>
          <p:cNvPr id="23" name="Popisek se čtyřstrannou šipkou 22"/>
          <p:cNvSpPr/>
          <p:nvPr/>
        </p:nvSpPr>
        <p:spPr>
          <a:xfrm>
            <a:off x="323528" y="3356992"/>
            <a:ext cx="720080" cy="720080"/>
          </a:xfrm>
          <a:prstGeom prst="quadArrow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25" name="Popisek se čtyřstrannou šipkou 24"/>
          <p:cNvSpPr/>
          <p:nvPr/>
        </p:nvSpPr>
        <p:spPr>
          <a:xfrm>
            <a:off x="4499992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</a:t>
            </a:r>
            <a:endParaRPr lang="cs-CZ" dirty="0"/>
          </a:p>
        </p:txBody>
      </p:sp>
      <p:sp>
        <p:nvSpPr>
          <p:cNvPr id="26" name="Popisek se čtyřstrannou šipkou 25"/>
          <p:cNvSpPr/>
          <p:nvPr/>
        </p:nvSpPr>
        <p:spPr>
          <a:xfrm>
            <a:off x="3707904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27" name="Popisek se čtyřstrannou šipkou 26"/>
          <p:cNvSpPr/>
          <p:nvPr/>
        </p:nvSpPr>
        <p:spPr>
          <a:xfrm>
            <a:off x="2843808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28" name="Popisek se čtyřstrannou šipkou 27"/>
          <p:cNvSpPr/>
          <p:nvPr/>
        </p:nvSpPr>
        <p:spPr>
          <a:xfrm>
            <a:off x="2051720" y="4077072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29" name="Popisek se čtyřstrannou šipkou 28"/>
          <p:cNvSpPr/>
          <p:nvPr/>
        </p:nvSpPr>
        <p:spPr>
          <a:xfrm>
            <a:off x="1115616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30" name="Popisek se čtyřstrannou šipkou 29"/>
          <p:cNvSpPr/>
          <p:nvPr/>
        </p:nvSpPr>
        <p:spPr>
          <a:xfrm>
            <a:off x="323528" y="4149080"/>
            <a:ext cx="720080" cy="720080"/>
          </a:xfrm>
          <a:prstGeom prst="quadArrowCallou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j</a:t>
            </a:r>
            <a:endParaRPr lang="cs-CZ" dirty="0"/>
          </a:p>
        </p:txBody>
      </p:sp>
      <p:sp>
        <p:nvSpPr>
          <p:cNvPr id="31" name="Popisek se čtyřstrannou šipkou 30"/>
          <p:cNvSpPr/>
          <p:nvPr/>
        </p:nvSpPr>
        <p:spPr>
          <a:xfrm>
            <a:off x="323528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ě</a:t>
            </a:r>
            <a:endParaRPr lang="cs-CZ" dirty="0"/>
          </a:p>
        </p:txBody>
      </p:sp>
      <p:sp>
        <p:nvSpPr>
          <p:cNvPr id="32" name="Popisek se čtyřstrannou šipkou 31"/>
          <p:cNvSpPr/>
          <p:nvPr/>
        </p:nvSpPr>
        <p:spPr>
          <a:xfrm>
            <a:off x="395536" y="4869160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3" name="Popisek se čtyřstrannou šipkou 32"/>
          <p:cNvSpPr/>
          <p:nvPr/>
        </p:nvSpPr>
        <p:spPr>
          <a:xfrm>
            <a:off x="4499992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</a:t>
            </a:r>
            <a:endParaRPr lang="cs-CZ" dirty="0"/>
          </a:p>
        </p:txBody>
      </p:sp>
      <p:sp>
        <p:nvSpPr>
          <p:cNvPr id="34" name="Popisek se čtyřstrannou šipkou 33"/>
          <p:cNvSpPr/>
          <p:nvPr/>
        </p:nvSpPr>
        <p:spPr>
          <a:xfrm>
            <a:off x="3635896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35" name="Popisek se čtyřstrannou šipkou 34"/>
          <p:cNvSpPr/>
          <p:nvPr/>
        </p:nvSpPr>
        <p:spPr>
          <a:xfrm>
            <a:off x="2771800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36" name="Popisek se čtyřstrannou šipkou 35"/>
          <p:cNvSpPr/>
          <p:nvPr/>
        </p:nvSpPr>
        <p:spPr>
          <a:xfrm>
            <a:off x="1907704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č</a:t>
            </a:r>
            <a:endParaRPr lang="cs-CZ" dirty="0"/>
          </a:p>
        </p:txBody>
      </p:sp>
      <p:sp>
        <p:nvSpPr>
          <p:cNvPr id="37" name="Popisek se čtyřstrannou šipkou 36"/>
          <p:cNvSpPr/>
          <p:nvPr/>
        </p:nvSpPr>
        <p:spPr>
          <a:xfrm>
            <a:off x="5364088" y="4941168"/>
            <a:ext cx="720080" cy="720080"/>
          </a:xfrm>
          <a:prstGeom prst="quadArrowCallou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</a:t>
            </a:r>
            <a:endParaRPr lang="cs-CZ" dirty="0"/>
          </a:p>
        </p:txBody>
      </p:sp>
      <p:sp>
        <p:nvSpPr>
          <p:cNvPr id="38" name="Popisek se čtyřstrannou šipkou 37"/>
          <p:cNvSpPr/>
          <p:nvPr/>
        </p:nvSpPr>
        <p:spPr>
          <a:xfrm>
            <a:off x="1115616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39" name="Popisek se čtyřstrannou šipkou 38"/>
          <p:cNvSpPr/>
          <p:nvPr/>
        </p:nvSpPr>
        <p:spPr>
          <a:xfrm>
            <a:off x="1907704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í</a:t>
            </a:r>
            <a:endParaRPr lang="cs-CZ" dirty="0"/>
          </a:p>
        </p:txBody>
      </p:sp>
      <p:sp>
        <p:nvSpPr>
          <p:cNvPr id="40" name="Popisek se čtyřstrannou šipkou 39"/>
          <p:cNvSpPr/>
          <p:nvPr/>
        </p:nvSpPr>
        <p:spPr>
          <a:xfrm>
            <a:off x="2771800" y="5805264"/>
            <a:ext cx="720080" cy="720080"/>
          </a:xfrm>
          <a:prstGeom prst="quad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6156176" y="1844824"/>
            <a:ext cx="27363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_____divoká________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______kytice__________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_______silnice________</a:t>
            </a:r>
          </a:p>
          <a:p>
            <a:endParaRPr lang="cs-CZ" dirty="0"/>
          </a:p>
          <a:p>
            <a:r>
              <a:rPr lang="cs-CZ" dirty="0" smtClean="0"/>
              <a:t>_______utíkej__________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_______koníček__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__________dítě________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2267744" y="26064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230</Words>
  <Application>Microsoft Office PowerPoint</Application>
  <PresentationFormat>Předvádění na obrazovce (4:3)</PresentationFormat>
  <Paragraphs>162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4</cp:revision>
  <dcterms:created xsi:type="dcterms:W3CDTF">2013-03-30T15:35:46Z</dcterms:created>
  <dcterms:modified xsi:type="dcterms:W3CDTF">2013-09-22T15:16:13Z</dcterms:modified>
</cp:coreProperties>
</file>