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EC39-6ACD-46FD-9F04-78F723E698A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572B-6510-4467-AA80-D2440D0F40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EC39-6ACD-46FD-9F04-78F723E698A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572B-6510-4467-AA80-D2440D0F40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EC39-6ACD-46FD-9F04-78F723E698A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572B-6510-4467-AA80-D2440D0F40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EC39-6ACD-46FD-9F04-78F723E698A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572B-6510-4467-AA80-D2440D0F40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EC39-6ACD-46FD-9F04-78F723E698A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572B-6510-4467-AA80-D2440D0F40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EC39-6ACD-46FD-9F04-78F723E698A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572B-6510-4467-AA80-D2440D0F40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EC39-6ACD-46FD-9F04-78F723E698A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572B-6510-4467-AA80-D2440D0F40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EC39-6ACD-46FD-9F04-78F723E698A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572B-6510-4467-AA80-D2440D0F40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EC39-6ACD-46FD-9F04-78F723E698A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572B-6510-4467-AA80-D2440D0F40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EC39-6ACD-46FD-9F04-78F723E698A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572B-6510-4467-AA80-D2440D0F40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EC39-6ACD-46FD-9F04-78F723E698A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572B-6510-4467-AA80-D2440D0F40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AEC39-6ACD-46FD-9F04-78F723E698A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0572B-6510-4467-AA80-D2440D0F40E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1997165" y="2248437"/>
            <a:ext cx="514967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Český 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123728" y="3643314"/>
            <a:ext cx="4968552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800" i="1" dirty="0" smtClean="0"/>
              <a:t>Souhlásky </a:t>
            </a:r>
            <a:r>
              <a:rPr lang="cs-CZ" sz="4800" i="1" dirty="0" smtClean="0"/>
              <a:t>tvrdé</a:t>
            </a:r>
            <a:br>
              <a:rPr lang="cs-CZ" sz="4800" i="1" dirty="0" smtClean="0"/>
            </a:br>
            <a:r>
              <a:rPr lang="cs-CZ" sz="4800" i="1" dirty="0" smtClean="0"/>
              <a:t>a </a:t>
            </a:r>
            <a:r>
              <a:rPr lang="cs-CZ" sz="4800" i="1" dirty="0" smtClean="0"/>
              <a:t>měkké </a:t>
            </a:r>
            <a:r>
              <a:rPr lang="cs-CZ" sz="4800" i="1" dirty="0" smtClean="0"/>
              <a:t>- shrnutí</a:t>
            </a:r>
            <a:endParaRPr lang="cs-CZ" sz="4800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2248934" y="5429264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Mgr. Vladimíra Mikulášková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VY_32_INOVACE_200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aoblený obdélník 21"/>
          <p:cNvSpPr/>
          <p:nvPr/>
        </p:nvSpPr>
        <p:spPr>
          <a:xfrm>
            <a:off x="467544" y="2132856"/>
            <a:ext cx="2592288" cy="72008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395536" y="188640"/>
            <a:ext cx="5256584" cy="8640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95536" y="1196752"/>
            <a:ext cx="5760640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404664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Souhlásky tvrdé: h, ch, k , r, d, t, n.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1124744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Souhlásky měkké: ž, š, č, ř, c, j, ď, ť, </a:t>
            </a:r>
            <a:r>
              <a:rPr lang="cs-CZ" sz="2800" dirty="0" err="1" smtClean="0"/>
              <a:t>ň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755576" y="227687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správně: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67544" y="3356992"/>
            <a:ext cx="74168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Ton</a:t>
            </a:r>
            <a:r>
              <a:rPr lang="cs-CZ" sz="2400" dirty="0" smtClean="0"/>
              <a:t>—k pojede za t—den do školy v </a:t>
            </a:r>
            <a:r>
              <a:rPr lang="cs-CZ" sz="2400" dirty="0" err="1" smtClean="0"/>
              <a:t>př</a:t>
            </a:r>
            <a:r>
              <a:rPr lang="cs-CZ" sz="2400" dirty="0" smtClean="0"/>
              <a:t>—rodě. Chod– do druhé </a:t>
            </a:r>
            <a:r>
              <a:rPr lang="cs-CZ" sz="2400" dirty="0" err="1" smtClean="0"/>
              <a:t>tř</a:t>
            </a:r>
            <a:r>
              <a:rPr lang="cs-CZ" sz="2400" dirty="0" smtClean="0"/>
              <a:t>—d--. </a:t>
            </a:r>
            <a:r>
              <a:rPr lang="cs-CZ" sz="2400" dirty="0" err="1" smtClean="0"/>
              <a:t>Př</a:t>
            </a:r>
            <a:r>
              <a:rPr lang="cs-CZ" sz="2400" dirty="0" smtClean="0"/>
              <a:t>—</a:t>
            </a:r>
            <a:r>
              <a:rPr lang="cs-CZ" sz="2400" dirty="0" err="1" smtClean="0"/>
              <a:t>pravuje</a:t>
            </a:r>
            <a:r>
              <a:rPr lang="cs-CZ" sz="2400" dirty="0" smtClean="0"/>
              <a:t> si věc--. </a:t>
            </a:r>
            <a:r>
              <a:rPr lang="cs-CZ" sz="2400" dirty="0" err="1" smtClean="0"/>
              <a:t>Donáš</a:t>
            </a:r>
            <a:r>
              <a:rPr lang="cs-CZ" sz="2400" dirty="0" smtClean="0"/>
              <a:t>– si svůj </a:t>
            </a:r>
            <a:r>
              <a:rPr lang="cs-CZ" sz="2400" dirty="0" err="1" smtClean="0"/>
              <a:t>kufř</a:t>
            </a:r>
            <a:r>
              <a:rPr lang="cs-CZ" sz="2400" dirty="0" smtClean="0"/>
              <a:t>—k. Má v něm už čisté věc--,bot--, kalhot– a také </a:t>
            </a:r>
            <a:r>
              <a:rPr lang="cs-CZ" sz="2400" dirty="0" err="1" smtClean="0"/>
              <a:t>nož</a:t>
            </a:r>
            <a:r>
              <a:rPr lang="cs-CZ" sz="2400" dirty="0" smtClean="0"/>
              <a:t>—k, </a:t>
            </a:r>
            <a:r>
              <a:rPr lang="cs-CZ" sz="2400" dirty="0" err="1" smtClean="0"/>
              <a:t>provázk</a:t>
            </a:r>
            <a:r>
              <a:rPr lang="cs-CZ" sz="2400" dirty="0" smtClean="0"/>
              <a:t>--. </a:t>
            </a:r>
            <a:r>
              <a:rPr lang="cs-CZ" sz="2400" dirty="0" err="1" smtClean="0"/>
              <a:t>Tat</a:t>
            </a:r>
            <a:r>
              <a:rPr lang="cs-CZ" sz="2400" dirty="0" smtClean="0"/>
              <a:t>—</a:t>
            </a:r>
            <a:r>
              <a:rPr lang="cs-CZ" sz="2400" dirty="0" err="1" smtClean="0"/>
              <a:t>nek</a:t>
            </a:r>
            <a:r>
              <a:rPr lang="cs-CZ" sz="2400" dirty="0" smtClean="0"/>
              <a:t> mu dal ještě čepic--, svetr--, t—</a:t>
            </a:r>
            <a:r>
              <a:rPr lang="cs-CZ" sz="2400" dirty="0" err="1" smtClean="0"/>
              <a:t>lka</a:t>
            </a:r>
            <a:r>
              <a:rPr lang="cs-CZ" sz="2400" dirty="0" smtClean="0"/>
              <a:t>, </a:t>
            </a:r>
            <a:r>
              <a:rPr lang="cs-CZ" sz="2400" dirty="0" err="1" smtClean="0"/>
              <a:t>trenk</a:t>
            </a:r>
            <a:r>
              <a:rPr lang="cs-CZ" sz="2400" dirty="0" smtClean="0"/>
              <a:t>--, </a:t>
            </a:r>
            <a:r>
              <a:rPr lang="cs-CZ" sz="2400" dirty="0" err="1" smtClean="0"/>
              <a:t>ponožk</a:t>
            </a:r>
            <a:r>
              <a:rPr lang="cs-CZ" sz="2400" dirty="0" smtClean="0"/>
              <a:t>– a bačkor--. </a:t>
            </a:r>
            <a:r>
              <a:rPr lang="cs-CZ" sz="2400" dirty="0" err="1" smtClean="0"/>
              <a:t>Př</a:t>
            </a:r>
            <a:r>
              <a:rPr lang="cs-CZ" sz="2400" dirty="0" smtClean="0"/>
              <a:t>—dal si tam ještě </a:t>
            </a:r>
            <a:r>
              <a:rPr lang="cs-CZ" sz="2400" dirty="0" err="1" smtClean="0"/>
              <a:t>kn</a:t>
            </a:r>
            <a:r>
              <a:rPr lang="cs-CZ" sz="2400" dirty="0" smtClean="0"/>
              <a:t>—</a:t>
            </a:r>
            <a:r>
              <a:rPr lang="cs-CZ" sz="2400" dirty="0" err="1" smtClean="0"/>
              <a:t>žku</a:t>
            </a:r>
            <a:r>
              <a:rPr lang="cs-CZ" sz="2400" dirty="0" smtClean="0"/>
              <a:t>, </a:t>
            </a:r>
            <a:r>
              <a:rPr lang="cs-CZ" sz="2400" dirty="0" err="1" smtClean="0"/>
              <a:t>hračk</a:t>
            </a:r>
            <a:r>
              <a:rPr lang="cs-CZ" sz="2400" dirty="0" smtClean="0"/>
              <a:t>– a hr--. Už se moc těš--.  Bude si tam s kamarád– hrát, ale také se uč—</a:t>
            </a:r>
            <a:r>
              <a:rPr lang="cs-CZ" sz="2400" dirty="0" err="1" smtClean="0"/>
              <a:t>t</a:t>
            </a:r>
            <a:r>
              <a:rPr lang="cs-CZ" sz="2400" dirty="0" smtClean="0"/>
              <a:t>. Baví ho čten--, </a:t>
            </a:r>
            <a:r>
              <a:rPr lang="cs-CZ" sz="2400" dirty="0" err="1" smtClean="0"/>
              <a:t>psan</a:t>
            </a:r>
            <a:r>
              <a:rPr lang="cs-CZ" sz="2400" dirty="0" smtClean="0"/>
              <a:t>--, </a:t>
            </a:r>
            <a:r>
              <a:rPr lang="cs-CZ" sz="2400" dirty="0" err="1" smtClean="0"/>
              <a:t>počt</a:t>
            </a:r>
            <a:r>
              <a:rPr lang="cs-CZ" sz="2400" dirty="0" smtClean="0"/>
              <a:t>– a kreslen--.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395536" y="332656"/>
            <a:ext cx="2448272" cy="64807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539552" y="40466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a spoj správně:</a:t>
            </a:r>
            <a:endParaRPr lang="cs-CZ" dirty="0"/>
          </a:p>
        </p:txBody>
      </p:sp>
      <p:sp>
        <p:nvSpPr>
          <p:cNvPr id="4" name="Vývojový diagram: spojka 3"/>
          <p:cNvSpPr/>
          <p:nvPr/>
        </p:nvSpPr>
        <p:spPr>
          <a:xfrm>
            <a:off x="467544" y="1268760"/>
            <a:ext cx="1224136" cy="576064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hvězd-</a:t>
            </a:r>
            <a:endParaRPr lang="cs-CZ" dirty="0"/>
          </a:p>
        </p:txBody>
      </p:sp>
      <p:sp>
        <p:nvSpPr>
          <p:cNvPr id="5" name="Vývojový diagram: spojka 4"/>
          <p:cNvSpPr/>
          <p:nvPr/>
        </p:nvSpPr>
        <p:spPr>
          <a:xfrm>
            <a:off x="5004048" y="1268760"/>
            <a:ext cx="1152128" cy="576064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R-ba</a:t>
            </a:r>
            <a:endParaRPr lang="cs-CZ" dirty="0"/>
          </a:p>
        </p:txBody>
      </p:sp>
      <p:sp>
        <p:nvSpPr>
          <p:cNvPr id="6" name="Vývojový diagram: spojka 5"/>
          <p:cNvSpPr/>
          <p:nvPr/>
        </p:nvSpPr>
        <p:spPr>
          <a:xfrm>
            <a:off x="6444208" y="5661248"/>
            <a:ext cx="1152128" cy="576064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Mot</a:t>
            </a:r>
            <a:r>
              <a:rPr lang="cs-CZ" dirty="0" smtClean="0"/>
              <a:t>-l</a:t>
            </a:r>
            <a:endParaRPr lang="cs-CZ" dirty="0"/>
          </a:p>
        </p:txBody>
      </p:sp>
      <p:sp>
        <p:nvSpPr>
          <p:cNvPr id="7" name="Vývojový diagram: spojka 6"/>
          <p:cNvSpPr/>
          <p:nvPr/>
        </p:nvSpPr>
        <p:spPr>
          <a:xfrm>
            <a:off x="179512" y="5661248"/>
            <a:ext cx="1296144" cy="576064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Chlapc</a:t>
            </a:r>
            <a:r>
              <a:rPr lang="cs-CZ" dirty="0" smtClean="0"/>
              <a:t>-</a:t>
            </a:r>
            <a:endParaRPr lang="cs-CZ" dirty="0"/>
          </a:p>
        </p:txBody>
      </p:sp>
      <p:sp>
        <p:nvSpPr>
          <p:cNvPr id="8" name="Vývojový diagram: spojka 7"/>
          <p:cNvSpPr/>
          <p:nvPr/>
        </p:nvSpPr>
        <p:spPr>
          <a:xfrm>
            <a:off x="3131840" y="5661248"/>
            <a:ext cx="1368152" cy="576064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Mouch</a:t>
            </a:r>
            <a:r>
              <a:rPr lang="cs-CZ" dirty="0" smtClean="0"/>
              <a:t>-</a:t>
            </a:r>
            <a:endParaRPr lang="cs-CZ" dirty="0"/>
          </a:p>
        </p:txBody>
      </p:sp>
      <p:sp>
        <p:nvSpPr>
          <p:cNvPr id="9" name="Vývojový diagram: spojka 8"/>
          <p:cNvSpPr/>
          <p:nvPr/>
        </p:nvSpPr>
        <p:spPr>
          <a:xfrm>
            <a:off x="6516216" y="1268760"/>
            <a:ext cx="1152128" cy="576064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Kn</a:t>
            </a:r>
            <a:r>
              <a:rPr lang="cs-CZ" dirty="0" smtClean="0"/>
              <a:t>-ha</a:t>
            </a:r>
            <a:endParaRPr lang="cs-CZ" dirty="0"/>
          </a:p>
        </p:txBody>
      </p:sp>
      <p:sp>
        <p:nvSpPr>
          <p:cNvPr id="10" name="Vývojový diagram: spojka 9"/>
          <p:cNvSpPr/>
          <p:nvPr/>
        </p:nvSpPr>
        <p:spPr>
          <a:xfrm>
            <a:off x="2051720" y="1268760"/>
            <a:ext cx="1368152" cy="576064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Ř-</a:t>
            </a:r>
            <a:r>
              <a:rPr lang="cs-CZ" dirty="0" err="1" smtClean="0"/>
              <a:t>čka</a:t>
            </a:r>
            <a:endParaRPr lang="cs-CZ" dirty="0"/>
          </a:p>
        </p:txBody>
      </p:sp>
      <p:sp>
        <p:nvSpPr>
          <p:cNvPr id="11" name="Vývojový diagram: spojka 10"/>
          <p:cNvSpPr/>
          <p:nvPr/>
        </p:nvSpPr>
        <p:spPr>
          <a:xfrm>
            <a:off x="3491880" y="1268760"/>
            <a:ext cx="1152128" cy="576064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Kř</a:t>
            </a:r>
            <a:r>
              <a:rPr lang="cs-CZ" dirty="0" smtClean="0"/>
              <a:t>-</a:t>
            </a:r>
            <a:r>
              <a:rPr lang="cs-CZ" dirty="0" err="1" smtClean="0"/>
              <a:t>dlo</a:t>
            </a:r>
            <a:endParaRPr lang="cs-CZ" dirty="0"/>
          </a:p>
        </p:txBody>
      </p:sp>
      <p:sp>
        <p:nvSpPr>
          <p:cNvPr id="12" name="Vývojový diagram: spojka 11"/>
          <p:cNvSpPr/>
          <p:nvPr/>
        </p:nvSpPr>
        <p:spPr>
          <a:xfrm>
            <a:off x="4716016" y="5661248"/>
            <a:ext cx="1440160" cy="576064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Oř--šek</a:t>
            </a:r>
            <a:endParaRPr lang="cs-CZ" dirty="0"/>
          </a:p>
        </p:txBody>
      </p:sp>
      <p:sp>
        <p:nvSpPr>
          <p:cNvPr id="13" name="Vývojový diagram: spojka 12"/>
          <p:cNvSpPr/>
          <p:nvPr/>
        </p:nvSpPr>
        <p:spPr>
          <a:xfrm>
            <a:off x="1619672" y="5661248"/>
            <a:ext cx="1152128" cy="576064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Noh-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827584" y="4005064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Měkké souhlásky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6156176" y="4221088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Tvrdé</a:t>
            </a:r>
          </a:p>
          <a:p>
            <a:pPr algn="ctr"/>
            <a:r>
              <a:rPr lang="cs-CZ" dirty="0" smtClean="0"/>
              <a:t>souhlásky</a:t>
            </a:r>
            <a:endParaRPr lang="cs-CZ" dirty="0"/>
          </a:p>
        </p:txBody>
      </p:sp>
      <p:sp>
        <p:nvSpPr>
          <p:cNvPr id="16" name="Vývojový diagram: spojka 15"/>
          <p:cNvSpPr/>
          <p:nvPr/>
        </p:nvSpPr>
        <p:spPr>
          <a:xfrm>
            <a:off x="7740352" y="5733256"/>
            <a:ext cx="1152128" cy="576064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C-bule</a:t>
            </a:r>
            <a:endParaRPr lang="cs-CZ" dirty="0"/>
          </a:p>
        </p:txBody>
      </p:sp>
      <p:pic>
        <p:nvPicPr>
          <p:cNvPr id="1026" name="Picture 2" descr="C:\Documents and Settings\Admin\Local Settings\Temporary Internet Files\Content.IE5\1V59TOP5\MP90044657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7" y="2276872"/>
            <a:ext cx="792088" cy="611668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VLD3FGHW\MP900442325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3059832" y="2780927"/>
            <a:ext cx="1224136" cy="763515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VLD3FGHW\MP90040734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2132856"/>
            <a:ext cx="1302648" cy="868093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1V59TOP5\MP900407544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4149080"/>
            <a:ext cx="792088" cy="792088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O5EM361I\MP900406500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4328" y="3212976"/>
            <a:ext cx="1260495" cy="822276"/>
          </a:xfrm>
          <a:prstGeom prst="rect">
            <a:avLst/>
          </a:prstGeom>
          <a:noFill/>
        </p:spPr>
      </p:pic>
      <p:pic>
        <p:nvPicPr>
          <p:cNvPr id="1032" name="Picture 8" descr="C:\Documents and Settings\Admin\Local Settings\Temporary Internet Files\Content.IE5\VLD3FGHW\MP900446558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43808" y="3861048"/>
            <a:ext cx="703734" cy="911310"/>
          </a:xfrm>
          <a:prstGeom prst="rect">
            <a:avLst/>
          </a:prstGeom>
          <a:noFill/>
        </p:spPr>
      </p:pic>
      <p:pic>
        <p:nvPicPr>
          <p:cNvPr id="1033" name="Picture 9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3528" y="2132856"/>
            <a:ext cx="694028" cy="1138829"/>
          </a:xfrm>
          <a:prstGeom prst="rect">
            <a:avLst/>
          </a:prstGeom>
          <a:noFill/>
        </p:spPr>
      </p:pic>
      <p:pic>
        <p:nvPicPr>
          <p:cNvPr id="1034" name="Picture 10" descr="C:\Documents and Settings\Admin\Local Settings\Temporary Internet Files\Content.IE5\O5EM361I\MP900446578[1]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956376" y="4581128"/>
            <a:ext cx="932478" cy="720080"/>
          </a:xfrm>
          <a:prstGeom prst="rect">
            <a:avLst/>
          </a:prstGeom>
          <a:noFill/>
        </p:spPr>
      </p:pic>
      <p:pic>
        <p:nvPicPr>
          <p:cNvPr id="1035" name="Picture 11" descr="C:\Documents and Settings\Admin\Local Settings\Temporary Internet Files\Content.IE5\1V59TOP5\MC900448744[1]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43608" y="3068960"/>
            <a:ext cx="1007604" cy="671736"/>
          </a:xfrm>
          <a:prstGeom prst="rect">
            <a:avLst/>
          </a:prstGeom>
          <a:noFill/>
        </p:spPr>
      </p:pic>
      <p:pic>
        <p:nvPicPr>
          <p:cNvPr id="1036" name="Picture 12" descr="C:\Documents and Settings\Admin\Local Settings\Temporary Internet Files\Content.IE5\VLD3FGHW\MP900403162[1]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668344" y="1988840"/>
            <a:ext cx="1264249" cy="845840"/>
          </a:xfrm>
          <a:prstGeom prst="rect">
            <a:avLst/>
          </a:prstGeom>
          <a:noFill/>
        </p:spPr>
      </p:pic>
      <p:pic>
        <p:nvPicPr>
          <p:cNvPr id="1037" name="Picture 13" descr="C:\Documents and Settings\Admin\Local Settings\Temporary Internet Files\Content.IE5\Y9XAWY88\MC900232776[2].wm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860032" y="3140968"/>
            <a:ext cx="1928553" cy="5231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467544" y="5589240"/>
            <a:ext cx="7416824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323528" y="260648"/>
            <a:ext cx="8208912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404664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Hledej dvojice slov k sobě patřící, doplň , písmena na začátku piš postupně do tajenky: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628800"/>
            <a:ext cx="25922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U </a:t>
            </a:r>
            <a:r>
              <a:rPr lang="cs-CZ" dirty="0" smtClean="0"/>
              <a:t>   ch-</a:t>
            </a:r>
            <a:r>
              <a:rPr lang="cs-CZ" dirty="0" err="1" smtClean="0"/>
              <a:t>tř</a:t>
            </a:r>
            <a:r>
              <a:rPr lang="cs-CZ" dirty="0" smtClean="0"/>
              <a:t>-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U    </a:t>
            </a:r>
            <a:r>
              <a:rPr lang="cs-CZ" dirty="0" smtClean="0"/>
              <a:t>ráno j-m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Í</a:t>
            </a:r>
            <a:r>
              <a:rPr lang="cs-CZ" dirty="0" smtClean="0"/>
              <a:t>      </a:t>
            </a:r>
            <a:r>
              <a:rPr lang="cs-CZ" dirty="0" err="1" smtClean="0"/>
              <a:t>kn</a:t>
            </a:r>
            <a:r>
              <a:rPr lang="cs-CZ" dirty="0" smtClean="0"/>
              <a:t>-</a:t>
            </a:r>
            <a:r>
              <a:rPr lang="cs-CZ" dirty="0" err="1" smtClean="0"/>
              <a:t>žk</a:t>
            </a:r>
            <a:r>
              <a:rPr lang="cs-CZ" dirty="0" smtClean="0"/>
              <a:t>-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M    </a:t>
            </a:r>
            <a:r>
              <a:rPr lang="cs-CZ" dirty="0" smtClean="0"/>
              <a:t>ch-t-l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K</a:t>
            </a:r>
            <a:r>
              <a:rPr lang="cs-CZ" dirty="0" smtClean="0"/>
              <a:t>      dva </a:t>
            </a:r>
            <a:r>
              <a:rPr lang="cs-CZ" dirty="0" err="1" smtClean="0"/>
              <a:t>barevn</a:t>
            </a:r>
            <a:r>
              <a:rPr lang="cs-CZ" dirty="0" smtClean="0"/>
              <a:t>-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É </a:t>
            </a:r>
            <a:r>
              <a:rPr lang="cs-CZ" dirty="0" smtClean="0"/>
              <a:t>     </a:t>
            </a:r>
            <a:r>
              <a:rPr lang="cs-CZ" dirty="0" err="1" smtClean="0"/>
              <a:t>dlouh</a:t>
            </a:r>
            <a:r>
              <a:rPr lang="cs-CZ" dirty="0" smtClean="0"/>
              <a:t>-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T</a:t>
            </a:r>
            <a:r>
              <a:rPr lang="cs-CZ" dirty="0" smtClean="0"/>
              <a:t>      vzácné medvěd-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R</a:t>
            </a:r>
            <a:r>
              <a:rPr lang="cs-CZ" dirty="0" smtClean="0"/>
              <a:t>      </a:t>
            </a:r>
            <a:r>
              <a:rPr lang="cs-CZ" dirty="0" err="1" smtClean="0"/>
              <a:t>pavuč</a:t>
            </a:r>
            <a:r>
              <a:rPr lang="cs-CZ" dirty="0" smtClean="0"/>
              <a:t>-n-</a:t>
            </a:r>
            <a:br>
              <a:rPr lang="cs-CZ" dirty="0" smtClean="0"/>
            </a:br>
            <a:r>
              <a:rPr lang="cs-CZ" b="1" dirty="0" smtClean="0"/>
              <a:t>É   </a:t>
            </a:r>
            <a:r>
              <a:rPr lang="cs-CZ" dirty="0" smtClean="0"/>
              <a:t>   </a:t>
            </a:r>
            <a:r>
              <a:rPr lang="cs-CZ" dirty="0" err="1" smtClean="0"/>
              <a:t>von</a:t>
            </a:r>
            <a:r>
              <a:rPr lang="cs-CZ" dirty="0" smtClean="0"/>
              <a:t>-c-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O </a:t>
            </a:r>
            <a:r>
              <a:rPr lang="cs-CZ" dirty="0" smtClean="0"/>
              <a:t>    ř-d-t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H</a:t>
            </a:r>
            <a:r>
              <a:rPr lang="cs-CZ" dirty="0" smtClean="0"/>
              <a:t>     koš-k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Á</a:t>
            </a:r>
            <a:r>
              <a:rPr lang="cs-CZ" dirty="0" smtClean="0"/>
              <a:t>    d-</a:t>
            </a:r>
            <a:r>
              <a:rPr lang="cs-CZ" dirty="0" err="1" smtClean="0"/>
              <a:t>vadeln</a:t>
            </a:r>
            <a:r>
              <a:rPr lang="cs-CZ" dirty="0" smtClean="0"/>
              <a:t>-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K    </a:t>
            </a:r>
            <a:r>
              <a:rPr lang="cs-CZ" dirty="0" smtClean="0"/>
              <a:t>J-</a:t>
            </a:r>
            <a:r>
              <a:rPr lang="cs-CZ" dirty="0" err="1" smtClean="0"/>
              <a:t>ndř</a:t>
            </a:r>
            <a:r>
              <a:rPr lang="cs-CZ" dirty="0" smtClean="0"/>
              <a:t>-ch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779912" y="1628800"/>
            <a:ext cx="244827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K</a:t>
            </a:r>
            <a:r>
              <a:rPr lang="cs-CZ" dirty="0" smtClean="0"/>
              <a:t>      </a:t>
            </a:r>
            <a:r>
              <a:rPr lang="cs-CZ" dirty="0" err="1" smtClean="0"/>
              <a:t>mot</a:t>
            </a:r>
            <a:r>
              <a:rPr lang="cs-CZ" dirty="0" smtClean="0"/>
              <a:t>-</a:t>
            </a:r>
            <a:r>
              <a:rPr lang="cs-CZ" dirty="0" err="1" smtClean="0"/>
              <a:t>lc</a:t>
            </a:r>
            <a:r>
              <a:rPr lang="cs-CZ" dirty="0" smtClean="0"/>
              <a:t>-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M</a:t>
            </a:r>
            <a:r>
              <a:rPr lang="cs-CZ" dirty="0" smtClean="0"/>
              <a:t>     </a:t>
            </a:r>
            <a:r>
              <a:rPr lang="cs-CZ" dirty="0" err="1" smtClean="0"/>
              <a:t>sn</a:t>
            </a:r>
            <a:r>
              <a:rPr lang="cs-CZ" dirty="0" smtClean="0"/>
              <a:t>-</a:t>
            </a:r>
            <a:r>
              <a:rPr lang="cs-CZ" dirty="0" err="1" smtClean="0"/>
              <a:t>dan</a:t>
            </a:r>
            <a:r>
              <a:rPr lang="cs-CZ" dirty="0" smtClean="0"/>
              <a:t>-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Ž     </a:t>
            </a:r>
            <a:r>
              <a:rPr lang="cs-CZ" dirty="0" smtClean="0"/>
              <a:t>  </a:t>
            </a:r>
            <a:r>
              <a:rPr lang="cs-CZ" dirty="0" err="1" smtClean="0"/>
              <a:t>žác</a:t>
            </a:r>
            <a:r>
              <a:rPr lang="cs-CZ" dirty="0" smtClean="0"/>
              <a:t>-</a:t>
            </a:r>
            <a:r>
              <a:rPr lang="cs-CZ" b="1" dirty="0" smtClean="0"/>
              <a:t>   </a:t>
            </a:r>
            <a:br>
              <a:rPr lang="cs-CZ" b="1" dirty="0" smtClean="0"/>
            </a:br>
            <a:r>
              <a:rPr lang="cs-CZ" b="1" dirty="0" smtClean="0"/>
              <a:t>S</a:t>
            </a:r>
            <a:r>
              <a:rPr lang="cs-CZ" dirty="0" smtClean="0"/>
              <a:t>       j-ř-n-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U      </a:t>
            </a:r>
            <a:r>
              <a:rPr lang="cs-CZ" dirty="0" err="1" smtClean="0"/>
              <a:t>motork</a:t>
            </a:r>
            <a:r>
              <a:rPr lang="cs-CZ" dirty="0" smtClean="0"/>
              <a:t>-</a:t>
            </a:r>
            <a:br>
              <a:rPr lang="cs-CZ" dirty="0" smtClean="0"/>
            </a:br>
            <a:r>
              <a:rPr lang="cs-CZ" b="1" dirty="0" smtClean="0"/>
              <a:t>S</a:t>
            </a:r>
            <a:r>
              <a:rPr lang="cs-CZ" dirty="0" smtClean="0"/>
              <a:t>       představen-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L</a:t>
            </a:r>
            <a:r>
              <a:rPr lang="cs-CZ" dirty="0" smtClean="0"/>
              <a:t>        z </a:t>
            </a:r>
            <a:r>
              <a:rPr lang="cs-CZ" dirty="0" err="1" smtClean="0"/>
              <a:t>prout</a:t>
            </a:r>
            <a:r>
              <a:rPr lang="cs-CZ" dirty="0" smtClean="0"/>
              <a:t>-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Š</a:t>
            </a:r>
            <a:r>
              <a:rPr lang="cs-CZ" dirty="0" smtClean="0"/>
              <a:t>        z </a:t>
            </a:r>
            <a:r>
              <a:rPr lang="cs-CZ" dirty="0" err="1" smtClean="0"/>
              <a:t>knihovn</a:t>
            </a:r>
            <a:r>
              <a:rPr lang="cs-CZ" dirty="0" smtClean="0"/>
              <a:t>-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A       </a:t>
            </a:r>
            <a:r>
              <a:rPr lang="cs-CZ" dirty="0" err="1" smtClean="0"/>
              <a:t>řet</a:t>
            </a:r>
            <a:r>
              <a:rPr lang="cs-CZ" dirty="0" smtClean="0"/>
              <a:t>-</a:t>
            </a:r>
            <a:r>
              <a:rPr lang="cs-CZ" dirty="0" err="1" smtClean="0"/>
              <a:t>zek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Y</a:t>
            </a:r>
            <a:r>
              <a:rPr lang="cs-CZ" dirty="0" smtClean="0"/>
              <a:t>        T-ch-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V </a:t>
            </a:r>
            <a:r>
              <a:rPr lang="cs-CZ" dirty="0" smtClean="0"/>
              <a:t>       </a:t>
            </a:r>
            <a:r>
              <a:rPr lang="cs-CZ" dirty="0" err="1" smtClean="0"/>
              <a:t>kožeš</a:t>
            </a:r>
            <a:r>
              <a:rPr lang="cs-CZ" dirty="0" smtClean="0"/>
              <a:t>-n-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Ě   </a:t>
            </a:r>
            <a:r>
              <a:rPr lang="cs-CZ" dirty="0" smtClean="0"/>
              <a:t>      </a:t>
            </a:r>
            <a:r>
              <a:rPr lang="cs-CZ" dirty="0" err="1" smtClean="0"/>
              <a:t>št</a:t>
            </a:r>
            <a:r>
              <a:rPr lang="cs-CZ" dirty="0" smtClean="0"/>
              <a:t>-ku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D     </a:t>
            </a:r>
            <a:r>
              <a:rPr lang="cs-CZ" dirty="0" smtClean="0"/>
              <a:t>   na </a:t>
            </a:r>
            <a:r>
              <a:rPr lang="cs-CZ" dirty="0" err="1" smtClean="0"/>
              <a:t>zd</a:t>
            </a:r>
            <a:r>
              <a:rPr lang="cs-CZ" dirty="0" smtClean="0"/>
              <a:t>-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9552" y="573325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________________________________________________________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aoblený obdélník 21"/>
          <p:cNvSpPr/>
          <p:nvPr/>
        </p:nvSpPr>
        <p:spPr>
          <a:xfrm>
            <a:off x="467544" y="2132856"/>
            <a:ext cx="2592288" cy="72008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395536" y="188640"/>
            <a:ext cx="5256584" cy="8640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95536" y="1196752"/>
            <a:ext cx="5760640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404664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Souhlásky tvrdé: h, ch, k , r, d, t, n.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1124744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Souhlásky měkké: ž, š, č, ř, c, j, ď, ť, </a:t>
            </a:r>
            <a:r>
              <a:rPr lang="cs-CZ" sz="2800" dirty="0" err="1" smtClean="0"/>
              <a:t>ň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755576" y="227687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správně: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67544" y="3356992"/>
            <a:ext cx="74168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Toník</a:t>
            </a:r>
            <a:r>
              <a:rPr lang="cs-CZ" sz="2400" dirty="0" smtClean="0"/>
              <a:t> pojede za týden do školy v př</a:t>
            </a:r>
            <a:r>
              <a:rPr lang="cs-CZ" sz="2400" dirty="0"/>
              <a:t>í</a:t>
            </a:r>
            <a:r>
              <a:rPr lang="cs-CZ" sz="2400" dirty="0" smtClean="0"/>
              <a:t>rodě. Chodí do druhé třídy. Př</a:t>
            </a:r>
            <a:r>
              <a:rPr lang="cs-CZ" sz="2400" dirty="0"/>
              <a:t>i</a:t>
            </a:r>
            <a:r>
              <a:rPr lang="cs-CZ" sz="2400" dirty="0" smtClean="0"/>
              <a:t>pravuje si věci. Donáší si svůj kufř</a:t>
            </a:r>
            <a:r>
              <a:rPr lang="cs-CZ" sz="2400" dirty="0"/>
              <a:t>í</a:t>
            </a:r>
            <a:r>
              <a:rPr lang="cs-CZ" sz="2400" dirty="0" smtClean="0"/>
              <a:t>k. Má v něm už čisté věci,boty, kalhoty a také nož</a:t>
            </a:r>
            <a:r>
              <a:rPr lang="cs-CZ" sz="2400" dirty="0"/>
              <a:t>í</a:t>
            </a:r>
            <a:r>
              <a:rPr lang="cs-CZ" sz="2400" dirty="0" smtClean="0"/>
              <a:t>k, provázky. Tat</a:t>
            </a:r>
            <a:r>
              <a:rPr lang="cs-CZ" sz="2400" dirty="0"/>
              <a:t>í</a:t>
            </a:r>
            <a:r>
              <a:rPr lang="cs-CZ" sz="2400" dirty="0" smtClean="0"/>
              <a:t>nek mu dal ještě čepici, svetry, tílka, trenky, ponožk</a:t>
            </a:r>
            <a:r>
              <a:rPr lang="cs-CZ" sz="2400" dirty="0"/>
              <a:t>y</a:t>
            </a:r>
            <a:r>
              <a:rPr lang="cs-CZ" sz="2400" dirty="0" smtClean="0"/>
              <a:t> a bačkory. Př</a:t>
            </a:r>
            <a:r>
              <a:rPr lang="cs-CZ" sz="2400" dirty="0"/>
              <a:t>i</a:t>
            </a:r>
            <a:r>
              <a:rPr lang="cs-CZ" sz="2400" dirty="0" smtClean="0"/>
              <a:t>dal si tam ještě kn</a:t>
            </a:r>
            <a:r>
              <a:rPr lang="cs-CZ" sz="2400" dirty="0"/>
              <a:t>í</a:t>
            </a:r>
            <a:r>
              <a:rPr lang="cs-CZ" sz="2400" dirty="0" smtClean="0"/>
              <a:t>žku, hračk</a:t>
            </a:r>
            <a:r>
              <a:rPr lang="cs-CZ" sz="2400" dirty="0"/>
              <a:t>y</a:t>
            </a:r>
            <a:r>
              <a:rPr lang="cs-CZ" sz="2400" dirty="0" smtClean="0"/>
              <a:t> a hry. Už se moc těší.  Bude si tam s kamarády hrát, ale také se učit. Baví ho čtení, psaní, počt</a:t>
            </a:r>
            <a:r>
              <a:rPr lang="cs-CZ" sz="2400" dirty="0"/>
              <a:t>y</a:t>
            </a:r>
            <a:r>
              <a:rPr lang="cs-CZ" sz="2400" dirty="0" smtClean="0"/>
              <a:t> a kreslení.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444208" y="54868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395536" y="332656"/>
            <a:ext cx="2448272" cy="64807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539552" y="40466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a spoj správně:</a:t>
            </a:r>
            <a:endParaRPr lang="cs-CZ" dirty="0"/>
          </a:p>
        </p:txBody>
      </p:sp>
      <p:sp>
        <p:nvSpPr>
          <p:cNvPr id="4" name="Vývojový diagram: spojka 3"/>
          <p:cNvSpPr/>
          <p:nvPr/>
        </p:nvSpPr>
        <p:spPr>
          <a:xfrm>
            <a:off x="467544" y="1268760"/>
            <a:ext cx="1224136" cy="576064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hvězdy</a:t>
            </a:r>
            <a:endParaRPr lang="cs-CZ" dirty="0"/>
          </a:p>
        </p:txBody>
      </p:sp>
      <p:sp>
        <p:nvSpPr>
          <p:cNvPr id="5" name="Vývojový diagram: spojka 4"/>
          <p:cNvSpPr/>
          <p:nvPr/>
        </p:nvSpPr>
        <p:spPr>
          <a:xfrm>
            <a:off x="5004048" y="1268760"/>
            <a:ext cx="1152128" cy="576064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Ryba</a:t>
            </a:r>
            <a:endParaRPr lang="cs-CZ" dirty="0"/>
          </a:p>
        </p:txBody>
      </p:sp>
      <p:sp>
        <p:nvSpPr>
          <p:cNvPr id="6" name="Vývojový diagram: spojka 5"/>
          <p:cNvSpPr/>
          <p:nvPr/>
        </p:nvSpPr>
        <p:spPr>
          <a:xfrm>
            <a:off x="6444208" y="5661248"/>
            <a:ext cx="1152128" cy="576064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Mot</a:t>
            </a:r>
            <a:r>
              <a:rPr lang="cs-CZ" dirty="0"/>
              <a:t>ý</a:t>
            </a:r>
            <a:r>
              <a:rPr lang="cs-CZ" dirty="0" smtClean="0"/>
              <a:t>l</a:t>
            </a:r>
            <a:endParaRPr lang="cs-CZ" dirty="0"/>
          </a:p>
        </p:txBody>
      </p:sp>
      <p:sp>
        <p:nvSpPr>
          <p:cNvPr id="7" name="Vývojový diagram: spojka 6"/>
          <p:cNvSpPr/>
          <p:nvPr/>
        </p:nvSpPr>
        <p:spPr>
          <a:xfrm>
            <a:off x="179512" y="5661248"/>
            <a:ext cx="1296144" cy="576064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Chlapc</a:t>
            </a:r>
            <a:r>
              <a:rPr lang="cs-CZ" dirty="0"/>
              <a:t>i</a:t>
            </a:r>
          </a:p>
        </p:txBody>
      </p:sp>
      <p:sp>
        <p:nvSpPr>
          <p:cNvPr id="8" name="Vývojový diagram: spojka 7"/>
          <p:cNvSpPr/>
          <p:nvPr/>
        </p:nvSpPr>
        <p:spPr>
          <a:xfrm>
            <a:off x="3131840" y="5661248"/>
            <a:ext cx="1368152" cy="576064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Mouch</a:t>
            </a:r>
            <a:r>
              <a:rPr lang="cs-CZ" dirty="0"/>
              <a:t>y</a:t>
            </a:r>
          </a:p>
        </p:txBody>
      </p:sp>
      <p:sp>
        <p:nvSpPr>
          <p:cNvPr id="9" name="Vývojový diagram: spojka 8"/>
          <p:cNvSpPr/>
          <p:nvPr/>
        </p:nvSpPr>
        <p:spPr>
          <a:xfrm>
            <a:off x="6516216" y="1268760"/>
            <a:ext cx="1152128" cy="576064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Kn</a:t>
            </a:r>
            <a:r>
              <a:rPr lang="cs-CZ" dirty="0"/>
              <a:t>i</a:t>
            </a:r>
            <a:r>
              <a:rPr lang="cs-CZ" dirty="0" smtClean="0"/>
              <a:t>ha</a:t>
            </a:r>
            <a:endParaRPr lang="cs-CZ" dirty="0"/>
          </a:p>
        </p:txBody>
      </p:sp>
      <p:sp>
        <p:nvSpPr>
          <p:cNvPr id="10" name="Vývojový diagram: spojka 9"/>
          <p:cNvSpPr/>
          <p:nvPr/>
        </p:nvSpPr>
        <p:spPr>
          <a:xfrm>
            <a:off x="2051720" y="1268760"/>
            <a:ext cx="1368152" cy="576064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Říčka</a:t>
            </a:r>
            <a:endParaRPr lang="cs-CZ" dirty="0"/>
          </a:p>
        </p:txBody>
      </p:sp>
      <p:sp>
        <p:nvSpPr>
          <p:cNvPr id="11" name="Vývojový diagram: spojka 10"/>
          <p:cNvSpPr/>
          <p:nvPr/>
        </p:nvSpPr>
        <p:spPr>
          <a:xfrm>
            <a:off x="3491880" y="1268760"/>
            <a:ext cx="1152128" cy="576064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Kř</a:t>
            </a:r>
            <a:r>
              <a:rPr lang="cs-CZ" dirty="0"/>
              <a:t>í</a:t>
            </a:r>
            <a:r>
              <a:rPr lang="cs-CZ" dirty="0" smtClean="0"/>
              <a:t>dlo</a:t>
            </a:r>
            <a:endParaRPr lang="cs-CZ" dirty="0"/>
          </a:p>
        </p:txBody>
      </p:sp>
      <p:sp>
        <p:nvSpPr>
          <p:cNvPr id="12" name="Vývojový diagram: spojka 11"/>
          <p:cNvSpPr/>
          <p:nvPr/>
        </p:nvSpPr>
        <p:spPr>
          <a:xfrm>
            <a:off x="4716016" y="5661248"/>
            <a:ext cx="1440160" cy="576064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Oříšek</a:t>
            </a:r>
            <a:endParaRPr lang="cs-CZ" dirty="0"/>
          </a:p>
        </p:txBody>
      </p:sp>
      <p:sp>
        <p:nvSpPr>
          <p:cNvPr id="13" name="Vývojový diagram: spojka 12"/>
          <p:cNvSpPr/>
          <p:nvPr/>
        </p:nvSpPr>
        <p:spPr>
          <a:xfrm>
            <a:off x="1619672" y="5661248"/>
            <a:ext cx="1152128" cy="576064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Nohy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827584" y="4005064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Měkké souhlásky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6156176" y="4221088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Tvrdé</a:t>
            </a:r>
          </a:p>
          <a:p>
            <a:pPr algn="ctr"/>
            <a:r>
              <a:rPr lang="cs-CZ" dirty="0" smtClean="0"/>
              <a:t>souhlásky</a:t>
            </a:r>
            <a:endParaRPr lang="cs-CZ" dirty="0"/>
          </a:p>
        </p:txBody>
      </p:sp>
      <p:sp>
        <p:nvSpPr>
          <p:cNvPr id="16" name="Vývojový diagram: spojka 15"/>
          <p:cNvSpPr/>
          <p:nvPr/>
        </p:nvSpPr>
        <p:spPr>
          <a:xfrm>
            <a:off x="7740352" y="5733256"/>
            <a:ext cx="1152128" cy="576064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Cibule</a:t>
            </a:r>
            <a:endParaRPr lang="cs-CZ" dirty="0"/>
          </a:p>
        </p:txBody>
      </p:sp>
      <p:pic>
        <p:nvPicPr>
          <p:cNvPr id="1026" name="Picture 2" descr="C:\Documents and Settings\Admin\Local Settings\Temporary Internet Files\Content.IE5\1V59TOP5\MP90044657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7" y="2276872"/>
            <a:ext cx="792088" cy="611668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VLD3FGHW\MP900442325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3059832" y="2780927"/>
            <a:ext cx="1224136" cy="763515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VLD3FGHW\MP90040734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2132856"/>
            <a:ext cx="1302648" cy="868093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1V59TOP5\MP900407544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4149080"/>
            <a:ext cx="792088" cy="792088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O5EM361I\MP900406500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4328" y="3212976"/>
            <a:ext cx="1260495" cy="822276"/>
          </a:xfrm>
          <a:prstGeom prst="rect">
            <a:avLst/>
          </a:prstGeom>
          <a:noFill/>
        </p:spPr>
      </p:pic>
      <p:pic>
        <p:nvPicPr>
          <p:cNvPr id="1032" name="Picture 8" descr="C:\Documents and Settings\Admin\Local Settings\Temporary Internet Files\Content.IE5\VLD3FGHW\MP900446558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43808" y="3861048"/>
            <a:ext cx="703734" cy="911310"/>
          </a:xfrm>
          <a:prstGeom prst="rect">
            <a:avLst/>
          </a:prstGeom>
          <a:noFill/>
        </p:spPr>
      </p:pic>
      <p:pic>
        <p:nvPicPr>
          <p:cNvPr id="1033" name="Picture 9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3528" y="2132856"/>
            <a:ext cx="694028" cy="1138829"/>
          </a:xfrm>
          <a:prstGeom prst="rect">
            <a:avLst/>
          </a:prstGeom>
          <a:noFill/>
        </p:spPr>
      </p:pic>
      <p:pic>
        <p:nvPicPr>
          <p:cNvPr id="1034" name="Picture 10" descr="C:\Documents and Settings\Admin\Local Settings\Temporary Internet Files\Content.IE5\O5EM361I\MP900446578[1]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956376" y="4581128"/>
            <a:ext cx="932478" cy="720080"/>
          </a:xfrm>
          <a:prstGeom prst="rect">
            <a:avLst/>
          </a:prstGeom>
          <a:noFill/>
        </p:spPr>
      </p:pic>
      <p:pic>
        <p:nvPicPr>
          <p:cNvPr id="1035" name="Picture 11" descr="C:\Documents and Settings\Admin\Local Settings\Temporary Internet Files\Content.IE5\1V59TOP5\MC900448744[1]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43608" y="3068960"/>
            <a:ext cx="1007604" cy="671736"/>
          </a:xfrm>
          <a:prstGeom prst="rect">
            <a:avLst/>
          </a:prstGeom>
          <a:noFill/>
        </p:spPr>
      </p:pic>
      <p:pic>
        <p:nvPicPr>
          <p:cNvPr id="1036" name="Picture 12" descr="C:\Documents and Settings\Admin\Local Settings\Temporary Internet Files\Content.IE5\VLD3FGHW\MP900403162[1]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668344" y="1988840"/>
            <a:ext cx="1264249" cy="845840"/>
          </a:xfrm>
          <a:prstGeom prst="rect">
            <a:avLst/>
          </a:prstGeom>
          <a:noFill/>
        </p:spPr>
      </p:pic>
      <p:pic>
        <p:nvPicPr>
          <p:cNvPr id="1037" name="Picture 13" descr="C:\Documents and Settings\Admin\Local Settings\Temporary Internet Files\Content.IE5\Y9XAWY88\MC900232776[2].wm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860032" y="3140968"/>
            <a:ext cx="1928553" cy="523186"/>
          </a:xfrm>
          <a:prstGeom prst="rect">
            <a:avLst/>
          </a:prstGeom>
          <a:noFill/>
        </p:spPr>
      </p:pic>
      <p:sp>
        <p:nvSpPr>
          <p:cNvPr id="28" name="TextovéPole 27"/>
          <p:cNvSpPr txBox="1"/>
          <p:nvPr/>
        </p:nvSpPr>
        <p:spPr>
          <a:xfrm>
            <a:off x="3779912" y="47667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cxnSp>
        <p:nvCxnSpPr>
          <p:cNvPr id="30" name="Přímá spojovací čára 29"/>
          <p:cNvCxnSpPr>
            <a:stCxn id="4" idx="5"/>
          </p:cNvCxnSpPr>
          <p:nvPr/>
        </p:nvCxnSpPr>
        <p:spPr>
          <a:xfrm>
            <a:off x="1512409" y="1760461"/>
            <a:ext cx="467303" cy="6604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>
            <a:stCxn id="10" idx="4"/>
          </p:cNvCxnSpPr>
          <p:nvPr/>
        </p:nvCxnSpPr>
        <p:spPr>
          <a:xfrm>
            <a:off x="2735796" y="1844824"/>
            <a:ext cx="756084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>
            <a:off x="4139952" y="1700808"/>
            <a:ext cx="792088" cy="2592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>
            <a:stCxn id="5" idx="4"/>
          </p:cNvCxnSpPr>
          <p:nvPr/>
        </p:nvCxnSpPr>
        <p:spPr>
          <a:xfrm flipH="1">
            <a:off x="3563888" y="1844824"/>
            <a:ext cx="2016224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/>
          <p:nvPr/>
        </p:nvCxnSpPr>
        <p:spPr>
          <a:xfrm flipH="1">
            <a:off x="539552" y="1772816"/>
            <a:ext cx="6336704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>
            <a:stCxn id="7" idx="7"/>
          </p:cNvCxnSpPr>
          <p:nvPr/>
        </p:nvCxnSpPr>
        <p:spPr>
          <a:xfrm flipV="1">
            <a:off x="1285840" y="5085184"/>
            <a:ext cx="6886560" cy="6604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čára 41"/>
          <p:cNvCxnSpPr/>
          <p:nvPr/>
        </p:nvCxnSpPr>
        <p:spPr>
          <a:xfrm flipH="1" flipV="1">
            <a:off x="1763688" y="3429000"/>
            <a:ext cx="576064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/>
          <p:nvPr/>
        </p:nvCxnSpPr>
        <p:spPr>
          <a:xfrm flipV="1">
            <a:off x="3563888" y="2852936"/>
            <a:ext cx="2592288" cy="2880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45"/>
          <p:cNvCxnSpPr>
            <a:stCxn id="12" idx="7"/>
          </p:cNvCxnSpPr>
          <p:nvPr/>
        </p:nvCxnSpPr>
        <p:spPr>
          <a:xfrm flipV="1">
            <a:off x="5945269" y="2492896"/>
            <a:ext cx="2155123" cy="3252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čára 47"/>
          <p:cNvCxnSpPr/>
          <p:nvPr/>
        </p:nvCxnSpPr>
        <p:spPr>
          <a:xfrm flipV="1">
            <a:off x="7164288" y="3933056"/>
            <a:ext cx="72008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čára 49"/>
          <p:cNvCxnSpPr/>
          <p:nvPr/>
        </p:nvCxnSpPr>
        <p:spPr>
          <a:xfrm flipH="1" flipV="1">
            <a:off x="6084168" y="3429000"/>
            <a:ext cx="1800200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467544" y="5589240"/>
            <a:ext cx="7416824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323528" y="332656"/>
            <a:ext cx="8208912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404664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Hledej dvojice slov k sobě patřící, doplň , písmena na začátku piš postupně do tajenky: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628800"/>
            <a:ext cx="25922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U </a:t>
            </a:r>
            <a:r>
              <a:rPr lang="cs-CZ" dirty="0" smtClean="0"/>
              <a:t>   chytř</a:t>
            </a:r>
            <a:r>
              <a:rPr lang="cs-CZ" dirty="0"/>
              <a:t>í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U    </a:t>
            </a:r>
            <a:r>
              <a:rPr lang="cs-CZ" dirty="0" smtClean="0"/>
              <a:t>ráno jím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Í</a:t>
            </a:r>
            <a:r>
              <a:rPr lang="cs-CZ" dirty="0" smtClean="0"/>
              <a:t>      knížky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M    </a:t>
            </a:r>
            <a:r>
              <a:rPr lang="cs-CZ" dirty="0" smtClean="0"/>
              <a:t>chytil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K</a:t>
            </a:r>
            <a:r>
              <a:rPr lang="cs-CZ" dirty="0" smtClean="0"/>
              <a:t>      dva barevn</a:t>
            </a:r>
            <a:r>
              <a:rPr lang="cs-CZ" dirty="0"/>
              <a:t>í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É </a:t>
            </a:r>
            <a:r>
              <a:rPr lang="cs-CZ" dirty="0" smtClean="0"/>
              <a:t>     dlouh</a:t>
            </a:r>
            <a:r>
              <a:rPr lang="cs-CZ" dirty="0"/>
              <a:t>ý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T</a:t>
            </a:r>
            <a:r>
              <a:rPr lang="cs-CZ" dirty="0" smtClean="0"/>
              <a:t>      vzácné medvědí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R</a:t>
            </a:r>
            <a:r>
              <a:rPr lang="cs-CZ" dirty="0" smtClean="0"/>
              <a:t>      pavučiny</a:t>
            </a:r>
            <a:br>
              <a:rPr lang="cs-CZ" dirty="0" smtClean="0"/>
            </a:br>
            <a:r>
              <a:rPr lang="cs-CZ" b="1" dirty="0" smtClean="0"/>
              <a:t>É   </a:t>
            </a:r>
            <a:r>
              <a:rPr lang="cs-CZ" dirty="0" smtClean="0"/>
              <a:t>   vonící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O </a:t>
            </a:r>
            <a:r>
              <a:rPr lang="cs-CZ" dirty="0" smtClean="0"/>
              <a:t>    řídit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H</a:t>
            </a:r>
            <a:r>
              <a:rPr lang="cs-CZ" dirty="0" smtClean="0"/>
              <a:t>     košík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Á</a:t>
            </a:r>
            <a:r>
              <a:rPr lang="cs-CZ" dirty="0" smtClean="0"/>
              <a:t>    divadeln</a:t>
            </a:r>
            <a:r>
              <a:rPr lang="cs-CZ" dirty="0"/>
              <a:t>í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K    </a:t>
            </a:r>
            <a:r>
              <a:rPr lang="cs-CZ" dirty="0" smtClean="0"/>
              <a:t>Jindř</a:t>
            </a:r>
            <a:r>
              <a:rPr lang="cs-CZ" dirty="0"/>
              <a:t>i</a:t>
            </a:r>
            <a:r>
              <a:rPr lang="cs-CZ" dirty="0" smtClean="0"/>
              <a:t>ch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779912" y="1628800"/>
            <a:ext cx="244827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K</a:t>
            </a:r>
            <a:r>
              <a:rPr lang="cs-CZ" dirty="0" smtClean="0"/>
              <a:t>      motýlc</a:t>
            </a:r>
            <a:r>
              <a:rPr lang="cs-CZ" dirty="0"/>
              <a:t>i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M</a:t>
            </a:r>
            <a:r>
              <a:rPr lang="cs-CZ" dirty="0" smtClean="0"/>
              <a:t>     snídan</a:t>
            </a:r>
            <a:r>
              <a:rPr lang="cs-CZ" dirty="0"/>
              <a:t>i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Ž     </a:t>
            </a:r>
            <a:r>
              <a:rPr lang="cs-CZ" dirty="0" smtClean="0"/>
              <a:t>  žác</a:t>
            </a:r>
            <a:r>
              <a:rPr lang="cs-CZ" dirty="0"/>
              <a:t>i</a:t>
            </a:r>
            <a:r>
              <a:rPr lang="cs-CZ" b="1" dirty="0" smtClean="0"/>
              <a:t> </a:t>
            </a:r>
            <a:br>
              <a:rPr lang="cs-CZ" b="1" dirty="0" smtClean="0"/>
            </a:br>
            <a:r>
              <a:rPr lang="cs-CZ" b="1" dirty="0" smtClean="0"/>
              <a:t>S</a:t>
            </a:r>
            <a:r>
              <a:rPr lang="cs-CZ" dirty="0" smtClean="0"/>
              <a:t>       jiřiny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U      </a:t>
            </a:r>
            <a:r>
              <a:rPr lang="cs-CZ" dirty="0" smtClean="0"/>
              <a:t>motork</a:t>
            </a:r>
            <a:r>
              <a:rPr lang="cs-CZ" dirty="0"/>
              <a:t>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S</a:t>
            </a:r>
            <a:r>
              <a:rPr lang="cs-CZ" dirty="0" smtClean="0"/>
              <a:t>       představení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L</a:t>
            </a:r>
            <a:r>
              <a:rPr lang="cs-CZ" dirty="0" smtClean="0"/>
              <a:t>        z prout</a:t>
            </a:r>
            <a:r>
              <a:rPr lang="cs-CZ" dirty="0"/>
              <a:t>í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Š</a:t>
            </a:r>
            <a:r>
              <a:rPr lang="cs-CZ" dirty="0" smtClean="0"/>
              <a:t>        z knihovn</a:t>
            </a:r>
            <a:r>
              <a:rPr lang="cs-CZ" dirty="0"/>
              <a:t>y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A       </a:t>
            </a:r>
            <a:r>
              <a:rPr lang="cs-CZ" dirty="0" smtClean="0"/>
              <a:t>řet</a:t>
            </a:r>
            <a:r>
              <a:rPr lang="cs-CZ" dirty="0"/>
              <a:t>í</a:t>
            </a:r>
            <a:r>
              <a:rPr lang="cs-CZ" dirty="0" smtClean="0"/>
              <a:t>zek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Y</a:t>
            </a:r>
            <a:r>
              <a:rPr lang="cs-CZ" dirty="0" smtClean="0"/>
              <a:t>        Tichý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V </a:t>
            </a:r>
            <a:r>
              <a:rPr lang="cs-CZ" dirty="0" smtClean="0"/>
              <a:t>       kožešiny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Ě   </a:t>
            </a:r>
            <a:r>
              <a:rPr lang="cs-CZ" dirty="0" smtClean="0"/>
              <a:t>      št</a:t>
            </a:r>
            <a:r>
              <a:rPr lang="cs-CZ" dirty="0"/>
              <a:t>i</a:t>
            </a:r>
            <a:r>
              <a:rPr lang="cs-CZ" dirty="0" smtClean="0"/>
              <a:t>ku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D     </a:t>
            </a:r>
            <a:r>
              <a:rPr lang="cs-CZ" dirty="0" smtClean="0"/>
              <a:t>   na zdi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9552" y="573325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__Už umíš měkké a tvrdé souhlásky._________________________</a:t>
            </a:r>
            <a:endParaRPr lang="cs-CZ" dirty="0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1547664" y="1844824"/>
            <a:ext cx="2376264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1835696" y="2132856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1619672" y="2420888"/>
            <a:ext cx="2160240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1619672" y="2636912"/>
            <a:ext cx="2232248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flipV="1">
            <a:off x="2195736" y="1844824"/>
            <a:ext cx="1656184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1691680" y="3212976"/>
            <a:ext cx="216024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2627784" y="3501008"/>
            <a:ext cx="122413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1979712" y="3789040"/>
            <a:ext cx="1800200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flipV="1">
            <a:off x="1691680" y="2564904"/>
            <a:ext cx="216024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 flipV="1">
            <a:off x="1403648" y="2924944"/>
            <a:ext cx="2448272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>
            <a:endCxn id="7" idx="1"/>
          </p:cNvCxnSpPr>
          <p:nvPr/>
        </p:nvCxnSpPr>
        <p:spPr>
          <a:xfrm flipV="1">
            <a:off x="1403648" y="3475460"/>
            <a:ext cx="2376264" cy="11056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 flipV="1">
            <a:off x="1907704" y="3140968"/>
            <a:ext cx="1944216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 flipV="1">
            <a:off x="1835696" y="4293096"/>
            <a:ext cx="2016224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539552" y="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380</Words>
  <Application>Microsoft Office PowerPoint</Application>
  <PresentationFormat>Předvádění na obrazovce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7</cp:revision>
  <dcterms:created xsi:type="dcterms:W3CDTF">2013-03-30T17:23:29Z</dcterms:created>
  <dcterms:modified xsi:type="dcterms:W3CDTF">2013-09-22T15:19:58Z</dcterms:modified>
</cp:coreProperties>
</file>