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EC39-6ACD-46FD-9F04-78F723E698A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572B-6510-4467-AA80-D2440D0F4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997165" y="2248437"/>
            <a:ext cx="51496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Český 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3643314"/>
            <a:ext cx="4968552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800" i="1" dirty="0" smtClean="0"/>
              <a:t>Souhlásky </a:t>
            </a:r>
            <a:r>
              <a:rPr lang="cs-CZ" sz="4800" i="1" dirty="0" smtClean="0"/>
              <a:t>tvrdé</a:t>
            </a:r>
            <a:br>
              <a:rPr lang="cs-CZ" sz="4800" i="1" dirty="0" smtClean="0"/>
            </a:br>
            <a:r>
              <a:rPr lang="cs-CZ" sz="4800" i="1" dirty="0" smtClean="0"/>
              <a:t>a </a:t>
            </a:r>
            <a:r>
              <a:rPr lang="cs-CZ" sz="4800" i="1" dirty="0" smtClean="0"/>
              <a:t>měkké </a:t>
            </a:r>
            <a:r>
              <a:rPr lang="cs-CZ" sz="4800" i="1" dirty="0" smtClean="0"/>
              <a:t>- shrnutí</a:t>
            </a:r>
            <a:endParaRPr lang="cs-CZ" sz="48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48934" y="542926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VY_32_INOVACE_200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aoblený obdélník 21"/>
          <p:cNvSpPr/>
          <p:nvPr/>
        </p:nvSpPr>
        <p:spPr>
          <a:xfrm>
            <a:off x="467544" y="2132856"/>
            <a:ext cx="2592288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188640"/>
            <a:ext cx="5256584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95536" y="1196752"/>
            <a:ext cx="576064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Souhlásky tvrdé: h, ch, k , r, d, t, n.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Souhlásky měkké: ž, š, č, ř, c, j, ď, ť, </a:t>
            </a:r>
            <a:r>
              <a:rPr lang="cs-CZ" sz="2800" dirty="0" err="1" smtClean="0"/>
              <a:t>ň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55576" y="22768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3356992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Ton</a:t>
            </a:r>
            <a:r>
              <a:rPr lang="cs-CZ" sz="2400" dirty="0" smtClean="0"/>
              <a:t>—k pojede za t—den do školy v </a:t>
            </a:r>
            <a:r>
              <a:rPr lang="cs-CZ" sz="2400" dirty="0" err="1" smtClean="0"/>
              <a:t>př</a:t>
            </a:r>
            <a:r>
              <a:rPr lang="cs-CZ" sz="2400" dirty="0" smtClean="0"/>
              <a:t>—rodě. Chod– do druhé </a:t>
            </a:r>
            <a:r>
              <a:rPr lang="cs-CZ" sz="2400" dirty="0" err="1" smtClean="0"/>
              <a:t>tř</a:t>
            </a:r>
            <a:r>
              <a:rPr lang="cs-CZ" sz="2400" dirty="0" smtClean="0"/>
              <a:t>—d--. </a:t>
            </a:r>
            <a:r>
              <a:rPr lang="cs-CZ" sz="2400" dirty="0" err="1" smtClean="0"/>
              <a:t>Př</a:t>
            </a:r>
            <a:r>
              <a:rPr lang="cs-CZ" sz="2400" dirty="0" smtClean="0"/>
              <a:t>—</a:t>
            </a:r>
            <a:r>
              <a:rPr lang="cs-CZ" sz="2400" dirty="0" err="1" smtClean="0"/>
              <a:t>pravuje</a:t>
            </a:r>
            <a:r>
              <a:rPr lang="cs-CZ" sz="2400" dirty="0" smtClean="0"/>
              <a:t> si věc--. </a:t>
            </a:r>
            <a:r>
              <a:rPr lang="cs-CZ" sz="2400" dirty="0" err="1" smtClean="0"/>
              <a:t>Donáš</a:t>
            </a:r>
            <a:r>
              <a:rPr lang="cs-CZ" sz="2400" dirty="0" smtClean="0"/>
              <a:t>– si svůj </a:t>
            </a:r>
            <a:r>
              <a:rPr lang="cs-CZ" sz="2400" dirty="0" err="1" smtClean="0"/>
              <a:t>kufř</a:t>
            </a:r>
            <a:r>
              <a:rPr lang="cs-CZ" sz="2400" dirty="0" smtClean="0"/>
              <a:t>—k. Má v něm už čisté věc--,bot--, kalhot– a také </a:t>
            </a:r>
            <a:r>
              <a:rPr lang="cs-CZ" sz="2400" dirty="0" err="1" smtClean="0"/>
              <a:t>nož</a:t>
            </a:r>
            <a:r>
              <a:rPr lang="cs-CZ" sz="2400" dirty="0" smtClean="0"/>
              <a:t>—k, </a:t>
            </a:r>
            <a:r>
              <a:rPr lang="cs-CZ" sz="2400" dirty="0" err="1" smtClean="0"/>
              <a:t>provázk</a:t>
            </a:r>
            <a:r>
              <a:rPr lang="cs-CZ" sz="2400" dirty="0" smtClean="0"/>
              <a:t>--. </a:t>
            </a:r>
            <a:r>
              <a:rPr lang="cs-CZ" sz="2400" dirty="0" err="1" smtClean="0"/>
              <a:t>Tat</a:t>
            </a:r>
            <a:r>
              <a:rPr lang="cs-CZ" sz="2400" dirty="0" smtClean="0"/>
              <a:t>—</a:t>
            </a:r>
            <a:r>
              <a:rPr lang="cs-CZ" sz="2400" dirty="0" err="1" smtClean="0"/>
              <a:t>nek</a:t>
            </a:r>
            <a:r>
              <a:rPr lang="cs-CZ" sz="2400" dirty="0" smtClean="0"/>
              <a:t> mu dal ještě čepic--, svetr--, t—</a:t>
            </a:r>
            <a:r>
              <a:rPr lang="cs-CZ" sz="2400" dirty="0" err="1" smtClean="0"/>
              <a:t>lka</a:t>
            </a:r>
            <a:r>
              <a:rPr lang="cs-CZ" sz="2400" dirty="0" smtClean="0"/>
              <a:t>, </a:t>
            </a:r>
            <a:r>
              <a:rPr lang="cs-CZ" sz="2400" dirty="0" err="1" smtClean="0"/>
              <a:t>trenk</a:t>
            </a:r>
            <a:r>
              <a:rPr lang="cs-CZ" sz="2400" dirty="0" smtClean="0"/>
              <a:t>--, </a:t>
            </a:r>
            <a:r>
              <a:rPr lang="cs-CZ" sz="2400" dirty="0" err="1" smtClean="0"/>
              <a:t>ponožk</a:t>
            </a:r>
            <a:r>
              <a:rPr lang="cs-CZ" sz="2400" dirty="0" smtClean="0"/>
              <a:t>– a bačkor--. </a:t>
            </a:r>
            <a:r>
              <a:rPr lang="cs-CZ" sz="2400" dirty="0" err="1" smtClean="0"/>
              <a:t>Př</a:t>
            </a:r>
            <a:r>
              <a:rPr lang="cs-CZ" sz="2400" dirty="0" smtClean="0"/>
              <a:t>—dal si tam ještě </a:t>
            </a:r>
            <a:r>
              <a:rPr lang="cs-CZ" sz="2400" dirty="0" err="1" smtClean="0"/>
              <a:t>kn</a:t>
            </a:r>
            <a:r>
              <a:rPr lang="cs-CZ" sz="2400" dirty="0" smtClean="0"/>
              <a:t>—</a:t>
            </a:r>
            <a:r>
              <a:rPr lang="cs-CZ" sz="2400" dirty="0" err="1" smtClean="0"/>
              <a:t>žku</a:t>
            </a:r>
            <a:r>
              <a:rPr lang="cs-CZ" sz="2400" dirty="0" smtClean="0"/>
              <a:t>, </a:t>
            </a:r>
            <a:r>
              <a:rPr lang="cs-CZ" sz="2400" dirty="0" err="1" smtClean="0"/>
              <a:t>hračk</a:t>
            </a:r>
            <a:r>
              <a:rPr lang="cs-CZ" sz="2400" dirty="0" smtClean="0"/>
              <a:t>– a hr--. Už se moc těš--.  Bude si tam s kamarád– hrát, ale také se uč—</a:t>
            </a:r>
            <a:r>
              <a:rPr lang="cs-CZ" sz="2400" dirty="0" err="1" smtClean="0"/>
              <a:t>t</a:t>
            </a:r>
            <a:r>
              <a:rPr lang="cs-CZ" sz="2400" dirty="0" smtClean="0"/>
              <a:t>. Baví ho čten--, </a:t>
            </a:r>
            <a:r>
              <a:rPr lang="cs-CZ" sz="2400" dirty="0" err="1" smtClean="0"/>
              <a:t>psan</a:t>
            </a:r>
            <a:r>
              <a:rPr lang="cs-CZ" sz="2400" dirty="0" smtClean="0"/>
              <a:t>--, </a:t>
            </a:r>
            <a:r>
              <a:rPr lang="cs-CZ" sz="2400" dirty="0" err="1" smtClean="0"/>
              <a:t>počt</a:t>
            </a:r>
            <a:r>
              <a:rPr lang="cs-CZ" sz="2400" dirty="0" smtClean="0"/>
              <a:t>– a kreslen--.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95536" y="332656"/>
            <a:ext cx="2448272" cy="64807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39552" y="4046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a spoj správně:</a:t>
            </a:r>
            <a:endParaRPr lang="cs-CZ" dirty="0"/>
          </a:p>
        </p:txBody>
      </p:sp>
      <p:sp>
        <p:nvSpPr>
          <p:cNvPr id="4" name="Vývojový diagram: spojka 3"/>
          <p:cNvSpPr/>
          <p:nvPr/>
        </p:nvSpPr>
        <p:spPr>
          <a:xfrm>
            <a:off x="467544" y="1268760"/>
            <a:ext cx="1224136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hvězd-</a:t>
            </a:r>
            <a:endParaRPr lang="cs-CZ" dirty="0"/>
          </a:p>
        </p:txBody>
      </p:sp>
      <p:sp>
        <p:nvSpPr>
          <p:cNvPr id="5" name="Vývojový diagram: spojka 4"/>
          <p:cNvSpPr/>
          <p:nvPr/>
        </p:nvSpPr>
        <p:spPr>
          <a:xfrm>
            <a:off x="5004048" y="1268760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R-ba</a:t>
            </a:r>
            <a:endParaRPr lang="cs-CZ" dirty="0"/>
          </a:p>
        </p:txBody>
      </p:sp>
      <p:sp>
        <p:nvSpPr>
          <p:cNvPr id="6" name="Vývojový diagram: spojka 5"/>
          <p:cNvSpPr/>
          <p:nvPr/>
        </p:nvSpPr>
        <p:spPr>
          <a:xfrm>
            <a:off x="6444208" y="5661248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Mot</a:t>
            </a:r>
            <a:r>
              <a:rPr lang="cs-CZ" dirty="0" smtClean="0"/>
              <a:t>-l</a:t>
            </a:r>
            <a:endParaRPr lang="cs-CZ" dirty="0"/>
          </a:p>
        </p:txBody>
      </p:sp>
      <p:sp>
        <p:nvSpPr>
          <p:cNvPr id="7" name="Vývojový diagram: spojka 6"/>
          <p:cNvSpPr/>
          <p:nvPr/>
        </p:nvSpPr>
        <p:spPr>
          <a:xfrm>
            <a:off x="179512" y="5661248"/>
            <a:ext cx="1296144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Chlapc</a:t>
            </a:r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8" name="Vývojový diagram: spojka 7"/>
          <p:cNvSpPr/>
          <p:nvPr/>
        </p:nvSpPr>
        <p:spPr>
          <a:xfrm>
            <a:off x="3131840" y="5661248"/>
            <a:ext cx="1368152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Mouch</a:t>
            </a:r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9" name="Vývojový diagram: spojka 8"/>
          <p:cNvSpPr/>
          <p:nvPr/>
        </p:nvSpPr>
        <p:spPr>
          <a:xfrm>
            <a:off x="6516216" y="1268760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Kn</a:t>
            </a:r>
            <a:r>
              <a:rPr lang="cs-CZ" dirty="0" smtClean="0"/>
              <a:t>-ha</a:t>
            </a:r>
            <a:endParaRPr lang="cs-CZ" dirty="0"/>
          </a:p>
        </p:txBody>
      </p:sp>
      <p:sp>
        <p:nvSpPr>
          <p:cNvPr id="10" name="Vývojový diagram: spojka 9"/>
          <p:cNvSpPr/>
          <p:nvPr/>
        </p:nvSpPr>
        <p:spPr>
          <a:xfrm>
            <a:off x="2051720" y="1268760"/>
            <a:ext cx="1368152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Ř-</a:t>
            </a:r>
            <a:r>
              <a:rPr lang="cs-CZ" dirty="0" err="1" smtClean="0"/>
              <a:t>čka</a:t>
            </a:r>
            <a:endParaRPr lang="cs-CZ" dirty="0"/>
          </a:p>
        </p:txBody>
      </p:sp>
      <p:sp>
        <p:nvSpPr>
          <p:cNvPr id="11" name="Vývojový diagram: spojka 10"/>
          <p:cNvSpPr/>
          <p:nvPr/>
        </p:nvSpPr>
        <p:spPr>
          <a:xfrm>
            <a:off x="3491880" y="1268760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Kř</a:t>
            </a:r>
            <a:r>
              <a:rPr lang="cs-CZ" dirty="0" smtClean="0"/>
              <a:t>-</a:t>
            </a:r>
            <a:r>
              <a:rPr lang="cs-CZ" dirty="0" err="1" smtClean="0"/>
              <a:t>dlo</a:t>
            </a:r>
            <a:endParaRPr lang="cs-CZ" dirty="0"/>
          </a:p>
        </p:txBody>
      </p:sp>
      <p:sp>
        <p:nvSpPr>
          <p:cNvPr id="12" name="Vývojový diagram: spojka 11"/>
          <p:cNvSpPr/>
          <p:nvPr/>
        </p:nvSpPr>
        <p:spPr>
          <a:xfrm>
            <a:off x="4716016" y="5661248"/>
            <a:ext cx="1440160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Oř--šek</a:t>
            </a:r>
            <a:endParaRPr lang="cs-CZ" dirty="0"/>
          </a:p>
        </p:txBody>
      </p:sp>
      <p:sp>
        <p:nvSpPr>
          <p:cNvPr id="13" name="Vývojový diagram: spojka 12"/>
          <p:cNvSpPr/>
          <p:nvPr/>
        </p:nvSpPr>
        <p:spPr>
          <a:xfrm>
            <a:off x="1619672" y="5661248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Noh-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827584" y="4005064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Měkké souhlásky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156176" y="4221088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Tvrdé</a:t>
            </a:r>
          </a:p>
          <a:p>
            <a:pPr algn="ctr"/>
            <a:r>
              <a:rPr lang="cs-CZ" dirty="0" smtClean="0"/>
              <a:t>souhlásky</a:t>
            </a:r>
            <a:endParaRPr lang="cs-CZ" dirty="0"/>
          </a:p>
        </p:txBody>
      </p:sp>
      <p:sp>
        <p:nvSpPr>
          <p:cNvPr id="16" name="Vývojový diagram: spojka 15"/>
          <p:cNvSpPr/>
          <p:nvPr/>
        </p:nvSpPr>
        <p:spPr>
          <a:xfrm>
            <a:off x="7740352" y="5733256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C-bule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P9004465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2276872"/>
            <a:ext cx="792088" cy="61166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P90044232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059832" y="2780927"/>
            <a:ext cx="1224136" cy="76351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P90040734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132856"/>
            <a:ext cx="1302648" cy="868093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40754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149080"/>
            <a:ext cx="792088" cy="792088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P9004065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3212976"/>
            <a:ext cx="1260495" cy="82227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VLD3FGHW\MP90044655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3861048"/>
            <a:ext cx="703734" cy="911310"/>
          </a:xfrm>
          <a:prstGeom prst="rect">
            <a:avLst/>
          </a:prstGeom>
          <a:noFill/>
        </p:spPr>
      </p:pic>
      <p:pic>
        <p:nvPicPr>
          <p:cNvPr id="1033" name="Picture 9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2132856"/>
            <a:ext cx="694028" cy="1138829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O5EM361I\MP900446578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56376" y="4581128"/>
            <a:ext cx="932478" cy="720080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1V59TOP5\MC900448744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3068960"/>
            <a:ext cx="1007604" cy="671736"/>
          </a:xfrm>
          <a:prstGeom prst="rect">
            <a:avLst/>
          </a:prstGeom>
          <a:noFill/>
        </p:spPr>
      </p:pic>
      <p:pic>
        <p:nvPicPr>
          <p:cNvPr id="1036" name="Picture 12" descr="C:\Documents and Settings\Admin\Local Settings\Temporary Internet Files\Content.IE5\VLD3FGHW\MP900403162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8344" y="1988840"/>
            <a:ext cx="1264249" cy="845840"/>
          </a:xfrm>
          <a:prstGeom prst="rect">
            <a:avLst/>
          </a:prstGeom>
          <a:noFill/>
        </p:spPr>
      </p:pic>
      <p:pic>
        <p:nvPicPr>
          <p:cNvPr id="1037" name="Picture 13" descr="C:\Documents and Settings\Admin\Local Settings\Temporary Internet Files\Content.IE5\Y9XAWY88\MC900232776[2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3140968"/>
            <a:ext cx="1928553" cy="523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467544" y="5589240"/>
            <a:ext cx="741682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3528" y="260648"/>
            <a:ext cx="8208912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dvojice slov k sobě patřící, doplň , písmena na začátku piš postupně do tajenky: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628800"/>
            <a:ext cx="25922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U </a:t>
            </a:r>
            <a:r>
              <a:rPr lang="cs-CZ" dirty="0" smtClean="0"/>
              <a:t>   ch-</a:t>
            </a:r>
            <a:r>
              <a:rPr lang="cs-CZ" dirty="0" err="1" smtClean="0"/>
              <a:t>tř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U    </a:t>
            </a:r>
            <a:r>
              <a:rPr lang="cs-CZ" dirty="0" smtClean="0"/>
              <a:t>ráno j-m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Í</a:t>
            </a:r>
            <a:r>
              <a:rPr lang="cs-CZ" dirty="0" smtClean="0"/>
              <a:t>      </a:t>
            </a:r>
            <a:r>
              <a:rPr lang="cs-CZ" dirty="0" err="1" smtClean="0"/>
              <a:t>kn</a:t>
            </a:r>
            <a:r>
              <a:rPr lang="cs-CZ" dirty="0" smtClean="0"/>
              <a:t>-</a:t>
            </a:r>
            <a:r>
              <a:rPr lang="cs-CZ" dirty="0" err="1" smtClean="0"/>
              <a:t>žk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    </a:t>
            </a:r>
            <a:r>
              <a:rPr lang="cs-CZ" dirty="0" smtClean="0"/>
              <a:t>ch-t-l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</a:t>
            </a:r>
            <a:r>
              <a:rPr lang="cs-CZ" dirty="0" smtClean="0"/>
              <a:t>      dva </a:t>
            </a:r>
            <a:r>
              <a:rPr lang="cs-CZ" dirty="0" err="1" smtClean="0"/>
              <a:t>barevn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É </a:t>
            </a:r>
            <a:r>
              <a:rPr lang="cs-CZ" dirty="0" smtClean="0"/>
              <a:t>     </a:t>
            </a:r>
            <a:r>
              <a:rPr lang="cs-CZ" dirty="0" err="1" smtClean="0"/>
              <a:t>dlouh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</a:t>
            </a:r>
            <a:r>
              <a:rPr lang="cs-CZ" dirty="0" smtClean="0"/>
              <a:t>      vzácné medvěd-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</a:t>
            </a:r>
            <a:r>
              <a:rPr lang="cs-CZ" dirty="0" smtClean="0"/>
              <a:t>      </a:t>
            </a:r>
            <a:r>
              <a:rPr lang="cs-CZ" dirty="0" err="1" smtClean="0"/>
              <a:t>pavuč</a:t>
            </a:r>
            <a:r>
              <a:rPr lang="cs-CZ" dirty="0" smtClean="0"/>
              <a:t>-n-</a:t>
            </a:r>
            <a:br>
              <a:rPr lang="cs-CZ" dirty="0" smtClean="0"/>
            </a:br>
            <a:r>
              <a:rPr lang="cs-CZ" b="1" dirty="0" smtClean="0"/>
              <a:t>É   </a:t>
            </a:r>
            <a:r>
              <a:rPr lang="cs-CZ" dirty="0" smtClean="0"/>
              <a:t>   </a:t>
            </a:r>
            <a:r>
              <a:rPr lang="cs-CZ" dirty="0" err="1" smtClean="0"/>
              <a:t>von</a:t>
            </a:r>
            <a:r>
              <a:rPr lang="cs-CZ" dirty="0" smtClean="0"/>
              <a:t>-c-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 </a:t>
            </a:r>
            <a:r>
              <a:rPr lang="cs-CZ" dirty="0" smtClean="0"/>
              <a:t>    ř-d-t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H</a:t>
            </a:r>
            <a:r>
              <a:rPr lang="cs-CZ" dirty="0" smtClean="0"/>
              <a:t>     koš-k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Á</a:t>
            </a:r>
            <a:r>
              <a:rPr lang="cs-CZ" dirty="0" smtClean="0"/>
              <a:t>    d-</a:t>
            </a:r>
            <a:r>
              <a:rPr lang="cs-CZ" dirty="0" err="1" smtClean="0"/>
              <a:t>vadeln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    </a:t>
            </a:r>
            <a:r>
              <a:rPr lang="cs-CZ" dirty="0" smtClean="0"/>
              <a:t>J-</a:t>
            </a:r>
            <a:r>
              <a:rPr lang="cs-CZ" dirty="0" err="1" smtClean="0"/>
              <a:t>ndř</a:t>
            </a:r>
            <a:r>
              <a:rPr lang="cs-CZ" dirty="0" smtClean="0"/>
              <a:t>-ch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79912" y="1628800"/>
            <a:ext cx="244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</a:t>
            </a:r>
            <a:r>
              <a:rPr lang="cs-CZ" dirty="0" smtClean="0"/>
              <a:t>      </a:t>
            </a:r>
            <a:r>
              <a:rPr lang="cs-CZ" dirty="0" err="1" smtClean="0"/>
              <a:t>mot</a:t>
            </a:r>
            <a:r>
              <a:rPr lang="cs-CZ" dirty="0" smtClean="0"/>
              <a:t>-</a:t>
            </a:r>
            <a:r>
              <a:rPr lang="cs-CZ" dirty="0" err="1" smtClean="0"/>
              <a:t>lc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</a:t>
            </a:r>
            <a:r>
              <a:rPr lang="cs-CZ" dirty="0" smtClean="0"/>
              <a:t>     </a:t>
            </a:r>
            <a:r>
              <a:rPr lang="cs-CZ" dirty="0" err="1" smtClean="0"/>
              <a:t>sn</a:t>
            </a:r>
            <a:r>
              <a:rPr lang="cs-CZ" dirty="0" smtClean="0"/>
              <a:t>-</a:t>
            </a:r>
            <a:r>
              <a:rPr lang="cs-CZ" dirty="0" err="1" smtClean="0"/>
              <a:t>dan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Ž     </a:t>
            </a:r>
            <a:r>
              <a:rPr lang="cs-CZ" dirty="0" smtClean="0"/>
              <a:t>  </a:t>
            </a:r>
            <a:r>
              <a:rPr lang="cs-CZ" dirty="0" err="1" smtClean="0"/>
              <a:t>žác</a:t>
            </a:r>
            <a:r>
              <a:rPr lang="cs-CZ" dirty="0" smtClean="0"/>
              <a:t>-</a:t>
            </a:r>
            <a:r>
              <a:rPr lang="cs-CZ" b="1" dirty="0" smtClean="0"/>
              <a:t>   </a:t>
            </a:r>
            <a:br>
              <a:rPr lang="cs-CZ" b="1" dirty="0" smtClean="0"/>
            </a:br>
            <a:r>
              <a:rPr lang="cs-CZ" b="1" dirty="0" smtClean="0"/>
              <a:t>S</a:t>
            </a:r>
            <a:r>
              <a:rPr lang="cs-CZ" dirty="0" smtClean="0"/>
              <a:t>       j-ř-n-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U      </a:t>
            </a:r>
            <a:r>
              <a:rPr lang="cs-CZ" dirty="0" err="1" smtClean="0"/>
              <a:t>motork</a:t>
            </a:r>
            <a:r>
              <a:rPr lang="cs-CZ" dirty="0" smtClean="0"/>
              <a:t>-</a:t>
            </a:r>
            <a:br>
              <a:rPr lang="cs-CZ" dirty="0" smtClean="0"/>
            </a:br>
            <a:r>
              <a:rPr lang="cs-CZ" b="1" dirty="0" smtClean="0"/>
              <a:t>S</a:t>
            </a:r>
            <a:r>
              <a:rPr lang="cs-CZ" dirty="0" smtClean="0"/>
              <a:t>       představen-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L</a:t>
            </a:r>
            <a:r>
              <a:rPr lang="cs-CZ" dirty="0" smtClean="0"/>
              <a:t>        z </a:t>
            </a:r>
            <a:r>
              <a:rPr lang="cs-CZ" dirty="0" err="1" smtClean="0"/>
              <a:t>prout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Š</a:t>
            </a:r>
            <a:r>
              <a:rPr lang="cs-CZ" dirty="0" smtClean="0"/>
              <a:t>        z </a:t>
            </a:r>
            <a:r>
              <a:rPr lang="cs-CZ" dirty="0" err="1" smtClean="0"/>
              <a:t>knihovn</a:t>
            </a:r>
            <a:r>
              <a:rPr lang="cs-CZ" dirty="0" smtClean="0"/>
              <a:t>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       </a:t>
            </a:r>
            <a:r>
              <a:rPr lang="cs-CZ" dirty="0" err="1" smtClean="0"/>
              <a:t>řet</a:t>
            </a:r>
            <a:r>
              <a:rPr lang="cs-CZ" dirty="0" smtClean="0"/>
              <a:t>-</a:t>
            </a:r>
            <a:r>
              <a:rPr lang="cs-CZ" dirty="0" err="1" smtClean="0"/>
              <a:t>zek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Y</a:t>
            </a:r>
            <a:r>
              <a:rPr lang="cs-CZ" dirty="0" smtClean="0"/>
              <a:t>        T-ch-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dirty="0" smtClean="0"/>
              <a:t>       </a:t>
            </a:r>
            <a:r>
              <a:rPr lang="cs-CZ" dirty="0" err="1" smtClean="0"/>
              <a:t>kožeš</a:t>
            </a:r>
            <a:r>
              <a:rPr lang="cs-CZ" dirty="0" smtClean="0"/>
              <a:t>-n-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Ě   </a:t>
            </a:r>
            <a:r>
              <a:rPr lang="cs-CZ" dirty="0" smtClean="0"/>
              <a:t>      </a:t>
            </a:r>
            <a:r>
              <a:rPr lang="cs-CZ" dirty="0" err="1" smtClean="0"/>
              <a:t>št</a:t>
            </a:r>
            <a:r>
              <a:rPr lang="cs-CZ" dirty="0" smtClean="0"/>
              <a:t>-ku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     </a:t>
            </a:r>
            <a:r>
              <a:rPr lang="cs-CZ" dirty="0" smtClean="0"/>
              <a:t>   na </a:t>
            </a:r>
            <a:r>
              <a:rPr lang="cs-CZ" dirty="0" err="1" smtClean="0"/>
              <a:t>zd</a:t>
            </a:r>
            <a:r>
              <a:rPr lang="cs-CZ" dirty="0" smtClean="0"/>
              <a:t>-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57332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________________________________________________________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aoblený obdélník 21"/>
          <p:cNvSpPr/>
          <p:nvPr/>
        </p:nvSpPr>
        <p:spPr>
          <a:xfrm>
            <a:off x="467544" y="2132856"/>
            <a:ext cx="2592288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188640"/>
            <a:ext cx="5256584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95536" y="1196752"/>
            <a:ext cx="576064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Souhlásky tvrdé: h, ch, k , r, d, t, n.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Souhlásky měkké: ž, š, č, ř, c, j, ď, ť, </a:t>
            </a:r>
            <a:r>
              <a:rPr lang="cs-CZ" sz="2800" dirty="0" err="1" smtClean="0"/>
              <a:t>ň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55576" y="22768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3356992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Toník</a:t>
            </a:r>
            <a:r>
              <a:rPr lang="cs-CZ" sz="2400" dirty="0" smtClean="0"/>
              <a:t> pojede za týden do školy v př</a:t>
            </a:r>
            <a:r>
              <a:rPr lang="cs-CZ" sz="2400" dirty="0"/>
              <a:t>í</a:t>
            </a:r>
            <a:r>
              <a:rPr lang="cs-CZ" sz="2400" dirty="0" smtClean="0"/>
              <a:t>rodě. Chodí do druhé třídy. Př</a:t>
            </a:r>
            <a:r>
              <a:rPr lang="cs-CZ" sz="2400" dirty="0"/>
              <a:t>i</a:t>
            </a:r>
            <a:r>
              <a:rPr lang="cs-CZ" sz="2400" dirty="0" smtClean="0"/>
              <a:t>pravuje si věci. Donáší si svůj kufř</a:t>
            </a:r>
            <a:r>
              <a:rPr lang="cs-CZ" sz="2400" dirty="0"/>
              <a:t>í</a:t>
            </a:r>
            <a:r>
              <a:rPr lang="cs-CZ" sz="2400" dirty="0" smtClean="0"/>
              <a:t>k. Má v něm už čisté věci,boty, kalhoty a také nož</a:t>
            </a:r>
            <a:r>
              <a:rPr lang="cs-CZ" sz="2400" dirty="0"/>
              <a:t>í</a:t>
            </a:r>
            <a:r>
              <a:rPr lang="cs-CZ" sz="2400" dirty="0" smtClean="0"/>
              <a:t>k, provázky. Tat</a:t>
            </a:r>
            <a:r>
              <a:rPr lang="cs-CZ" sz="2400" dirty="0"/>
              <a:t>í</a:t>
            </a:r>
            <a:r>
              <a:rPr lang="cs-CZ" sz="2400" dirty="0" smtClean="0"/>
              <a:t>nek mu dal ještě čepici, svetry, tílka, trenky, ponožk</a:t>
            </a:r>
            <a:r>
              <a:rPr lang="cs-CZ" sz="2400" dirty="0"/>
              <a:t>y</a:t>
            </a:r>
            <a:r>
              <a:rPr lang="cs-CZ" sz="2400" dirty="0" smtClean="0"/>
              <a:t> a bačkory. Př</a:t>
            </a:r>
            <a:r>
              <a:rPr lang="cs-CZ" sz="2400" dirty="0"/>
              <a:t>i</a:t>
            </a:r>
            <a:r>
              <a:rPr lang="cs-CZ" sz="2400" dirty="0" smtClean="0"/>
              <a:t>dal si tam ještě kn</a:t>
            </a:r>
            <a:r>
              <a:rPr lang="cs-CZ" sz="2400" dirty="0"/>
              <a:t>í</a:t>
            </a:r>
            <a:r>
              <a:rPr lang="cs-CZ" sz="2400" dirty="0" smtClean="0"/>
              <a:t>žku, hračk</a:t>
            </a:r>
            <a:r>
              <a:rPr lang="cs-CZ" sz="2400" dirty="0"/>
              <a:t>y</a:t>
            </a:r>
            <a:r>
              <a:rPr lang="cs-CZ" sz="2400" dirty="0" smtClean="0"/>
              <a:t> a hry. Už se moc těší.  Bude si tam s kamarády hrát, ale také se učit. Baví ho čtení, psaní, počt</a:t>
            </a:r>
            <a:r>
              <a:rPr lang="cs-CZ" sz="2400" dirty="0"/>
              <a:t>y</a:t>
            </a:r>
            <a:r>
              <a:rPr lang="cs-CZ" sz="2400" dirty="0" smtClean="0"/>
              <a:t> a kreslení.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208" y="5486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95536" y="332656"/>
            <a:ext cx="2448272" cy="64807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39552" y="4046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a spoj správně:</a:t>
            </a:r>
            <a:endParaRPr lang="cs-CZ" dirty="0"/>
          </a:p>
        </p:txBody>
      </p:sp>
      <p:sp>
        <p:nvSpPr>
          <p:cNvPr id="4" name="Vývojový diagram: spojka 3"/>
          <p:cNvSpPr/>
          <p:nvPr/>
        </p:nvSpPr>
        <p:spPr>
          <a:xfrm>
            <a:off x="467544" y="1268760"/>
            <a:ext cx="1224136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hvězdy</a:t>
            </a:r>
            <a:endParaRPr lang="cs-CZ" dirty="0"/>
          </a:p>
        </p:txBody>
      </p:sp>
      <p:sp>
        <p:nvSpPr>
          <p:cNvPr id="5" name="Vývojový diagram: spojka 4"/>
          <p:cNvSpPr/>
          <p:nvPr/>
        </p:nvSpPr>
        <p:spPr>
          <a:xfrm>
            <a:off x="5004048" y="1268760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Ryba</a:t>
            </a:r>
            <a:endParaRPr lang="cs-CZ" dirty="0"/>
          </a:p>
        </p:txBody>
      </p:sp>
      <p:sp>
        <p:nvSpPr>
          <p:cNvPr id="6" name="Vývojový diagram: spojka 5"/>
          <p:cNvSpPr/>
          <p:nvPr/>
        </p:nvSpPr>
        <p:spPr>
          <a:xfrm>
            <a:off x="6444208" y="5661248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</a:t>
            </a:r>
            <a:r>
              <a:rPr lang="cs-CZ" dirty="0"/>
              <a:t>ý</a:t>
            </a:r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7" name="Vývojový diagram: spojka 6"/>
          <p:cNvSpPr/>
          <p:nvPr/>
        </p:nvSpPr>
        <p:spPr>
          <a:xfrm>
            <a:off x="179512" y="5661248"/>
            <a:ext cx="1296144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Chlapc</a:t>
            </a:r>
            <a:r>
              <a:rPr lang="cs-CZ" dirty="0"/>
              <a:t>i</a:t>
            </a:r>
          </a:p>
        </p:txBody>
      </p:sp>
      <p:sp>
        <p:nvSpPr>
          <p:cNvPr id="8" name="Vývojový diagram: spojka 7"/>
          <p:cNvSpPr/>
          <p:nvPr/>
        </p:nvSpPr>
        <p:spPr>
          <a:xfrm>
            <a:off x="3131840" y="5661248"/>
            <a:ext cx="1368152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Mouch</a:t>
            </a:r>
            <a:r>
              <a:rPr lang="cs-CZ" dirty="0"/>
              <a:t>y</a:t>
            </a:r>
          </a:p>
        </p:txBody>
      </p:sp>
      <p:sp>
        <p:nvSpPr>
          <p:cNvPr id="9" name="Vývojový diagram: spojka 8"/>
          <p:cNvSpPr/>
          <p:nvPr/>
        </p:nvSpPr>
        <p:spPr>
          <a:xfrm>
            <a:off x="6516216" y="1268760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Kn</a:t>
            </a:r>
            <a:r>
              <a:rPr lang="cs-CZ" dirty="0"/>
              <a:t>i</a:t>
            </a:r>
            <a:r>
              <a:rPr lang="cs-CZ" dirty="0" smtClean="0"/>
              <a:t>ha</a:t>
            </a:r>
            <a:endParaRPr lang="cs-CZ" dirty="0"/>
          </a:p>
        </p:txBody>
      </p:sp>
      <p:sp>
        <p:nvSpPr>
          <p:cNvPr id="10" name="Vývojový diagram: spojka 9"/>
          <p:cNvSpPr/>
          <p:nvPr/>
        </p:nvSpPr>
        <p:spPr>
          <a:xfrm>
            <a:off x="2051720" y="1268760"/>
            <a:ext cx="1368152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Říčka</a:t>
            </a:r>
            <a:endParaRPr lang="cs-CZ" dirty="0"/>
          </a:p>
        </p:txBody>
      </p:sp>
      <p:sp>
        <p:nvSpPr>
          <p:cNvPr id="11" name="Vývojový diagram: spojka 10"/>
          <p:cNvSpPr/>
          <p:nvPr/>
        </p:nvSpPr>
        <p:spPr>
          <a:xfrm>
            <a:off x="3491880" y="1268760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Kř</a:t>
            </a:r>
            <a:r>
              <a:rPr lang="cs-CZ" dirty="0"/>
              <a:t>í</a:t>
            </a:r>
            <a:r>
              <a:rPr lang="cs-CZ" dirty="0" smtClean="0"/>
              <a:t>dlo</a:t>
            </a:r>
            <a:endParaRPr lang="cs-CZ" dirty="0"/>
          </a:p>
        </p:txBody>
      </p:sp>
      <p:sp>
        <p:nvSpPr>
          <p:cNvPr id="12" name="Vývojový diagram: spojka 11"/>
          <p:cNvSpPr/>
          <p:nvPr/>
        </p:nvSpPr>
        <p:spPr>
          <a:xfrm>
            <a:off x="4716016" y="5661248"/>
            <a:ext cx="1440160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Oříšek</a:t>
            </a:r>
            <a:endParaRPr lang="cs-CZ" dirty="0"/>
          </a:p>
        </p:txBody>
      </p:sp>
      <p:sp>
        <p:nvSpPr>
          <p:cNvPr id="13" name="Vývojový diagram: spojka 12"/>
          <p:cNvSpPr/>
          <p:nvPr/>
        </p:nvSpPr>
        <p:spPr>
          <a:xfrm>
            <a:off x="1619672" y="5661248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Nohy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827584" y="4005064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Měkké souhlásky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156176" y="4221088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Tvrdé</a:t>
            </a:r>
          </a:p>
          <a:p>
            <a:pPr algn="ctr"/>
            <a:r>
              <a:rPr lang="cs-CZ" dirty="0" smtClean="0"/>
              <a:t>souhlásky</a:t>
            </a:r>
            <a:endParaRPr lang="cs-CZ" dirty="0"/>
          </a:p>
        </p:txBody>
      </p:sp>
      <p:sp>
        <p:nvSpPr>
          <p:cNvPr id="16" name="Vývojový diagram: spojka 15"/>
          <p:cNvSpPr/>
          <p:nvPr/>
        </p:nvSpPr>
        <p:spPr>
          <a:xfrm>
            <a:off x="7740352" y="5733256"/>
            <a:ext cx="1152128" cy="57606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Cibule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P9004465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2276872"/>
            <a:ext cx="792088" cy="61166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P90044232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059832" y="2780927"/>
            <a:ext cx="1224136" cy="76351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P90040734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132856"/>
            <a:ext cx="1302648" cy="868093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40754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149080"/>
            <a:ext cx="792088" cy="792088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P9004065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3212976"/>
            <a:ext cx="1260495" cy="82227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VLD3FGHW\MP90044655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3861048"/>
            <a:ext cx="703734" cy="911310"/>
          </a:xfrm>
          <a:prstGeom prst="rect">
            <a:avLst/>
          </a:prstGeom>
          <a:noFill/>
        </p:spPr>
      </p:pic>
      <p:pic>
        <p:nvPicPr>
          <p:cNvPr id="1033" name="Picture 9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2132856"/>
            <a:ext cx="694028" cy="1138829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O5EM361I\MP900446578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56376" y="4581128"/>
            <a:ext cx="932478" cy="720080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1V59TOP5\MC900448744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3068960"/>
            <a:ext cx="1007604" cy="671736"/>
          </a:xfrm>
          <a:prstGeom prst="rect">
            <a:avLst/>
          </a:prstGeom>
          <a:noFill/>
        </p:spPr>
      </p:pic>
      <p:pic>
        <p:nvPicPr>
          <p:cNvPr id="1036" name="Picture 12" descr="C:\Documents and Settings\Admin\Local Settings\Temporary Internet Files\Content.IE5\VLD3FGHW\MP900403162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8344" y="1988840"/>
            <a:ext cx="1264249" cy="845840"/>
          </a:xfrm>
          <a:prstGeom prst="rect">
            <a:avLst/>
          </a:prstGeom>
          <a:noFill/>
        </p:spPr>
      </p:pic>
      <p:pic>
        <p:nvPicPr>
          <p:cNvPr id="1037" name="Picture 13" descr="C:\Documents and Settings\Admin\Local Settings\Temporary Internet Files\Content.IE5\Y9XAWY88\MC900232776[2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3140968"/>
            <a:ext cx="1928553" cy="523186"/>
          </a:xfrm>
          <a:prstGeom prst="rect">
            <a:avLst/>
          </a:prstGeom>
          <a:noFill/>
        </p:spPr>
      </p:pic>
      <p:sp>
        <p:nvSpPr>
          <p:cNvPr id="28" name="TextovéPole 27"/>
          <p:cNvSpPr txBox="1"/>
          <p:nvPr/>
        </p:nvSpPr>
        <p:spPr>
          <a:xfrm>
            <a:off x="3779912" y="4766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30" name="Přímá spojovací čára 29"/>
          <p:cNvCxnSpPr>
            <a:stCxn id="4" idx="5"/>
          </p:cNvCxnSpPr>
          <p:nvPr/>
        </p:nvCxnSpPr>
        <p:spPr>
          <a:xfrm>
            <a:off x="1512409" y="1760461"/>
            <a:ext cx="467303" cy="66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0" idx="4"/>
          </p:cNvCxnSpPr>
          <p:nvPr/>
        </p:nvCxnSpPr>
        <p:spPr>
          <a:xfrm>
            <a:off x="2735796" y="1844824"/>
            <a:ext cx="75608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4139952" y="1700808"/>
            <a:ext cx="792088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5" idx="4"/>
          </p:cNvCxnSpPr>
          <p:nvPr/>
        </p:nvCxnSpPr>
        <p:spPr>
          <a:xfrm flipH="1">
            <a:off x="3563888" y="1844824"/>
            <a:ext cx="2016224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flipH="1">
            <a:off x="539552" y="1772816"/>
            <a:ext cx="63367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>
            <a:stCxn id="7" idx="7"/>
          </p:cNvCxnSpPr>
          <p:nvPr/>
        </p:nvCxnSpPr>
        <p:spPr>
          <a:xfrm flipV="1">
            <a:off x="1285840" y="5085184"/>
            <a:ext cx="6886560" cy="66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 flipH="1" flipV="1">
            <a:off x="1763688" y="3429000"/>
            <a:ext cx="576064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flipV="1">
            <a:off x="3563888" y="2852936"/>
            <a:ext cx="2592288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>
            <a:stCxn id="12" idx="7"/>
          </p:cNvCxnSpPr>
          <p:nvPr/>
        </p:nvCxnSpPr>
        <p:spPr>
          <a:xfrm flipV="1">
            <a:off x="5945269" y="2492896"/>
            <a:ext cx="2155123" cy="3252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flipV="1">
            <a:off x="7164288" y="3933056"/>
            <a:ext cx="72008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flipH="1" flipV="1">
            <a:off x="6084168" y="3429000"/>
            <a:ext cx="180020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467544" y="5589240"/>
            <a:ext cx="741682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3528" y="332656"/>
            <a:ext cx="8208912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dvojice slov k sobě patřící, doplň , písmena na začátku piš postupně do tajenky: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628800"/>
            <a:ext cx="25922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U </a:t>
            </a:r>
            <a:r>
              <a:rPr lang="cs-CZ" dirty="0" smtClean="0"/>
              <a:t>   chytř</a:t>
            </a:r>
            <a:r>
              <a:rPr lang="cs-CZ" dirty="0"/>
              <a:t>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U    </a:t>
            </a:r>
            <a:r>
              <a:rPr lang="cs-CZ" dirty="0" smtClean="0"/>
              <a:t>ráno jím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Í</a:t>
            </a:r>
            <a:r>
              <a:rPr lang="cs-CZ" dirty="0" smtClean="0"/>
              <a:t>      knížky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    </a:t>
            </a:r>
            <a:r>
              <a:rPr lang="cs-CZ" dirty="0" smtClean="0"/>
              <a:t>chytil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</a:t>
            </a:r>
            <a:r>
              <a:rPr lang="cs-CZ" dirty="0" smtClean="0"/>
              <a:t>      dva barevn</a:t>
            </a:r>
            <a:r>
              <a:rPr lang="cs-CZ" dirty="0"/>
              <a:t>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É </a:t>
            </a:r>
            <a:r>
              <a:rPr lang="cs-CZ" dirty="0" smtClean="0"/>
              <a:t>     dlouh</a:t>
            </a:r>
            <a:r>
              <a:rPr lang="cs-CZ" dirty="0"/>
              <a:t>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</a:t>
            </a:r>
            <a:r>
              <a:rPr lang="cs-CZ" dirty="0" smtClean="0"/>
              <a:t>      vzácné medvědí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</a:t>
            </a:r>
            <a:r>
              <a:rPr lang="cs-CZ" dirty="0" smtClean="0"/>
              <a:t>      pavučiny</a:t>
            </a:r>
            <a:br>
              <a:rPr lang="cs-CZ" dirty="0" smtClean="0"/>
            </a:br>
            <a:r>
              <a:rPr lang="cs-CZ" b="1" dirty="0" smtClean="0"/>
              <a:t>É   </a:t>
            </a:r>
            <a:r>
              <a:rPr lang="cs-CZ" dirty="0" smtClean="0"/>
              <a:t>   vonící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 </a:t>
            </a:r>
            <a:r>
              <a:rPr lang="cs-CZ" dirty="0" smtClean="0"/>
              <a:t>    řídit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H</a:t>
            </a:r>
            <a:r>
              <a:rPr lang="cs-CZ" dirty="0" smtClean="0"/>
              <a:t>     košík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Á</a:t>
            </a:r>
            <a:r>
              <a:rPr lang="cs-CZ" dirty="0" smtClean="0"/>
              <a:t>    divadeln</a:t>
            </a:r>
            <a:r>
              <a:rPr lang="cs-CZ" dirty="0"/>
              <a:t>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    </a:t>
            </a:r>
            <a:r>
              <a:rPr lang="cs-CZ" dirty="0" smtClean="0"/>
              <a:t>Jindř</a:t>
            </a:r>
            <a:r>
              <a:rPr lang="cs-CZ" dirty="0"/>
              <a:t>i</a:t>
            </a:r>
            <a:r>
              <a:rPr lang="cs-CZ" dirty="0" smtClean="0"/>
              <a:t>ch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79912" y="1628800"/>
            <a:ext cx="244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</a:t>
            </a:r>
            <a:r>
              <a:rPr lang="cs-CZ" dirty="0" smtClean="0"/>
              <a:t>      motýlc</a:t>
            </a:r>
            <a:r>
              <a:rPr lang="cs-CZ" dirty="0"/>
              <a:t>i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</a:t>
            </a:r>
            <a:r>
              <a:rPr lang="cs-CZ" dirty="0" smtClean="0"/>
              <a:t>     snídan</a:t>
            </a:r>
            <a:r>
              <a:rPr lang="cs-CZ" dirty="0"/>
              <a:t>i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Ž     </a:t>
            </a:r>
            <a:r>
              <a:rPr lang="cs-CZ" dirty="0" smtClean="0"/>
              <a:t>  žác</a:t>
            </a:r>
            <a:r>
              <a:rPr lang="cs-CZ" dirty="0"/>
              <a:t>i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S</a:t>
            </a:r>
            <a:r>
              <a:rPr lang="cs-CZ" dirty="0" smtClean="0"/>
              <a:t>       jiřiny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U      </a:t>
            </a:r>
            <a:r>
              <a:rPr lang="cs-CZ" dirty="0" smtClean="0"/>
              <a:t>motork</a:t>
            </a:r>
            <a:r>
              <a:rPr lang="cs-CZ" dirty="0"/>
              <a:t>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</a:t>
            </a:r>
            <a:r>
              <a:rPr lang="cs-CZ" dirty="0" smtClean="0"/>
              <a:t>       představení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L</a:t>
            </a:r>
            <a:r>
              <a:rPr lang="cs-CZ" dirty="0" smtClean="0"/>
              <a:t>        z prout</a:t>
            </a:r>
            <a:r>
              <a:rPr lang="cs-CZ" dirty="0"/>
              <a:t>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Š</a:t>
            </a:r>
            <a:r>
              <a:rPr lang="cs-CZ" dirty="0" smtClean="0"/>
              <a:t>        z knihovn</a:t>
            </a:r>
            <a:r>
              <a:rPr lang="cs-CZ" dirty="0"/>
              <a:t>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       </a:t>
            </a:r>
            <a:r>
              <a:rPr lang="cs-CZ" dirty="0" smtClean="0"/>
              <a:t>řet</a:t>
            </a:r>
            <a:r>
              <a:rPr lang="cs-CZ" dirty="0"/>
              <a:t>í</a:t>
            </a:r>
            <a:r>
              <a:rPr lang="cs-CZ" dirty="0" smtClean="0"/>
              <a:t>zek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Y</a:t>
            </a:r>
            <a:r>
              <a:rPr lang="cs-CZ" dirty="0" smtClean="0"/>
              <a:t>        Tichý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dirty="0" smtClean="0"/>
              <a:t>       kožešiny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Ě   </a:t>
            </a:r>
            <a:r>
              <a:rPr lang="cs-CZ" dirty="0" smtClean="0"/>
              <a:t>      št</a:t>
            </a:r>
            <a:r>
              <a:rPr lang="cs-CZ" dirty="0"/>
              <a:t>i</a:t>
            </a:r>
            <a:r>
              <a:rPr lang="cs-CZ" dirty="0" smtClean="0"/>
              <a:t>ku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     </a:t>
            </a:r>
            <a:r>
              <a:rPr lang="cs-CZ" dirty="0" smtClean="0"/>
              <a:t>   na zdi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57332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__Už umíš měkké a tvrdé souhlásky._________________________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1547664" y="1844824"/>
            <a:ext cx="23762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835696" y="213285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1619672" y="2420888"/>
            <a:ext cx="216024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1619672" y="2636912"/>
            <a:ext cx="2232248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V="1">
            <a:off x="2195736" y="1844824"/>
            <a:ext cx="165618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691680" y="3212976"/>
            <a:ext cx="21602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627784" y="3501008"/>
            <a:ext cx="122413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1979712" y="3789040"/>
            <a:ext cx="180020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1691680" y="2564904"/>
            <a:ext cx="216024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V="1">
            <a:off x="1403648" y="2924944"/>
            <a:ext cx="244827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endCxn id="7" idx="1"/>
          </p:cNvCxnSpPr>
          <p:nvPr/>
        </p:nvCxnSpPr>
        <p:spPr>
          <a:xfrm flipV="1">
            <a:off x="1403648" y="3475460"/>
            <a:ext cx="2376264" cy="1105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V="1">
            <a:off x="1907704" y="3140968"/>
            <a:ext cx="1944216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V="1">
            <a:off x="1835696" y="4293096"/>
            <a:ext cx="201622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539552" y="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380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7</cp:revision>
  <dcterms:created xsi:type="dcterms:W3CDTF">2013-03-30T17:23:29Z</dcterms:created>
  <dcterms:modified xsi:type="dcterms:W3CDTF">2013-09-22T15:19:58Z</dcterms:modified>
</cp:coreProperties>
</file>